
<file path=[Content_Types].xml><?xml version="1.0" encoding="utf-8"?>
<Types xmlns="http://schemas.openxmlformats.org/package/2006/content-types">
  <Default Extension="xml" ContentType="application/xml"/>
  <Default Extension="jpeg" ContentType="image/jpeg"/>
  <Default Extension="png" ContentType="image/png"/>
  <Default Extension="wdp" ContentType="image/vnd.ms-photo"/>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8"/>
  </p:notesMasterIdLst>
  <p:sldIdLst>
    <p:sldId id="256" r:id="rId2"/>
    <p:sldId id="275" r:id="rId3"/>
    <p:sldId id="260" r:id="rId4"/>
    <p:sldId id="261" r:id="rId5"/>
    <p:sldId id="263" r:id="rId6"/>
    <p:sldId id="262" r:id="rId7"/>
    <p:sldId id="264" r:id="rId8"/>
    <p:sldId id="276" r:id="rId9"/>
    <p:sldId id="265" r:id="rId10"/>
    <p:sldId id="266" r:id="rId11"/>
    <p:sldId id="277" r:id="rId12"/>
    <p:sldId id="267" r:id="rId13"/>
    <p:sldId id="268" r:id="rId14"/>
    <p:sldId id="273" r:id="rId15"/>
    <p:sldId id="274"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9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43"/>
    <p:restoredTop sz="78547"/>
  </p:normalViewPr>
  <p:slideViewPr>
    <p:cSldViewPr snapToGrid="0" snapToObjects="1">
      <p:cViewPr varScale="1">
        <p:scale>
          <a:sx n="78" d="100"/>
          <a:sy n="78" d="100"/>
        </p:scale>
        <p:origin x="7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698FA0-2D3B-3C41-B2C7-A1E1CAF692FD}" type="doc">
      <dgm:prSet loTypeId="urn:microsoft.com/office/officeart/2005/8/layout/venn1" loCatId="" qsTypeId="urn:microsoft.com/office/officeart/2005/8/quickstyle/3D1" qsCatId="3D" csTypeId="urn:microsoft.com/office/officeart/2005/8/colors/accent2_2" csCatId="accent2" phldr="1"/>
      <dgm:spPr/>
      <dgm:t>
        <a:bodyPr/>
        <a:lstStyle/>
        <a:p>
          <a:endParaRPr lang="en-US"/>
        </a:p>
      </dgm:t>
    </dgm:pt>
    <dgm:pt modelId="{379373B1-574A-8444-A00F-568D4C821DB1}">
      <dgm:prSet phldrT="[Text]"/>
      <dgm:spPr/>
      <dgm:t>
        <a:bodyPr/>
        <a:lstStyle/>
        <a:p>
          <a:r>
            <a:rPr lang="en-US" dirty="0" smtClean="0"/>
            <a:t>Demographic</a:t>
          </a:r>
          <a:r>
            <a:rPr lang="en-US" baseline="0" dirty="0" smtClean="0"/>
            <a:t> Data</a:t>
          </a:r>
          <a:endParaRPr lang="en-US" dirty="0"/>
        </a:p>
      </dgm:t>
    </dgm:pt>
    <dgm:pt modelId="{2F298113-BA8B-8C46-8111-6E526D4FFEED}" type="parTrans" cxnId="{A7CBD926-9263-204F-A11E-B8E5D7EFBDA2}">
      <dgm:prSet/>
      <dgm:spPr/>
      <dgm:t>
        <a:bodyPr/>
        <a:lstStyle/>
        <a:p>
          <a:endParaRPr lang="en-US"/>
        </a:p>
      </dgm:t>
    </dgm:pt>
    <dgm:pt modelId="{C0269DE7-E580-BA4E-A06F-5AF72A26F620}" type="sibTrans" cxnId="{A7CBD926-9263-204F-A11E-B8E5D7EFBDA2}">
      <dgm:prSet/>
      <dgm:spPr/>
      <dgm:t>
        <a:bodyPr/>
        <a:lstStyle/>
        <a:p>
          <a:endParaRPr lang="en-US"/>
        </a:p>
      </dgm:t>
    </dgm:pt>
    <dgm:pt modelId="{04392AF8-998C-5A43-A98D-5FA5C8C444E4}">
      <dgm:prSet phldrT="[Text]"/>
      <dgm:spPr/>
      <dgm:t>
        <a:bodyPr/>
        <a:lstStyle/>
        <a:p>
          <a:r>
            <a:rPr lang="en-US" dirty="0" smtClean="0"/>
            <a:t>Perception Data</a:t>
          </a:r>
          <a:endParaRPr lang="en-US" dirty="0"/>
        </a:p>
      </dgm:t>
    </dgm:pt>
    <dgm:pt modelId="{3858667E-8505-7840-800A-AEA9D6ED541E}" type="parTrans" cxnId="{B3CBF451-48E5-9842-A8E9-5031D4286A52}">
      <dgm:prSet/>
      <dgm:spPr/>
      <dgm:t>
        <a:bodyPr/>
        <a:lstStyle/>
        <a:p>
          <a:endParaRPr lang="en-US"/>
        </a:p>
      </dgm:t>
    </dgm:pt>
    <dgm:pt modelId="{890F60EF-8DAD-3243-B62B-9C0F880B2E7B}" type="sibTrans" cxnId="{B3CBF451-48E5-9842-A8E9-5031D4286A52}">
      <dgm:prSet/>
      <dgm:spPr/>
      <dgm:t>
        <a:bodyPr/>
        <a:lstStyle/>
        <a:p>
          <a:endParaRPr lang="en-US"/>
        </a:p>
      </dgm:t>
    </dgm:pt>
    <dgm:pt modelId="{4769D865-3548-A247-BF76-666CDF21D0E7}">
      <dgm:prSet phldrT="[Text]"/>
      <dgm:spPr/>
      <dgm:t>
        <a:bodyPr/>
        <a:lstStyle/>
        <a:p>
          <a:r>
            <a:rPr lang="en-US" dirty="0" smtClean="0"/>
            <a:t>Student Learning</a:t>
          </a:r>
          <a:r>
            <a:rPr lang="en-US" baseline="0" dirty="0" smtClean="0"/>
            <a:t> Data</a:t>
          </a:r>
          <a:endParaRPr lang="en-US" dirty="0"/>
        </a:p>
      </dgm:t>
    </dgm:pt>
    <dgm:pt modelId="{9FB05EE0-7FB2-8F4C-8ABF-5E342AC6F9C4}" type="parTrans" cxnId="{E63A8B47-ED14-EC4D-ACE9-783D6DCCECFD}">
      <dgm:prSet/>
      <dgm:spPr/>
      <dgm:t>
        <a:bodyPr/>
        <a:lstStyle/>
        <a:p>
          <a:endParaRPr lang="en-US"/>
        </a:p>
      </dgm:t>
    </dgm:pt>
    <dgm:pt modelId="{7A13E7C5-426C-6249-91EE-C9072B32132A}" type="sibTrans" cxnId="{E63A8B47-ED14-EC4D-ACE9-783D6DCCECFD}">
      <dgm:prSet/>
      <dgm:spPr/>
      <dgm:t>
        <a:bodyPr/>
        <a:lstStyle/>
        <a:p>
          <a:endParaRPr lang="en-US"/>
        </a:p>
      </dgm:t>
    </dgm:pt>
    <dgm:pt modelId="{B92CDBC1-F515-8443-9B2B-D965A30054D4}">
      <dgm:prSet phldrT="[Text]"/>
      <dgm:spPr/>
      <dgm:t>
        <a:bodyPr/>
        <a:lstStyle/>
        <a:p>
          <a:r>
            <a:rPr lang="en-US" dirty="0" smtClean="0"/>
            <a:t>School Process Data</a:t>
          </a:r>
          <a:endParaRPr lang="en-US" dirty="0"/>
        </a:p>
      </dgm:t>
    </dgm:pt>
    <dgm:pt modelId="{86689ED0-CACA-3F48-A272-5926EE60CDC1}" type="parTrans" cxnId="{4F2A1F07-D9CF-E348-BC5A-3FFD22F3807E}">
      <dgm:prSet/>
      <dgm:spPr/>
      <dgm:t>
        <a:bodyPr/>
        <a:lstStyle/>
        <a:p>
          <a:endParaRPr lang="en-US"/>
        </a:p>
      </dgm:t>
    </dgm:pt>
    <dgm:pt modelId="{F1083C13-DF5B-0C45-B770-346683CE05B3}" type="sibTrans" cxnId="{4F2A1F07-D9CF-E348-BC5A-3FFD22F3807E}">
      <dgm:prSet/>
      <dgm:spPr/>
      <dgm:t>
        <a:bodyPr/>
        <a:lstStyle/>
        <a:p>
          <a:endParaRPr lang="en-US"/>
        </a:p>
      </dgm:t>
    </dgm:pt>
    <dgm:pt modelId="{6459AA88-8D66-9C43-93FA-ADE5F812B4D6}" type="pres">
      <dgm:prSet presAssocID="{5B698FA0-2D3B-3C41-B2C7-A1E1CAF692FD}" presName="compositeShape" presStyleCnt="0">
        <dgm:presLayoutVars>
          <dgm:chMax val="7"/>
          <dgm:dir/>
          <dgm:resizeHandles val="exact"/>
        </dgm:presLayoutVars>
      </dgm:prSet>
      <dgm:spPr/>
      <dgm:t>
        <a:bodyPr/>
        <a:lstStyle/>
        <a:p>
          <a:endParaRPr lang="en-US"/>
        </a:p>
      </dgm:t>
    </dgm:pt>
    <dgm:pt modelId="{A6C3FFA3-BCA5-2F45-B2C4-1BE392A398B3}" type="pres">
      <dgm:prSet presAssocID="{379373B1-574A-8444-A00F-568D4C821DB1}" presName="circ1" presStyleLbl="vennNode1" presStyleIdx="0" presStyleCnt="4"/>
      <dgm:spPr/>
      <dgm:t>
        <a:bodyPr/>
        <a:lstStyle/>
        <a:p>
          <a:endParaRPr lang="en-US"/>
        </a:p>
      </dgm:t>
    </dgm:pt>
    <dgm:pt modelId="{1EEDB4C2-ABE0-F34E-ADF6-8BCC7D601872}" type="pres">
      <dgm:prSet presAssocID="{379373B1-574A-8444-A00F-568D4C821DB1}" presName="circ1Tx" presStyleLbl="revTx" presStyleIdx="0" presStyleCnt="0">
        <dgm:presLayoutVars>
          <dgm:chMax val="0"/>
          <dgm:chPref val="0"/>
          <dgm:bulletEnabled val="1"/>
        </dgm:presLayoutVars>
      </dgm:prSet>
      <dgm:spPr/>
      <dgm:t>
        <a:bodyPr/>
        <a:lstStyle/>
        <a:p>
          <a:endParaRPr lang="en-US"/>
        </a:p>
      </dgm:t>
    </dgm:pt>
    <dgm:pt modelId="{19B34FCF-0DFD-B54A-AC51-F2D28EB67866}" type="pres">
      <dgm:prSet presAssocID="{04392AF8-998C-5A43-A98D-5FA5C8C444E4}" presName="circ2" presStyleLbl="vennNode1" presStyleIdx="1" presStyleCnt="4"/>
      <dgm:spPr/>
      <dgm:t>
        <a:bodyPr/>
        <a:lstStyle/>
        <a:p>
          <a:endParaRPr lang="en-US"/>
        </a:p>
      </dgm:t>
    </dgm:pt>
    <dgm:pt modelId="{69153598-0259-6D4C-BAF5-1A61DA3651BC}" type="pres">
      <dgm:prSet presAssocID="{04392AF8-998C-5A43-A98D-5FA5C8C444E4}" presName="circ2Tx" presStyleLbl="revTx" presStyleIdx="0" presStyleCnt="0">
        <dgm:presLayoutVars>
          <dgm:chMax val="0"/>
          <dgm:chPref val="0"/>
          <dgm:bulletEnabled val="1"/>
        </dgm:presLayoutVars>
      </dgm:prSet>
      <dgm:spPr/>
      <dgm:t>
        <a:bodyPr/>
        <a:lstStyle/>
        <a:p>
          <a:endParaRPr lang="en-US"/>
        </a:p>
      </dgm:t>
    </dgm:pt>
    <dgm:pt modelId="{E0600B2B-51D1-864B-BE4A-FD7FC3D760EE}" type="pres">
      <dgm:prSet presAssocID="{4769D865-3548-A247-BF76-666CDF21D0E7}" presName="circ3" presStyleLbl="vennNode1" presStyleIdx="2" presStyleCnt="4"/>
      <dgm:spPr/>
      <dgm:t>
        <a:bodyPr/>
        <a:lstStyle/>
        <a:p>
          <a:endParaRPr lang="en-US"/>
        </a:p>
      </dgm:t>
    </dgm:pt>
    <dgm:pt modelId="{CAE98529-5F55-0745-9A3D-0E262F17BCB7}" type="pres">
      <dgm:prSet presAssocID="{4769D865-3548-A247-BF76-666CDF21D0E7}" presName="circ3Tx" presStyleLbl="revTx" presStyleIdx="0" presStyleCnt="0">
        <dgm:presLayoutVars>
          <dgm:chMax val="0"/>
          <dgm:chPref val="0"/>
          <dgm:bulletEnabled val="1"/>
        </dgm:presLayoutVars>
      </dgm:prSet>
      <dgm:spPr/>
      <dgm:t>
        <a:bodyPr/>
        <a:lstStyle/>
        <a:p>
          <a:endParaRPr lang="en-US"/>
        </a:p>
      </dgm:t>
    </dgm:pt>
    <dgm:pt modelId="{18B6AF2A-8D15-8D4E-A631-1803F9C1BF4A}" type="pres">
      <dgm:prSet presAssocID="{B92CDBC1-F515-8443-9B2B-D965A30054D4}" presName="circ4" presStyleLbl="vennNode1" presStyleIdx="3" presStyleCnt="4"/>
      <dgm:spPr/>
      <dgm:t>
        <a:bodyPr/>
        <a:lstStyle/>
        <a:p>
          <a:endParaRPr lang="en-US"/>
        </a:p>
      </dgm:t>
    </dgm:pt>
    <dgm:pt modelId="{C8ABA634-D2D1-1545-9E95-B30BD61346F7}" type="pres">
      <dgm:prSet presAssocID="{B92CDBC1-F515-8443-9B2B-D965A30054D4}" presName="circ4Tx" presStyleLbl="revTx" presStyleIdx="0" presStyleCnt="0">
        <dgm:presLayoutVars>
          <dgm:chMax val="0"/>
          <dgm:chPref val="0"/>
          <dgm:bulletEnabled val="1"/>
        </dgm:presLayoutVars>
      </dgm:prSet>
      <dgm:spPr/>
      <dgm:t>
        <a:bodyPr/>
        <a:lstStyle/>
        <a:p>
          <a:endParaRPr lang="en-US"/>
        </a:p>
      </dgm:t>
    </dgm:pt>
  </dgm:ptLst>
  <dgm:cxnLst>
    <dgm:cxn modelId="{44A997D7-F3D5-014E-BA09-663491EA1EF2}" type="presOf" srcId="{379373B1-574A-8444-A00F-568D4C821DB1}" destId="{A6C3FFA3-BCA5-2F45-B2C4-1BE392A398B3}" srcOrd="0" destOrd="0" presId="urn:microsoft.com/office/officeart/2005/8/layout/venn1"/>
    <dgm:cxn modelId="{B3CBF451-48E5-9842-A8E9-5031D4286A52}" srcId="{5B698FA0-2D3B-3C41-B2C7-A1E1CAF692FD}" destId="{04392AF8-998C-5A43-A98D-5FA5C8C444E4}" srcOrd="1" destOrd="0" parTransId="{3858667E-8505-7840-800A-AEA9D6ED541E}" sibTransId="{890F60EF-8DAD-3243-B62B-9C0F880B2E7B}"/>
    <dgm:cxn modelId="{6EBB2E71-D01E-DF4B-8AD3-FB861FDA7D0A}" type="presOf" srcId="{379373B1-574A-8444-A00F-568D4C821DB1}" destId="{1EEDB4C2-ABE0-F34E-ADF6-8BCC7D601872}" srcOrd="1" destOrd="0" presId="urn:microsoft.com/office/officeart/2005/8/layout/venn1"/>
    <dgm:cxn modelId="{50559E4C-1466-2742-9F1B-AECFBD1B6373}" type="presOf" srcId="{4769D865-3548-A247-BF76-666CDF21D0E7}" destId="{E0600B2B-51D1-864B-BE4A-FD7FC3D760EE}" srcOrd="0" destOrd="0" presId="urn:microsoft.com/office/officeart/2005/8/layout/venn1"/>
    <dgm:cxn modelId="{31FB61A4-ACB0-524B-93F1-B24CE71EA3A4}" type="presOf" srcId="{04392AF8-998C-5A43-A98D-5FA5C8C444E4}" destId="{69153598-0259-6D4C-BAF5-1A61DA3651BC}" srcOrd="1" destOrd="0" presId="urn:microsoft.com/office/officeart/2005/8/layout/venn1"/>
    <dgm:cxn modelId="{A7CBD926-9263-204F-A11E-B8E5D7EFBDA2}" srcId="{5B698FA0-2D3B-3C41-B2C7-A1E1CAF692FD}" destId="{379373B1-574A-8444-A00F-568D4C821DB1}" srcOrd="0" destOrd="0" parTransId="{2F298113-BA8B-8C46-8111-6E526D4FFEED}" sibTransId="{C0269DE7-E580-BA4E-A06F-5AF72A26F620}"/>
    <dgm:cxn modelId="{02D22AEA-01FE-5B45-85DA-8B4C2A041ADB}" type="presOf" srcId="{B92CDBC1-F515-8443-9B2B-D965A30054D4}" destId="{C8ABA634-D2D1-1545-9E95-B30BD61346F7}" srcOrd="1" destOrd="0" presId="urn:microsoft.com/office/officeart/2005/8/layout/venn1"/>
    <dgm:cxn modelId="{AB5F12EE-D556-1147-A20C-F8BD506B58F6}" type="presOf" srcId="{4769D865-3548-A247-BF76-666CDF21D0E7}" destId="{CAE98529-5F55-0745-9A3D-0E262F17BCB7}" srcOrd="1" destOrd="0" presId="urn:microsoft.com/office/officeart/2005/8/layout/venn1"/>
    <dgm:cxn modelId="{DDF97939-5E9E-A341-A63F-4A9EE9706048}" type="presOf" srcId="{5B698FA0-2D3B-3C41-B2C7-A1E1CAF692FD}" destId="{6459AA88-8D66-9C43-93FA-ADE5F812B4D6}" srcOrd="0" destOrd="0" presId="urn:microsoft.com/office/officeart/2005/8/layout/venn1"/>
    <dgm:cxn modelId="{70C0D215-FE78-DA46-9C5A-99A6A6A8136D}" type="presOf" srcId="{B92CDBC1-F515-8443-9B2B-D965A30054D4}" destId="{18B6AF2A-8D15-8D4E-A631-1803F9C1BF4A}" srcOrd="0" destOrd="0" presId="urn:microsoft.com/office/officeart/2005/8/layout/venn1"/>
    <dgm:cxn modelId="{E63A8B47-ED14-EC4D-ACE9-783D6DCCECFD}" srcId="{5B698FA0-2D3B-3C41-B2C7-A1E1CAF692FD}" destId="{4769D865-3548-A247-BF76-666CDF21D0E7}" srcOrd="2" destOrd="0" parTransId="{9FB05EE0-7FB2-8F4C-8ABF-5E342AC6F9C4}" sibTransId="{7A13E7C5-426C-6249-91EE-C9072B32132A}"/>
    <dgm:cxn modelId="{A111A906-36ED-634C-B33D-DF71B4199782}" type="presOf" srcId="{04392AF8-998C-5A43-A98D-5FA5C8C444E4}" destId="{19B34FCF-0DFD-B54A-AC51-F2D28EB67866}" srcOrd="0" destOrd="0" presId="urn:microsoft.com/office/officeart/2005/8/layout/venn1"/>
    <dgm:cxn modelId="{4F2A1F07-D9CF-E348-BC5A-3FFD22F3807E}" srcId="{5B698FA0-2D3B-3C41-B2C7-A1E1CAF692FD}" destId="{B92CDBC1-F515-8443-9B2B-D965A30054D4}" srcOrd="3" destOrd="0" parTransId="{86689ED0-CACA-3F48-A272-5926EE60CDC1}" sibTransId="{F1083C13-DF5B-0C45-B770-346683CE05B3}"/>
    <dgm:cxn modelId="{DBF4468D-7D87-D744-AD21-FD263E1900D1}" type="presParOf" srcId="{6459AA88-8D66-9C43-93FA-ADE5F812B4D6}" destId="{A6C3FFA3-BCA5-2F45-B2C4-1BE392A398B3}" srcOrd="0" destOrd="0" presId="urn:microsoft.com/office/officeart/2005/8/layout/venn1"/>
    <dgm:cxn modelId="{A2605996-90B9-504D-8A5D-5306F96CAD3A}" type="presParOf" srcId="{6459AA88-8D66-9C43-93FA-ADE5F812B4D6}" destId="{1EEDB4C2-ABE0-F34E-ADF6-8BCC7D601872}" srcOrd="1" destOrd="0" presId="urn:microsoft.com/office/officeart/2005/8/layout/venn1"/>
    <dgm:cxn modelId="{F5B682B7-CB37-DD4F-B1C1-F9EA6ACED023}" type="presParOf" srcId="{6459AA88-8D66-9C43-93FA-ADE5F812B4D6}" destId="{19B34FCF-0DFD-B54A-AC51-F2D28EB67866}" srcOrd="2" destOrd="0" presId="urn:microsoft.com/office/officeart/2005/8/layout/venn1"/>
    <dgm:cxn modelId="{EB06BAA2-46D9-E24F-B456-B3631E3A1F3A}" type="presParOf" srcId="{6459AA88-8D66-9C43-93FA-ADE5F812B4D6}" destId="{69153598-0259-6D4C-BAF5-1A61DA3651BC}" srcOrd="3" destOrd="0" presId="urn:microsoft.com/office/officeart/2005/8/layout/venn1"/>
    <dgm:cxn modelId="{786AB475-EC9F-914F-B1DE-FD0FF3C9D95E}" type="presParOf" srcId="{6459AA88-8D66-9C43-93FA-ADE5F812B4D6}" destId="{E0600B2B-51D1-864B-BE4A-FD7FC3D760EE}" srcOrd="4" destOrd="0" presId="urn:microsoft.com/office/officeart/2005/8/layout/venn1"/>
    <dgm:cxn modelId="{50E30E1B-35F1-7F4C-913E-118D977CF871}" type="presParOf" srcId="{6459AA88-8D66-9C43-93FA-ADE5F812B4D6}" destId="{CAE98529-5F55-0745-9A3D-0E262F17BCB7}" srcOrd="5" destOrd="0" presId="urn:microsoft.com/office/officeart/2005/8/layout/venn1"/>
    <dgm:cxn modelId="{A61E971F-60AE-164A-B67A-14258CDCD466}" type="presParOf" srcId="{6459AA88-8D66-9C43-93FA-ADE5F812B4D6}" destId="{18B6AF2A-8D15-8D4E-A631-1803F9C1BF4A}" srcOrd="6" destOrd="0" presId="urn:microsoft.com/office/officeart/2005/8/layout/venn1"/>
    <dgm:cxn modelId="{199BD930-F85A-9945-84EE-0BE22EB4FA6A}" type="presParOf" srcId="{6459AA88-8D66-9C43-93FA-ADE5F812B4D6}" destId="{C8ABA634-D2D1-1545-9E95-B30BD61346F7}"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3FFA3-BCA5-2F45-B2C4-1BE392A398B3}">
      <dsp:nvSpPr>
        <dsp:cNvPr id="0" name=""/>
        <dsp:cNvSpPr/>
      </dsp:nvSpPr>
      <dsp:spPr>
        <a:xfrm>
          <a:off x="2378863" y="65580"/>
          <a:ext cx="3410186" cy="3410186"/>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Demographic</a:t>
          </a:r>
          <a:r>
            <a:rPr lang="en-US" sz="2200" kern="1200" baseline="0" dirty="0" smtClean="0"/>
            <a:t> Data</a:t>
          </a:r>
          <a:endParaRPr lang="en-US" sz="2200" kern="1200" dirty="0"/>
        </a:p>
      </dsp:txBody>
      <dsp:txXfrm>
        <a:off x="2772347" y="524643"/>
        <a:ext cx="2623220" cy="1082078"/>
      </dsp:txXfrm>
    </dsp:sp>
    <dsp:sp modelId="{19B34FCF-0DFD-B54A-AC51-F2D28EB67866}">
      <dsp:nvSpPr>
        <dsp:cNvPr id="0" name=""/>
        <dsp:cNvSpPr/>
      </dsp:nvSpPr>
      <dsp:spPr>
        <a:xfrm>
          <a:off x="3887215" y="1573931"/>
          <a:ext cx="3410186" cy="3410186"/>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Perception Data</a:t>
          </a:r>
          <a:endParaRPr lang="en-US" sz="2200" kern="1200" dirty="0"/>
        </a:p>
      </dsp:txBody>
      <dsp:txXfrm>
        <a:off x="5723469" y="1967415"/>
        <a:ext cx="1311610" cy="2623220"/>
      </dsp:txXfrm>
    </dsp:sp>
    <dsp:sp modelId="{E0600B2B-51D1-864B-BE4A-FD7FC3D760EE}">
      <dsp:nvSpPr>
        <dsp:cNvPr id="0" name=""/>
        <dsp:cNvSpPr/>
      </dsp:nvSpPr>
      <dsp:spPr>
        <a:xfrm>
          <a:off x="2378863" y="3082283"/>
          <a:ext cx="3410186" cy="3410186"/>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Student Learning</a:t>
          </a:r>
          <a:r>
            <a:rPr lang="en-US" sz="2200" kern="1200" baseline="0" dirty="0" smtClean="0"/>
            <a:t> Data</a:t>
          </a:r>
          <a:endParaRPr lang="en-US" sz="2200" kern="1200" dirty="0"/>
        </a:p>
      </dsp:txBody>
      <dsp:txXfrm>
        <a:off x="2772347" y="4951327"/>
        <a:ext cx="2623220" cy="1082078"/>
      </dsp:txXfrm>
    </dsp:sp>
    <dsp:sp modelId="{18B6AF2A-8D15-8D4E-A631-1803F9C1BF4A}">
      <dsp:nvSpPr>
        <dsp:cNvPr id="0" name=""/>
        <dsp:cNvSpPr/>
      </dsp:nvSpPr>
      <dsp:spPr>
        <a:xfrm>
          <a:off x="870512" y="1573931"/>
          <a:ext cx="3410186" cy="3410186"/>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alpha val="48000"/>
              <a:satMod val="105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kern="1200" dirty="0" smtClean="0"/>
            <a:t>School Process Data</a:t>
          </a:r>
          <a:endParaRPr lang="en-US" sz="2200" kern="1200" dirty="0"/>
        </a:p>
      </dsp:txBody>
      <dsp:txXfrm>
        <a:off x="1132834" y="1967415"/>
        <a:ext cx="1311610" cy="262322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67EFD0-D112-9342-9A24-75FFBA67447A}" type="datetimeFigureOut">
              <a:rPr lang="en-US" smtClean="0"/>
              <a:t>3/10/17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F7072-DDB0-EB42-8CDD-11271E4059FD}" type="slidenum">
              <a:rPr lang="en-US" smtClean="0"/>
              <a:t>‹#›</a:t>
            </a:fld>
            <a:endParaRPr lang="en-US" dirty="0"/>
          </a:p>
        </p:txBody>
      </p:sp>
    </p:spTree>
    <p:extLst>
      <p:ext uri="{BB962C8B-B14F-4D97-AF65-F5344CB8AC3E}">
        <p14:creationId xmlns:p14="http://schemas.microsoft.com/office/powerpoint/2010/main" val="717581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a:t>
            </a:fld>
            <a:endParaRPr lang="en-US" dirty="0"/>
          </a:p>
        </p:txBody>
      </p:sp>
    </p:spTree>
    <p:extLst>
      <p:ext uri="{BB962C8B-B14F-4D97-AF65-F5344CB8AC3E}">
        <p14:creationId xmlns:p14="http://schemas.microsoft.com/office/powerpoint/2010/main" val="99913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10</a:t>
            </a:fld>
            <a:endParaRPr lang="en-US" dirty="0"/>
          </a:p>
        </p:txBody>
      </p:sp>
    </p:spTree>
    <p:extLst>
      <p:ext uri="{BB962C8B-B14F-4D97-AF65-F5344CB8AC3E}">
        <p14:creationId xmlns:p14="http://schemas.microsoft.com/office/powerpoint/2010/main" val="71844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Share out which</a:t>
            </a:r>
            <a:r>
              <a:rPr lang="en-US" baseline="0" dirty="0" smtClean="0"/>
              <a:t> statements you placed in which categories. </a:t>
            </a:r>
            <a:endParaRPr lang="en-US" dirty="0" smtClean="0"/>
          </a:p>
        </p:txBody>
      </p:sp>
      <p:sp>
        <p:nvSpPr>
          <p:cNvPr id="4" name="Slide Number Placeholder 3"/>
          <p:cNvSpPr>
            <a:spLocks noGrp="1"/>
          </p:cNvSpPr>
          <p:nvPr>
            <p:ph type="sldNum" sz="quarter" idx="10"/>
          </p:nvPr>
        </p:nvSpPr>
        <p:spPr/>
        <p:txBody>
          <a:bodyPr/>
          <a:lstStyle/>
          <a:p>
            <a:fld id="{BDAF7072-DDB0-EB42-8CDD-11271E4059FD}" type="slidenum">
              <a:rPr lang="en-US" smtClean="0"/>
              <a:t>11</a:t>
            </a:fld>
            <a:endParaRPr lang="en-US" dirty="0"/>
          </a:p>
        </p:txBody>
      </p:sp>
    </p:spTree>
    <p:extLst>
      <p:ext uri="{BB962C8B-B14F-4D97-AF65-F5344CB8AC3E}">
        <p14:creationId xmlns:p14="http://schemas.microsoft.com/office/powerpoint/2010/main" val="1564740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Distribute</a:t>
            </a:r>
            <a:r>
              <a:rPr lang="en-US" baseline="0" dirty="0" smtClean="0"/>
              <a:t> a sample survey report.</a:t>
            </a:r>
          </a:p>
          <a:p>
            <a:r>
              <a:rPr lang="en-US" baseline="0" dirty="0" smtClean="0"/>
              <a:t>Discuss and be open about flaws in perception surveys but also the strengths. It does take some vulnerability to evaluate these. </a:t>
            </a:r>
          </a:p>
          <a:p>
            <a:r>
              <a:rPr lang="en-US" baseline="0" dirty="0" smtClean="0"/>
              <a:t>Mention that this survey was created with Google Forms. It provides an instant visual of the data.</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12</a:t>
            </a:fld>
            <a:endParaRPr lang="en-US" dirty="0"/>
          </a:p>
        </p:txBody>
      </p:sp>
    </p:spTree>
    <p:extLst>
      <p:ext uri="{BB962C8B-B14F-4D97-AF65-F5344CB8AC3E}">
        <p14:creationId xmlns:p14="http://schemas.microsoft.com/office/powerpoint/2010/main" val="1438319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Pretend you are</a:t>
            </a:r>
            <a:r>
              <a:rPr lang="en-US" baseline="0" dirty="0" smtClean="0"/>
              <a:t> Mrs. Myers and these are your results.</a:t>
            </a:r>
            <a:endParaRPr lang="en-US" dirty="0" smtClean="0"/>
          </a:p>
          <a:p>
            <a:r>
              <a:rPr lang="en-US" dirty="0" smtClean="0"/>
              <a:t>Use the pseudo</a:t>
            </a:r>
            <a:r>
              <a:rPr lang="en-US" baseline="0" dirty="0" smtClean="0"/>
              <a:t>-survey to reflect on how this type of survey could help better our classroom relationship with students. How can we use this info to improve as educators?</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13</a:t>
            </a:fld>
            <a:endParaRPr lang="en-US" dirty="0"/>
          </a:p>
        </p:txBody>
      </p:sp>
    </p:spTree>
    <p:extLst>
      <p:ext uri="{BB962C8B-B14F-4D97-AF65-F5344CB8AC3E}">
        <p14:creationId xmlns:p14="http://schemas.microsoft.com/office/powerpoint/2010/main" val="2085501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a:t>
            </a:r>
            <a:r>
              <a:rPr lang="en-US" baseline="0" dirty="0" smtClean="0"/>
              <a:t> partners/groups to come up with one plan to put into place if you were this teacher.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Use the pseudo</a:t>
            </a:r>
            <a:r>
              <a:rPr lang="en-US" baseline="0" dirty="0" smtClean="0"/>
              <a:t> survey to reflect on how this type of survey could help better our classroom relationship with students. How can we use this info to improve as educators?</a:t>
            </a:r>
            <a:endParaRPr lang="en-US"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follow up to this presentation, meet with teachers and help them create their surveys in an online form like Google, Survey Monkey, or another site. Then, meet a third time to discuss the results and evaluate the data. Have them make a plan to where to go from here. What changes do they think they need to make?</a:t>
            </a:r>
            <a:r>
              <a:rPr lang="en-US"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BDAF7072-DDB0-EB42-8CDD-11271E4059FD}" type="slidenum">
              <a:rPr lang="en-US" smtClean="0"/>
              <a:t>14</a:t>
            </a:fld>
            <a:endParaRPr lang="en-US" dirty="0"/>
          </a:p>
        </p:txBody>
      </p:sp>
    </p:spTree>
    <p:extLst>
      <p:ext uri="{BB962C8B-B14F-4D97-AF65-F5344CB8AC3E}">
        <p14:creationId xmlns:p14="http://schemas.microsoft.com/office/powerpoint/2010/main" val="387473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 piece of paper or Post-it note, have participants write down their answers for the 3-2-1.</a:t>
            </a:r>
            <a:r>
              <a:rPr lang="en-US" baseline="0" dirty="0" smtClean="0"/>
              <a:t> T</a:t>
            </a:r>
            <a:r>
              <a:rPr lang="en-US" dirty="0" smtClean="0"/>
              <a:t>hen participants</a:t>
            </a:r>
            <a:r>
              <a:rPr lang="en-US" baseline="0" dirty="0" smtClean="0"/>
              <a:t> can share out their questions with the whole group. This will provide an opportunity for participants to clarify any misunderstandings or misconceptions they may still have. </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15</a:t>
            </a:fld>
            <a:endParaRPr lang="en-US" dirty="0"/>
          </a:p>
        </p:txBody>
      </p:sp>
    </p:spTree>
    <p:extLst>
      <p:ext uri="{BB962C8B-B14F-4D97-AF65-F5344CB8AC3E}">
        <p14:creationId xmlns:p14="http://schemas.microsoft.com/office/powerpoint/2010/main" val="1057047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16</a:t>
            </a:fld>
            <a:endParaRPr lang="en-US" dirty="0"/>
          </a:p>
        </p:txBody>
      </p:sp>
    </p:spTree>
    <p:extLst>
      <p:ext uri="{BB962C8B-B14F-4D97-AF65-F5344CB8AC3E}">
        <p14:creationId xmlns:p14="http://schemas.microsoft.com/office/powerpoint/2010/main" val="88977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prstGeom prst="rect">
            <a:avLst/>
          </a:prstGeom>
        </p:spPr>
        <p:txBody>
          <a:bodyPr/>
          <a:lstStyle/>
          <a:p>
            <a:pPr lvl="0"/>
            <a:endParaRPr dirty="0"/>
          </a:p>
        </p:txBody>
      </p:sp>
      <p:sp>
        <p:nvSpPr>
          <p:cNvPr id="70" name="Shape 70"/>
          <p:cNvSpPr>
            <a:spLocks noGrp="1"/>
          </p:cNvSpPr>
          <p:nvPr>
            <p:ph type="body" sz="quarter" idx="1"/>
          </p:nvPr>
        </p:nvSpPr>
        <p:spPr>
          <a:prstGeom prst="rect">
            <a:avLst/>
          </a:prstGeom>
        </p:spPr>
        <p:txBody>
          <a:bodyPr/>
          <a:lstStyle/>
          <a:p>
            <a:pPr lvl="0">
              <a:defRPr sz="1800"/>
            </a:pPr>
            <a:r>
              <a:rPr lang="en-US" sz="2400" dirty="0" smtClean="0"/>
              <a:t>Pass out Instructional Strategy note sheet and agenda.</a:t>
            </a:r>
          </a:p>
          <a:p>
            <a:pPr lvl="0">
              <a:defRPr sz="1800"/>
            </a:pPr>
            <a:endParaRPr sz="2400" dirty="0"/>
          </a:p>
        </p:txBody>
      </p:sp>
    </p:spTree>
    <p:extLst>
      <p:ext uri="{BB962C8B-B14F-4D97-AF65-F5344CB8AC3E}">
        <p14:creationId xmlns:p14="http://schemas.microsoft.com/office/powerpoint/2010/main" val="16614622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emphasize the “why” for this strategy. Discuss the importance of framing a video, text, or photograph. </a:t>
            </a:r>
          </a:p>
          <a:p>
            <a:r>
              <a:rPr lang="en-US" dirty="0" smtClean="0"/>
              <a:t>Show participants the statements posted on the wall around the room. Have them read all the statements</a:t>
            </a:r>
            <a:r>
              <a:rPr lang="en-US" baseline="0" dirty="0" smtClean="0"/>
              <a:t> and go to the one that most attracts them or repels them (to make it more interesting, limit it to one person per statement).</a:t>
            </a:r>
            <a:endParaRPr lang="en-US" dirty="0" smtClean="0"/>
          </a:p>
          <a:p>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3</a:t>
            </a:fld>
            <a:endParaRPr lang="en-US" dirty="0"/>
          </a:p>
        </p:txBody>
      </p:sp>
    </p:spTree>
    <p:extLst>
      <p:ext uri="{BB962C8B-B14F-4D97-AF65-F5344CB8AC3E}">
        <p14:creationId xmlns:p14="http://schemas.microsoft.com/office/powerpoint/2010/main" val="147674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2253F8"/>
                </a:solidFill>
              </a:rPr>
              <a:t>Emphasize the Essential Question</a:t>
            </a:r>
            <a:r>
              <a:rPr lang="en-US" sz="1200" baseline="0" dirty="0" smtClean="0">
                <a:solidFill>
                  <a:srgbClr val="2253F8"/>
                </a:solidFill>
              </a:rPr>
              <a:t> at the top so participants can reflect on it during the video.</a:t>
            </a:r>
            <a:endParaRPr lang="en-US" sz="1200" dirty="0" smtClean="0">
              <a:solidFill>
                <a:srgbClr val="2253F8"/>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2253F8"/>
                </a:solidFill>
              </a:rPr>
              <a:t>Link for video: http://youtu.be/SFnMTHhKdkw</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2253F8"/>
                </a:solidFill>
              </a:rPr>
              <a:t>The</a:t>
            </a:r>
            <a:r>
              <a:rPr lang="en-US" sz="1200" baseline="0" dirty="0" smtClean="0">
                <a:solidFill>
                  <a:srgbClr val="2253F8"/>
                </a:solidFill>
              </a:rPr>
              <a:t> image</a:t>
            </a:r>
            <a:r>
              <a:rPr lang="en-US" sz="1200" dirty="0" smtClean="0">
                <a:solidFill>
                  <a:srgbClr val="2253F8"/>
                </a:solidFill>
              </a:rPr>
              <a:t> is a hyperlink to video.</a:t>
            </a:r>
          </a:p>
          <a:p>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4</a:t>
            </a:fld>
            <a:endParaRPr lang="en-US" dirty="0"/>
          </a:p>
        </p:txBody>
      </p:sp>
    </p:spTree>
    <p:extLst>
      <p:ext uri="{BB962C8B-B14F-4D97-AF65-F5344CB8AC3E}">
        <p14:creationId xmlns:p14="http://schemas.microsoft.com/office/powerpoint/2010/main" val="1231093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would be an option in your classroom. It is important</a:t>
            </a:r>
            <a:r>
              <a:rPr lang="en-US" baseline="0" dirty="0" smtClean="0"/>
              <a:t> to do as a formative assessment. See if their stance has changed based on viewing/reading material in context.</a:t>
            </a:r>
          </a:p>
          <a:p>
            <a:r>
              <a:rPr lang="en-US" baseline="0" dirty="0" smtClean="0"/>
              <a:t>Could be left out for time.</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5</a:t>
            </a:fld>
            <a:endParaRPr lang="en-US" dirty="0"/>
          </a:p>
        </p:txBody>
      </p:sp>
    </p:spTree>
    <p:extLst>
      <p:ext uri="{BB962C8B-B14F-4D97-AF65-F5344CB8AC3E}">
        <p14:creationId xmlns:p14="http://schemas.microsoft.com/office/powerpoint/2010/main" val="46172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highlight. Do </a:t>
            </a:r>
            <a:r>
              <a:rPr lang="en-US" baseline="0" dirty="0" smtClean="0"/>
              <a:t>not spend a lot of time on this slide.</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6</a:t>
            </a:fld>
            <a:endParaRPr lang="en-US" dirty="0"/>
          </a:p>
        </p:txBody>
      </p:sp>
    </p:spTree>
    <p:extLst>
      <p:ext uri="{BB962C8B-B14F-4D97-AF65-F5344CB8AC3E}">
        <p14:creationId xmlns:p14="http://schemas.microsoft.com/office/powerpoint/2010/main" val="240687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Bernhardt th</a:t>
            </a:r>
            <a:r>
              <a:rPr lang="en-US" dirty="0" smtClean="0"/>
              <a:t>ere are the four measures</a:t>
            </a:r>
            <a:r>
              <a:rPr lang="en-US" baseline="0" dirty="0" smtClean="0"/>
              <a:t> of data that should be analyzed for school wide improvement. Which one do you believe we focus on the most? Your right Perception Data is often left out. It is easier than ever to collect this type of information with the use of technology like Google Forms, Survey Monkey, etc.</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7</a:t>
            </a:fld>
            <a:endParaRPr lang="en-US" dirty="0"/>
          </a:p>
        </p:txBody>
      </p:sp>
    </p:spTree>
    <p:extLst>
      <p:ext uri="{BB962C8B-B14F-4D97-AF65-F5344CB8AC3E}">
        <p14:creationId xmlns:p14="http://schemas.microsoft.com/office/powerpoint/2010/main" val="1435257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data f</a:t>
            </a:r>
            <a:r>
              <a:rPr lang="en-US" dirty="0" smtClean="0"/>
              <a:t>ound in one </a:t>
            </a:r>
            <a:r>
              <a:rPr lang="en-US" baseline="0" dirty="0" smtClean="0"/>
              <a:t>meta-analysis shows that teacher-student relationships is ranked 11</a:t>
            </a:r>
            <a:r>
              <a:rPr lang="en-US" baseline="30000" dirty="0" smtClean="0"/>
              <a:t>th</a:t>
            </a:r>
            <a:r>
              <a:rPr lang="en-US" baseline="0" dirty="0" smtClean="0"/>
              <a:t> out of 138 factors impacting student achievement. This data is from just under 230 studies and 355,325 people studied. The effect size is zoned high at .72. </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8</a:t>
            </a:fld>
            <a:endParaRPr lang="en-US" dirty="0"/>
          </a:p>
        </p:txBody>
      </p:sp>
    </p:spTree>
    <p:extLst>
      <p:ext uri="{BB962C8B-B14F-4D97-AF65-F5344CB8AC3E}">
        <p14:creationId xmlns:p14="http://schemas.microsoft.com/office/powerpoint/2010/main" val="816648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participants read through this list and share out some that they do within the school or classroom with students. </a:t>
            </a:r>
            <a:endParaRPr lang="en-US" dirty="0"/>
          </a:p>
        </p:txBody>
      </p:sp>
      <p:sp>
        <p:nvSpPr>
          <p:cNvPr id="4" name="Slide Number Placeholder 3"/>
          <p:cNvSpPr>
            <a:spLocks noGrp="1"/>
          </p:cNvSpPr>
          <p:nvPr>
            <p:ph type="sldNum" sz="quarter" idx="10"/>
          </p:nvPr>
        </p:nvSpPr>
        <p:spPr/>
        <p:txBody>
          <a:bodyPr/>
          <a:lstStyle/>
          <a:p>
            <a:fld id="{BDAF7072-DDB0-EB42-8CDD-11271E4059FD}" type="slidenum">
              <a:rPr lang="en-US" smtClean="0"/>
              <a:t>9</a:t>
            </a:fld>
            <a:endParaRPr lang="en-US" dirty="0"/>
          </a:p>
        </p:txBody>
      </p:sp>
    </p:spTree>
    <p:extLst>
      <p:ext uri="{BB962C8B-B14F-4D97-AF65-F5344CB8AC3E}">
        <p14:creationId xmlns:p14="http://schemas.microsoft.com/office/powerpoint/2010/main" val="1817649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accent6"/>
            </a:gs>
            <a:gs pos="85000">
              <a:schemeClr val="accent1"/>
            </a:gs>
          </a:gsLst>
          <a:lin ang="16200000" scaled="0"/>
          <a:tileRect/>
        </a:gradFill>
        <a:effectLst/>
      </p:bgPr>
    </p:bg>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711200" y="1371600"/>
            <a:ext cx="10468864" cy="1828800"/>
          </a:xfrm>
          <a:ln>
            <a:noFill/>
          </a:ln>
        </p:spPr>
        <p:txBody>
          <a:bodyPr vert="horz" tIns="0" rIns="26009"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625" b="0">
                <a:ln>
                  <a:noFill/>
                </a:ln>
                <a:solidFill>
                  <a:schemeClr val="tx1"/>
                </a:solidFill>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711200" y="3228536"/>
            <a:ext cx="10472928" cy="1752600"/>
          </a:xfrm>
        </p:spPr>
        <p:txBody>
          <a:bodyPr lIns="0" rIns="26009"/>
          <a:lstStyle>
            <a:lvl1pPr marL="0" marR="45718" indent="0" algn="l">
              <a:buNone/>
              <a:defRPr>
                <a:solidFill>
                  <a:schemeClr val="tx1"/>
                </a:solidFill>
                <a:latin typeface="Calibri"/>
                <a:cs typeface="Calibri"/>
              </a:defRPr>
            </a:lvl1pPr>
            <a:lvl2pPr marL="457177" indent="0" algn="ctr">
              <a:buNone/>
            </a:lvl2pPr>
            <a:lvl3pPr marL="914353" indent="0" algn="ctr">
              <a:buNone/>
            </a:lvl3pPr>
            <a:lvl4pPr marL="1371530" indent="0" algn="ctr">
              <a:buNone/>
            </a:lvl4pPr>
            <a:lvl5pPr marL="1828706" indent="0" algn="ctr">
              <a:buNone/>
            </a:lvl5pPr>
            <a:lvl6pPr marL="2285883" indent="0" algn="ctr">
              <a:buNone/>
            </a:lvl6pPr>
            <a:lvl7pPr marL="2743060" indent="0" algn="ctr">
              <a:buNone/>
            </a:lvl7pPr>
            <a:lvl8pPr marL="3200236" indent="0" algn="ctr">
              <a:buNone/>
            </a:lvl8pPr>
            <a:lvl9pPr marL="3657413" indent="0" algn="ctr">
              <a:buNone/>
            </a:lvl9pPr>
          </a:lstStyle>
          <a:p>
            <a:r>
              <a:rPr kumimoji="0" lang="en-US" smtClean="0"/>
              <a:t>Click to edit Master subtitle style</a:t>
            </a:r>
            <a:endParaRPr kumimoji="0" lang="en-US" dirty="0"/>
          </a:p>
        </p:txBody>
      </p:sp>
      <p:sp>
        <p:nvSpPr>
          <p:cNvPr id="10" name="Rounded Rectangle 11"/>
          <p:cNvSpPr/>
          <p:nvPr userDrawn="1"/>
        </p:nvSpPr>
        <p:spPr>
          <a:xfrm>
            <a:off x="0" y="3919038"/>
            <a:ext cx="5856358" cy="1611087"/>
          </a:xfrm>
          <a:custGeom>
            <a:avLst/>
            <a:gdLst>
              <a:gd name="connsiteX0" fmla="*/ 0 w 6183487"/>
              <a:gd name="connsiteY0" fmla="*/ 265617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0 w 6183487"/>
              <a:gd name="connsiteY8" fmla="*/ 265617 h 1593669"/>
              <a:gd name="connsiteX0" fmla="*/ 0 w 6183487"/>
              <a:gd name="connsiteY0" fmla="*/ 265617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0 w 6183487"/>
              <a:gd name="connsiteY8" fmla="*/ 265617 h 1593669"/>
              <a:gd name="connsiteX0" fmla="*/ 269966 w 6183487"/>
              <a:gd name="connsiteY0" fmla="*/ 439788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269966 w 6183487"/>
              <a:gd name="connsiteY8" fmla="*/ 439788 h 1593669"/>
              <a:gd name="connsiteX0" fmla="*/ 261258 w 6183487"/>
              <a:gd name="connsiteY0" fmla="*/ 439788 h 1593669"/>
              <a:gd name="connsiteX1" fmla="*/ 265617 w 6183487"/>
              <a:gd name="connsiteY1" fmla="*/ 0 h 1593669"/>
              <a:gd name="connsiteX2" fmla="*/ 5917870 w 6183487"/>
              <a:gd name="connsiteY2" fmla="*/ 0 h 1593669"/>
              <a:gd name="connsiteX3" fmla="*/ 6183487 w 6183487"/>
              <a:gd name="connsiteY3" fmla="*/ 265617 h 1593669"/>
              <a:gd name="connsiteX4" fmla="*/ 6183487 w 6183487"/>
              <a:gd name="connsiteY4" fmla="*/ 1328052 h 1593669"/>
              <a:gd name="connsiteX5" fmla="*/ 5917870 w 6183487"/>
              <a:gd name="connsiteY5" fmla="*/ 1593669 h 1593669"/>
              <a:gd name="connsiteX6" fmla="*/ 265617 w 6183487"/>
              <a:gd name="connsiteY6" fmla="*/ 1593669 h 1593669"/>
              <a:gd name="connsiteX7" fmla="*/ 0 w 6183487"/>
              <a:gd name="connsiteY7" fmla="*/ 1328052 h 1593669"/>
              <a:gd name="connsiteX8" fmla="*/ 261258 w 6183487"/>
              <a:gd name="connsiteY8" fmla="*/ 439788 h 1593669"/>
              <a:gd name="connsiteX0" fmla="*/ 61990 w 5984219"/>
              <a:gd name="connsiteY0" fmla="*/ 439788 h 1593669"/>
              <a:gd name="connsiteX1" fmla="*/ 66349 w 5984219"/>
              <a:gd name="connsiteY1" fmla="*/ 0 h 1593669"/>
              <a:gd name="connsiteX2" fmla="*/ 5718602 w 5984219"/>
              <a:gd name="connsiteY2" fmla="*/ 0 h 1593669"/>
              <a:gd name="connsiteX3" fmla="*/ 5984219 w 5984219"/>
              <a:gd name="connsiteY3" fmla="*/ 265617 h 1593669"/>
              <a:gd name="connsiteX4" fmla="*/ 5984219 w 5984219"/>
              <a:gd name="connsiteY4" fmla="*/ 1328052 h 1593669"/>
              <a:gd name="connsiteX5" fmla="*/ 5718602 w 5984219"/>
              <a:gd name="connsiteY5" fmla="*/ 1593669 h 1593669"/>
              <a:gd name="connsiteX6" fmla="*/ 66349 w 5984219"/>
              <a:gd name="connsiteY6" fmla="*/ 1593669 h 1593669"/>
              <a:gd name="connsiteX7" fmla="*/ 61989 w 5984219"/>
              <a:gd name="connsiteY7" fmla="*/ 1223549 h 1593669"/>
              <a:gd name="connsiteX8" fmla="*/ 61990 w 5984219"/>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605 w 5922835"/>
              <a:gd name="connsiteY7" fmla="*/ 1223549 h 1593669"/>
              <a:gd name="connsiteX8" fmla="*/ 606 w 5922835"/>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605 w 5922835"/>
              <a:gd name="connsiteY7" fmla="*/ 1223549 h 1593669"/>
              <a:gd name="connsiteX8" fmla="*/ 606 w 5922835"/>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18022 w 5922835"/>
              <a:gd name="connsiteY7" fmla="*/ 1110338 h 1593669"/>
              <a:gd name="connsiteX8" fmla="*/ 606 w 5922835"/>
              <a:gd name="connsiteY8" fmla="*/ 439788 h 1593669"/>
              <a:gd name="connsiteX0" fmla="*/ 606 w 5922835"/>
              <a:gd name="connsiteY0" fmla="*/ 439788 h 1593669"/>
              <a:gd name="connsiteX1" fmla="*/ 4965 w 5922835"/>
              <a:gd name="connsiteY1" fmla="*/ 0 h 1593669"/>
              <a:gd name="connsiteX2" fmla="*/ 5657218 w 5922835"/>
              <a:gd name="connsiteY2" fmla="*/ 0 h 1593669"/>
              <a:gd name="connsiteX3" fmla="*/ 5922835 w 5922835"/>
              <a:gd name="connsiteY3" fmla="*/ 265617 h 1593669"/>
              <a:gd name="connsiteX4" fmla="*/ 5922835 w 5922835"/>
              <a:gd name="connsiteY4" fmla="*/ 1328052 h 1593669"/>
              <a:gd name="connsiteX5" fmla="*/ 5657218 w 5922835"/>
              <a:gd name="connsiteY5" fmla="*/ 1593669 h 1593669"/>
              <a:gd name="connsiteX6" fmla="*/ 4965 w 5922835"/>
              <a:gd name="connsiteY6" fmla="*/ 1593669 h 1593669"/>
              <a:gd name="connsiteX7" fmla="*/ 9314 w 5922835"/>
              <a:gd name="connsiteY7" fmla="*/ 1084212 h 1593669"/>
              <a:gd name="connsiteX8" fmla="*/ 606 w 5922835"/>
              <a:gd name="connsiteY8" fmla="*/ 439788 h 1593669"/>
              <a:gd name="connsiteX0" fmla="*/ 8892 w 5931121"/>
              <a:gd name="connsiteY0" fmla="*/ 439788 h 1593669"/>
              <a:gd name="connsiteX1" fmla="*/ 13251 w 5931121"/>
              <a:gd name="connsiteY1" fmla="*/ 0 h 1593669"/>
              <a:gd name="connsiteX2" fmla="*/ 5665504 w 5931121"/>
              <a:gd name="connsiteY2" fmla="*/ 0 h 1593669"/>
              <a:gd name="connsiteX3" fmla="*/ 5931121 w 5931121"/>
              <a:gd name="connsiteY3" fmla="*/ 265617 h 1593669"/>
              <a:gd name="connsiteX4" fmla="*/ 5931121 w 5931121"/>
              <a:gd name="connsiteY4" fmla="*/ 1328052 h 1593669"/>
              <a:gd name="connsiteX5" fmla="*/ 5665504 w 5931121"/>
              <a:gd name="connsiteY5" fmla="*/ 1593669 h 1593669"/>
              <a:gd name="connsiteX6" fmla="*/ 13251 w 5931121"/>
              <a:gd name="connsiteY6" fmla="*/ 1593669 h 1593669"/>
              <a:gd name="connsiteX7" fmla="*/ 0 w 5931121"/>
              <a:gd name="connsiteY7" fmla="*/ 1023252 h 1593669"/>
              <a:gd name="connsiteX8" fmla="*/ 8892 w 5931121"/>
              <a:gd name="connsiteY8" fmla="*/ 439788 h 1593669"/>
              <a:gd name="connsiteX0" fmla="*/ 13242 w 5935471"/>
              <a:gd name="connsiteY0" fmla="*/ 439788 h 1602378"/>
              <a:gd name="connsiteX1" fmla="*/ 17601 w 5935471"/>
              <a:gd name="connsiteY1" fmla="*/ 0 h 1602378"/>
              <a:gd name="connsiteX2" fmla="*/ 5669854 w 5935471"/>
              <a:gd name="connsiteY2" fmla="*/ 0 h 1602378"/>
              <a:gd name="connsiteX3" fmla="*/ 5935471 w 5935471"/>
              <a:gd name="connsiteY3" fmla="*/ 265617 h 1602378"/>
              <a:gd name="connsiteX4" fmla="*/ 5935471 w 5935471"/>
              <a:gd name="connsiteY4" fmla="*/ 1328052 h 1602378"/>
              <a:gd name="connsiteX5" fmla="*/ 5669854 w 5935471"/>
              <a:gd name="connsiteY5" fmla="*/ 1593669 h 1602378"/>
              <a:gd name="connsiteX6" fmla="*/ 0 w 5935471"/>
              <a:gd name="connsiteY6" fmla="*/ 1602378 h 1602378"/>
              <a:gd name="connsiteX7" fmla="*/ 4350 w 5935471"/>
              <a:gd name="connsiteY7" fmla="*/ 1023252 h 1602378"/>
              <a:gd name="connsiteX8" fmla="*/ 13242 w 5935471"/>
              <a:gd name="connsiteY8" fmla="*/ 439788 h 1602378"/>
              <a:gd name="connsiteX0" fmla="*/ 8892 w 5931121"/>
              <a:gd name="connsiteY0" fmla="*/ 439788 h 1611087"/>
              <a:gd name="connsiteX1" fmla="*/ 13251 w 5931121"/>
              <a:gd name="connsiteY1" fmla="*/ 0 h 1611087"/>
              <a:gd name="connsiteX2" fmla="*/ 5665504 w 5931121"/>
              <a:gd name="connsiteY2" fmla="*/ 0 h 1611087"/>
              <a:gd name="connsiteX3" fmla="*/ 5931121 w 5931121"/>
              <a:gd name="connsiteY3" fmla="*/ 265617 h 1611087"/>
              <a:gd name="connsiteX4" fmla="*/ 5931121 w 5931121"/>
              <a:gd name="connsiteY4" fmla="*/ 1328052 h 1611087"/>
              <a:gd name="connsiteX5" fmla="*/ 5665504 w 5931121"/>
              <a:gd name="connsiteY5" fmla="*/ 1593669 h 1611087"/>
              <a:gd name="connsiteX6" fmla="*/ 13250 w 5931121"/>
              <a:gd name="connsiteY6" fmla="*/ 1611087 h 1611087"/>
              <a:gd name="connsiteX7" fmla="*/ 0 w 5931121"/>
              <a:gd name="connsiteY7" fmla="*/ 1023252 h 1611087"/>
              <a:gd name="connsiteX8" fmla="*/ 8892 w 5931121"/>
              <a:gd name="connsiteY8" fmla="*/ 439788 h 1611087"/>
              <a:gd name="connsiteX0" fmla="*/ 606 w 5922835"/>
              <a:gd name="connsiteY0" fmla="*/ 439788 h 1611087"/>
              <a:gd name="connsiteX1" fmla="*/ 4965 w 5922835"/>
              <a:gd name="connsiteY1" fmla="*/ 0 h 1611087"/>
              <a:gd name="connsiteX2" fmla="*/ 5657218 w 5922835"/>
              <a:gd name="connsiteY2" fmla="*/ 0 h 1611087"/>
              <a:gd name="connsiteX3" fmla="*/ 5922835 w 5922835"/>
              <a:gd name="connsiteY3" fmla="*/ 265617 h 1611087"/>
              <a:gd name="connsiteX4" fmla="*/ 5922835 w 5922835"/>
              <a:gd name="connsiteY4" fmla="*/ 1328052 h 1611087"/>
              <a:gd name="connsiteX5" fmla="*/ 5657218 w 5922835"/>
              <a:gd name="connsiteY5" fmla="*/ 1593669 h 1611087"/>
              <a:gd name="connsiteX6" fmla="*/ 4964 w 5922835"/>
              <a:gd name="connsiteY6" fmla="*/ 1611087 h 1611087"/>
              <a:gd name="connsiteX7" fmla="*/ 9314 w 5922835"/>
              <a:gd name="connsiteY7" fmla="*/ 1092921 h 1611087"/>
              <a:gd name="connsiteX8" fmla="*/ 606 w 5922835"/>
              <a:gd name="connsiteY8" fmla="*/ 439788 h 1611087"/>
              <a:gd name="connsiteX0" fmla="*/ 6856 w 5920285"/>
              <a:gd name="connsiteY0" fmla="*/ 457205 h 1611087"/>
              <a:gd name="connsiteX1" fmla="*/ 2415 w 5920285"/>
              <a:gd name="connsiteY1" fmla="*/ 0 h 1611087"/>
              <a:gd name="connsiteX2" fmla="*/ 5654668 w 5920285"/>
              <a:gd name="connsiteY2" fmla="*/ 0 h 1611087"/>
              <a:gd name="connsiteX3" fmla="*/ 5920285 w 5920285"/>
              <a:gd name="connsiteY3" fmla="*/ 265617 h 1611087"/>
              <a:gd name="connsiteX4" fmla="*/ 5920285 w 5920285"/>
              <a:gd name="connsiteY4" fmla="*/ 1328052 h 1611087"/>
              <a:gd name="connsiteX5" fmla="*/ 5654668 w 5920285"/>
              <a:gd name="connsiteY5" fmla="*/ 1593669 h 1611087"/>
              <a:gd name="connsiteX6" fmla="*/ 2414 w 5920285"/>
              <a:gd name="connsiteY6" fmla="*/ 1611087 h 1611087"/>
              <a:gd name="connsiteX7" fmla="*/ 6764 w 5920285"/>
              <a:gd name="connsiteY7" fmla="*/ 1092921 h 1611087"/>
              <a:gd name="connsiteX8" fmla="*/ 6856 w 5920285"/>
              <a:gd name="connsiteY8" fmla="*/ 457205 h 1611087"/>
              <a:gd name="connsiteX0" fmla="*/ 4442 w 5917871"/>
              <a:gd name="connsiteY0" fmla="*/ 457205 h 1611087"/>
              <a:gd name="connsiteX1" fmla="*/ 17601 w 5917871"/>
              <a:gd name="connsiteY1" fmla="*/ 8708 h 1611087"/>
              <a:gd name="connsiteX2" fmla="*/ 5652254 w 5917871"/>
              <a:gd name="connsiteY2" fmla="*/ 0 h 1611087"/>
              <a:gd name="connsiteX3" fmla="*/ 5917871 w 5917871"/>
              <a:gd name="connsiteY3" fmla="*/ 265617 h 1611087"/>
              <a:gd name="connsiteX4" fmla="*/ 5917871 w 5917871"/>
              <a:gd name="connsiteY4" fmla="*/ 1328052 h 1611087"/>
              <a:gd name="connsiteX5" fmla="*/ 5652254 w 5917871"/>
              <a:gd name="connsiteY5" fmla="*/ 1593669 h 1611087"/>
              <a:gd name="connsiteX6" fmla="*/ 0 w 5917871"/>
              <a:gd name="connsiteY6" fmla="*/ 1611087 h 1611087"/>
              <a:gd name="connsiteX7" fmla="*/ 4350 w 5917871"/>
              <a:gd name="connsiteY7" fmla="*/ 1092921 h 1611087"/>
              <a:gd name="connsiteX8" fmla="*/ 4442 w 5917871"/>
              <a:gd name="connsiteY8" fmla="*/ 457205 h 1611087"/>
              <a:gd name="connsiteX0" fmla="*/ 4442 w 5917871"/>
              <a:gd name="connsiteY0" fmla="*/ 457205 h 1611087"/>
              <a:gd name="connsiteX1" fmla="*/ 8800 w 5917871"/>
              <a:gd name="connsiteY1" fmla="*/ 8708 h 1611087"/>
              <a:gd name="connsiteX2" fmla="*/ 5652254 w 5917871"/>
              <a:gd name="connsiteY2" fmla="*/ 0 h 1611087"/>
              <a:gd name="connsiteX3" fmla="*/ 5917871 w 5917871"/>
              <a:gd name="connsiteY3" fmla="*/ 265617 h 1611087"/>
              <a:gd name="connsiteX4" fmla="*/ 5917871 w 5917871"/>
              <a:gd name="connsiteY4" fmla="*/ 1328052 h 1611087"/>
              <a:gd name="connsiteX5" fmla="*/ 5652254 w 5917871"/>
              <a:gd name="connsiteY5" fmla="*/ 1593669 h 1611087"/>
              <a:gd name="connsiteX6" fmla="*/ 0 w 5917871"/>
              <a:gd name="connsiteY6" fmla="*/ 1611087 h 1611087"/>
              <a:gd name="connsiteX7" fmla="*/ 4350 w 5917871"/>
              <a:gd name="connsiteY7" fmla="*/ 1092921 h 1611087"/>
              <a:gd name="connsiteX8" fmla="*/ 4442 w 5917871"/>
              <a:gd name="connsiteY8" fmla="*/ 457205 h 1611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7871" h="1611087">
                <a:moveTo>
                  <a:pt x="4442" y="457205"/>
                </a:moveTo>
                <a:cubicBezTo>
                  <a:pt x="4442" y="310509"/>
                  <a:pt x="1441" y="478970"/>
                  <a:pt x="8800" y="8708"/>
                </a:cubicBezTo>
                <a:lnTo>
                  <a:pt x="5652254" y="0"/>
                </a:lnTo>
                <a:cubicBezTo>
                  <a:pt x="5798950" y="0"/>
                  <a:pt x="5917871" y="118921"/>
                  <a:pt x="5917871" y="265617"/>
                </a:cubicBezTo>
                <a:lnTo>
                  <a:pt x="5917871" y="1328052"/>
                </a:lnTo>
                <a:cubicBezTo>
                  <a:pt x="5917871" y="1474748"/>
                  <a:pt x="5798950" y="1593669"/>
                  <a:pt x="5652254" y="1593669"/>
                </a:cubicBezTo>
                <a:lnTo>
                  <a:pt x="0" y="1611087"/>
                </a:lnTo>
                <a:cubicBezTo>
                  <a:pt x="1350" y="923110"/>
                  <a:pt x="4350" y="1239617"/>
                  <a:pt x="4350" y="1092921"/>
                </a:cubicBezTo>
                <a:cubicBezTo>
                  <a:pt x="4350" y="831667"/>
                  <a:pt x="4442" y="718459"/>
                  <a:pt x="4442" y="457205"/>
                </a:cubicBezTo>
                <a:close/>
              </a:path>
            </a:pathLst>
          </a:cu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11200" y="4147692"/>
            <a:ext cx="4852911" cy="1153777"/>
          </a:xfrm>
          <a:prstGeom prst="rect">
            <a:avLst/>
          </a:prstGeom>
        </p:spPr>
      </p:pic>
    </p:spTree>
    <p:extLst>
      <p:ext uri="{BB962C8B-B14F-4D97-AF65-F5344CB8AC3E}">
        <p14:creationId xmlns:p14="http://schemas.microsoft.com/office/powerpoint/2010/main" val="19465709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mp; Subtitle - Photo">
    <p:spTree>
      <p:nvGrpSpPr>
        <p:cNvPr id="1" name=""/>
        <p:cNvGrpSpPr/>
        <p:nvPr/>
      </p:nvGrpSpPr>
      <p:grpSpPr>
        <a:xfrm>
          <a:off x="0" y="0"/>
          <a:ext cx="0" cy="0"/>
          <a:chOff x="0" y="0"/>
          <a:chExt cx="0" cy="0"/>
        </a:xfrm>
      </p:grpSpPr>
      <p:sp>
        <p:nvSpPr>
          <p:cNvPr id="8" name="Shape 8"/>
          <p:cNvSpPr>
            <a:spLocks noGrp="1"/>
          </p:cNvSpPr>
          <p:nvPr>
            <p:ph type="title"/>
          </p:nvPr>
        </p:nvSpPr>
        <p:spPr>
          <a:xfrm>
            <a:off x="333375" y="4804173"/>
            <a:ext cx="11525251" cy="884039"/>
          </a:xfrm>
          <a:prstGeom prst="rect">
            <a:avLst/>
          </a:prstGeom>
        </p:spPr>
        <p:txBody>
          <a:bodyPr anchor="b"/>
          <a:lstStyle/>
          <a:p>
            <a:pPr lvl="0">
              <a:defRPr sz="1800" cap="none">
                <a:solidFill>
                  <a:srgbClr val="000000"/>
                </a:solidFill>
              </a:defRPr>
            </a:pPr>
            <a:r>
              <a:rPr sz="5100" cap="all">
                <a:solidFill>
                  <a:srgbClr val="535353"/>
                </a:solidFill>
              </a:rPr>
              <a:t>Title Text</a:t>
            </a:r>
          </a:p>
        </p:txBody>
      </p:sp>
      <p:sp>
        <p:nvSpPr>
          <p:cNvPr id="9" name="Shape 9"/>
          <p:cNvSpPr>
            <a:spLocks noGrp="1"/>
          </p:cNvSpPr>
          <p:nvPr>
            <p:ph type="body" idx="1"/>
          </p:nvPr>
        </p:nvSpPr>
        <p:spPr>
          <a:xfrm>
            <a:off x="333375" y="5679281"/>
            <a:ext cx="11525251" cy="848320"/>
          </a:xfrm>
          <a:prstGeom prst="rect">
            <a:avLst/>
          </a:prstGeom>
        </p:spPr>
        <p:txBody>
          <a:bodyPr anchor="t"/>
          <a:lstStyle>
            <a:lvl1pPr marL="0" indent="0" algn="ctr">
              <a:spcBef>
                <a:spcPts val="0"/>
              </a:spcBef>
              <a:buSzTx/>
              <a:buNone/>
              <a:defRPr>
                <a:solidFill>
                  <a:srgbClr val="525252"/>
                </a:solidFill>
              </a:defRPr>
            </a:lvl1pPr>
            <a:lvl2pPr marL="0" indent="0" algn="ctr">
              <a:spcBef>
                <a:spcPts val="0"/>
              </a:spcBef>
              <a:buSzTx/>
              <a:buNone/>
              <a:defRPr>
                <a:solidFill>
                  <a:srgbClr val="525252"/>
                </a:solidFill>
              </a:defRPr>
            </a:lvl2pPr>
            <a:lvl3pPr marL="0" indent="0" algn="ctr">
              <a:spcBef>
                <a:spcPts val="0"/>
              </a:spcBef>
              <a:buSzTx/>
              <a:buNone/>
              <a:defRPr>
                <a:solidFill>
                  <a:srgbClr val="525252"/>
                </a:solidFill>
              </a:defRPr>
            </a:lvl3pPr>
            <a:lvl4pPr marL="0" indent="0" algn="ctr">
              <a:spcBef>
                <a:spcPts val="0"/>
              </a:spcBef>
              <a:buSzTx/>
              <a:buNone/>
              <a:defRPr>
                <a:solidFill>
                  <a:srgbClr val="525252"/>
                </a:solidFill>
              </a:defRPr>
            </a:lvl4pPr>
            <a:lvl5pPr marL="0" indent="0" algn="ctr">
              <a:spcBef>
                <a:spcPts val="0"/>
              </a:spcBef>
              <a:buSzTx/>
              <a:buNone/>
              <a:defRPr>
                <a:solidFill>
                  <a:srgbClr val="525252"/>
                </a:solidFill>
              </a:defRPr>
            </a:lvl5pPr>
          </a:lstStyle>
          <a:p>
            <a:pPr lvl="0">
              <a:defRPr sz="1800">
                <a:solidFill>
                  <a:srgbClr val="000000"/>
                </a:solidFill>
              </a:defRPr>
            </a:pPr>
            <a:r>
              <a:rPr sz="2700">
                <a:solidFill>
                  <a:srgbClr val="525252"/>
                </a:solidFill>
              </a:rPr>
              <a:t>Body Level One</a:t>
            </a:r>
          </a:p>
          <a:p>
            <a:pPr lvl="1">
              <a:defRPr sz="1800">
                <a:solidFill>
                  <a:srgbClr val="000000"/>
                </a:solidFill>
              </a:defRPr>
            </a:pPr>
            <a:r>
              <a:rPr sz="2700">
                <a:solidFill>
                  <a:srgbClr val="525252"/>
                </a:solidFill>
              </a:rPr>
              <a:t>Body Level Two</a:t>
            </a:r>
          </a:p>
          <a:p>
            <a:pPr lvl="2">
              <a:defRPr sz="1800">
                <a:solidFill>
                  <a:srgbClr val="000000"/>
                </a:solidFill>
              </a:defRPr>
            </a:pPr>
            <a:r>
              <a:rPr sz="2700">
                <a:solidFill>
                  <a:srgbClr val="525252"/>
                </a:solidFill>
              </a:rPr>
              <a:t>Body Level Three</a:t>
            </a:r>
          </a:p>
          <a:p>
            <a:pPr lvl="3">
              <a:defRPr sz="1800">
                <a:solidFill>
                  <a:srgbClr val="000000"/>
                </a:solidFill>
              </a:defRPr>
            </a:pPr>
            <a:r>
              <a:rPr sz="2700">
                <a:solidFill>
                  <a:srgbClr val="525252"/>
                </a:solidFill>
              </a:rPr>
              <a:t>Body Level Four</a:t>
            </a:r>
          </a:p>
          <a:p>
            <a:pPr lvl="4">
              <a:defRPr sz="1800">
                <a:solidFill>
                  <a:srgbClr val="000000"/>
                </a:solidFill>
              </a:defRPr>
            </a:pPr>
            <a:r>
              <a:rPr sz="2700">
                <a:solidFill>
                  <a:srgbClr val="525252"/>
                </a:solidFill>
              </a:rPr>
              <a:t>Body Level Five</a:t>
            </a:r>
          </a:p>
        </p:txBody>
      </p:sp>
    </p:spTree>
    <p:extLst>
      <p:ext uri="{BB962C8B-B14F-4D97-AF65-F5344CB8AC3E}">
        <p14:creationId xmlns:p14="http://schemas.microsoft.com/office/powerpoint/2010/main" val="5703498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12515908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odyPr>
          <a:lstStyle>
            <a:lvl1pPr algn="l" rtl="0">
              <a:spcBef>
                <a:spcPct val="0"/>
              </a:spcBef>
              <a:buNone/>
              <a:defRPr lang="en-US" sz="5625" b="0" cap="none" baseline="0" dirty="0">
                <a:ln w="635">
                  <a:noFill/>
                </a:ln>
                <a:solidFill>
                  <a:srgbClr val="FFFFFF"/>
                </a:solidFill>
                <a:effectLst/>
                <a:latin typeface="+mj-lt"/>
                <a:ea typeface="+mj-ea"/>
                <a:cs typeface="+mj-cs"/>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07136" y="2704664"/>
            <a:ext cx="10363200" cy="1509712"/>
          </a:xfrm>
        </p:spPr>
        <p:txBody>
          <a:bodyPr lIns="65023" rIns="65023" anchor="t"/>
          <a:lstStyle>
            <a:lvl1pPr marL="0" indent="0">
              <a:buNone/>
              <a:defRPr sz="2180">
                <a:solidFill>
                  <a:schemeClr val="tx1"/>
                </a:solidFill>
              </a:defRPr>
            </a:lvl1pPr>
            <a:lvl2pPr>
              <a:buNone/>
              <a:defRPr sz="1828">
                <a:solidFill>
                  <a:schemeClr val="tx1">
                    <a:tint val="75000"/>
                  </a:schemeClr>
                </a:solidFill>
              </a:defRPr>
            </a:lvl2pPr>
            <a:lvl3pPr>
              <a:buNone/>
              <a:defRPr sz="1617">
                <a:solidFill>
                  <a:schemeClr val="tx1">
                    <a:tint val="75000"/>
                  </a:schemeClr>
                </a:solidFill>
              </a:defRPr>
            </a:lvl3pPr>
            <a:lvl4pPr>
              <a:buNone/>
              <a:defRPr sz="1406">
                <a:solidFill>
                  <a:schemeClr val="tx1">
                    <a:tint val="75000"/>
                  </a:schemeClr>
                </a:solidFill>
              </a:defRPr>
            </a:lvl4pPr>
            <a:lvl5pPr>
              <a:buNone/>
              <a:defRPr sz="1406">
                <a:solidFill>
                  <a:schemeClr val="tx1">
                    <a:tint val="75000"/>
                  </a:schemeClr>
                </a:solidFill>
              </a:defRPr>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8850767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609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6197600" y="1920085"/>
            <a:ext cx="5384800" cy="4434840"/>
          </a:xfrm>
        </p:spPr>
        <p:txBody>
          <a:bodyPr/>
          <a:lstStyle>
            <a:lvl1pPr>
              <a:buClr>
                <a:schemeClr val="accent1"/>
              </a:buClr>
              <a:defRPr sz="2601"/>
            </a:lvl1pPr>
            <a:lvl2pPr>
              <a:buClr>
                <a:schemeClr val="accent1"/>
              </a:buClr>
              <a:defRPr sz="2391"/>
            </a:lvl2pPr>
            <a:lvl3pPr>
              <a:buClr>
                <a:schemeClr val="accent1"/>
              </a:buClr>
              <a:defRPr sz="1969"/>
            </a:lvl3pPr>
            <a:lvl4pPr>
              <a:buClr>
                <a:schemeClr val="accent1"/>
              </a:buClr>
              <a:defRPr sz="1828"/>
            </a:lvl4pPr>
            <a:lvl5pPr>
              <a:buClr>
                <a:schemeClr val="accent1"/>
              </a:buClr>
              <a:defRPr sz="1828"/>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13668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609600" y="1855248"/>
            <a:ext cx="5386917" cy="659352"/>
          </a:xfrm>
        </p:spPr>
        <p:txBody>
          <a:bodyPr lIns="65023" tIns="0" rIns="65023" bIns="0" anchor="ctr">
            <a:noAutofit/>
          </a:bodyP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1859759"/>
            <a:ext cx="5389033" cy="654843"/>
          </a:xfrm>
        </p:spPr>
        <p:txBody>
          <a:bodyPr lIns="65023" tIns="0" rIns="65023" bIns="0" anchor="ctr"/>
          <a:lstStyle>
            <a:lvl1pPr marL="0" indent="0">
              <a:buNone/>
              <a:defRPr sz="2391" b="1" cap="none" baseline="0">
                <a:solidFill>
                  <a:schemeClr val="tx2"/>
                </a:solidFill>
                <a:effectLst/>
              </a:defRPr>
            </a:lvl1pPr>
            <a:lvl2pPr>
              <a:buNone/>
              <a:defRPr sz="1969" b="1"/>
            </a:lvl2pPr>
            <a:lvl3pPr>
              <a:buNone/>
              <a:defRPr sz="1828" b="1"/>
            </a:lvl3pPr>
            <a:lvl4pPr>
              <a:buNone/>
              <a:defRPr sz="1617" b="1"/>
            </a:lvl4pPr>
            <a:lvl5pPr>
              <a:buNone/>
              <a:defRPr sz="1617"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9" y="2514600"/>
            <a:ext cx="5389033" cy="384572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5354511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704088"/>
            <a:ext cx="11074400" cy="1143000"/>
          </a:xfrm>
        </p:spPr>
        <p:txBody>
          <a:bodyPr vert="horz" tIns="65023"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4992" b="0">
                <a:ln>
                  <a:noFill/>
                </a:ln>
                <a:solidFill>
                  <a:schemeClr val="tx2"/>
                </a:solidFill>
                <a:effectLst/>
                <a:latin typeface="+mj-lt"/>
                <a:ea typeface="+mj-ea"/>
                <a:cs typeface="+mj-cs"/>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172483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04786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4" name="Content Placeholder 3"/>
          <p:cNvSpPr>
            <a:spLocks noGrp="1"/>
          </p:cNvSpPr>
          <p:nvPr>
            <p:ph sz="half" idx="1" hasCustomPrompt="1"/>
          </p:nvPr>
        </p:nvSpPr>
        <p:spPr>
          <a:xfrm>
            <a:off x="4766733" y="1905000"/>
            <a:ext cx="6815667" cy="4343400"/>
          </a:xfrm>
        </p:spPr>
        <p:txBody>
          <a:bodyPr tIns="0"/>
          <a:lstStyle>
            <a:lvl1pPr marL="0" indent="0">
              <a:buNone/>
              <a:defRPr sz="2812" baseline="0"/>
            </a:lvl1pPr>
            <a:lvl2pPr>
              <a:defRPr sz="2601"/>
            </a:lvl2pPr>
            <a:lvl3pPr>
              <a:defRPr sz="2391"/>
            </a:lvl3pPr>
            <a:lvl4pPr>
              <a:defRPr sz="1969"/>
            </a:lvl4pPr>
            <a:lvl5pPr>
              <a:defRPr sz="1828"/>
            </a:lvl5pPr>
          </a:lstStyle>
          <a:p>
            <a:pPr lvl="0" eaLnBrk="1" latinLnBrk="0" hangingPunct="1"/>
            <a:r>
              <a:rPr kumimoji="0" lang="en-US" dirty="0" smtClean="0"/>
              <a:t>[place photo or chart here]</a:t>
            </a:r>
            <a:endParaRPr kumimoji="0" lang="en-US" dirty="0"/>
          </a:p>
        </p:txBody>
      </p:sp>
      <p:sp>
        <p:nvSpPr>
          <p:cNvPr id="8" name="Title 1"/>
          <p:cNvSpPr>
            <a:spLocks noGrp="1"/>
          </p:cNvSpPr>
          <p:nvPr>
            <p:ph type="title" hasCustomPrompt="1"/>
          </p:nvPr>
        </p:nvSpPr>
        <p:spPr>
          <a:xfrm>
            <a:off x="609600" y="704088"/>
            <a:ext cx="10972800" cy="1143000"/>
          </a:xfrm>
        </p:spPr>
        <p:txBody>
          <a:bodyPr tIns="65023" anchor="b"/>
          <a:lstStyle>
            <a:lvl1pPr>
              <a:defRPr/>
            </a:lvl1pPr>
          </a:lstStyle>
          <a:p>
            <a:r>
              <a:rPr kumimoji="0" lang="en-US" dirty="0" smtClean="0"/>
              <a:t>CLICK TO EDIT MASTER TITLE STYLE</a:t>
            </a:r>
            <a:endParaRPr kumimoji="0" lang="en-US" dirty="0"/>
          </a:p>
        </p:txBody>
      </p:sp>
      <p:sp>
        <p:nvSpPr>
          <p:cNvPr id="9" name="Content Placeholder 4"/>
          <p:cNvSpPr>
            <a:spLocks noGrp="1"/>
          </p:cNvSpPr>
          <p:nvPr>
            <p:ph sz="quarter" idx="2"/>
          </p:nvPr>
        </p:nvSpPr>
        <p:spPr>
          <a:xfrm>
            <a:off x="609600" y="1905000"/>
            <a:ext cx="4165600" cy="4343400"/>
          </a:xfrm>
        </p:spPr>
        <p:txBody>
          <a:bodyPr tIns="0"/>
          <a:lstStyle>
            <a:lvl1pPr>
              <a:defRPr sz="2180"/>
            </a:lvl1pPr>
            <a:lvl2pPr>
              <a:defRPr sz="1969"/>
            </a:lvl2pPr>
            <a:lvl3pPr>
              <a:defRPr sz="1828"/>
            </a:lvl3pPr>
            <a:lvl4pPr>
              <a:defRPr sz="1617"/>
            </a:lvl4pPr>
            <a:lvl5pPr>
              <a:defRPr sz="1617"/>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Tree>
    <p:extLst>
      <p:ext uri="{BB962C8B-B14F-4D97-AF65-F5344CB8AC3E}">
        <p14:creationId xmlns:p14="http://schemas.microsoft.com/office/powerpoint/2010/main" val="19600594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lank - Dark">
    <p:bg>
      <p:bgPr>
        <a:blipFill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177872"/>
      </p:ext>
    </p:extLst>
  </p:cSld>
  <p:clrMapOvr>
    <a:masterClrMapping/>
  </p:clrMapOvr>
  <p:transition spd="med"/>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100000">
              <a:schemeClr val="bg1">
                <a:lumMod val="85000"/>
              </a:schemeClr>
            </a:gs>
          </a:gsLst>
          <a:lin ang="5640000" scaled="0"/>
          <a:tileRect/>
        </a:gra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609600" y="704088"/>
            <a:ext cx="10972800" cy="1143000"/>
          </a:xfrm>
          <a:prstGeom prst="rect">
            <a:avLst/>
          </a:prstGeom>
        </p:spPr>
        <p:txBody>
          <a:bodyPr vert="horz" lIns="0" tIns="65023"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609600" y="1935480"/>
            <a:ext cx="10972800" cy="4389120"/>
          </a:xfrm>
          <a:prstGeom prst="rect">
            <a:avLst/>
          </a:prstGeom>
        </p:spPr>
        <p:txBody>
          <a:bodyPr vert="horz" lIns="130046" tIns="65023" rIns="130046" bIns="65023">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3" name="Footer Placeholder 2"/>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6" name="Picture 5"/>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5858222" y="6318734"/>
            <a:ext cx="475556" cy="475556"/>
          </a:xfrm>
          <a:prstGeom prst="rect">
            <a:avLst/>
          </a:prstGeom>
          <a:noFill/>
        </p:spPr>
      </p:pic>
    </p:spTree>
    <p:extLst>
      <p:ext uri="{BB962C8B-B14F-4D97-AF65-F5344CB8AC3E}">
        <p14:creationId xmlns:p14="http://schemas.microsoft.com/office/powerpoint/2010/main" val="136307221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5" r:id="rId9"/>
    <p:sldLayoutId id="2147483686" r:id="rId10"/>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992" b="0" kern="1200">
          <a:ln>
            <a:noFill/>
          </a:ln>
          <a:solidFill>
            <a:schemeClr val="accent1"/>
          </a:solidFill>
          <a:effectLst/>
          <a:latin typeface="+mj-lt"/>
          <a:ea typeface="+mj-ea"/>
          <a:cs typeface="+mj-cs"/>
        </a:defRPr>
      </a:lvl1pPr>
    </p:titleStyle>
    <p:bodyStyle>
      <a:lvl1pPr marL="274306" indent="-274306" algn="l" rtl="0" eaLnBrk="1" latinLnBrk="0" hangingPunct="1">
        <a:spcBef>
          <a:spcPct val="20000"/>
        </a:spcBef>
        <a:buClr>
          <a:schemeClr val="accent1"/>
        </a:buClr>
        <a:buSzPct val="95000"/>
        <a:buFont typeface="Wingdings 2"/>
        <a:buChar char=""/>
        <a:defRPr kumimoji="0" sz="2601" kern="1200">
          <a:solidFill>
            <a:schemeClr val="tx1"/>
          </a:solidFill>
          <a:latin typeface="Calibri"/>
          <a:ea typeface="+mn-ea"/>
          <a:cs typeface="Calibri"/>
        </a:defRPr>
      </a:lvl1pPr>
      <a:lvl2pPr marL="640047" indent="-246875" algn="l" rtl="0" eaLnBrk="1" latinLnBrk="0" hangingPunct="1">
        <a:spcBef>
          <a:spcPct val="20000"/>
        </a:spcBef>
        <a:buClr>
          <a:schemeClr val="accent1"/>
        </a:buClr>
        <a:buSzPct val="50000"/>
        <a:buFont typeface="Lucida Grande"/>
        <a:buChar char="➤"/>
        <a:defRPr kumimoji="0" sz="2391" kern="1200">
          <a:solidFill>
            <a:srgbClr val="910D28"/>
          </a:solidFill>
          <a:latin typeface="Calibri"/>
          <a:ea typeface="+mn-ea"/>
          <a:cs typeface="Calibri"/>
        </a:defRPr>
      </a:lvl2pPr>
      <a:lvl3pPr marL="988935" indent="-321457" algn="l" rtl="0" eaLnBrk="1" latinLnBrk="0" hangingPunct="1">
        <a:spcBef>
          <a:spcPct val="20000"/>
        </a:spcBef>
        <a:buClr>
          <a:schemeClr val="accent2"/>
        </a:buClr>
        <a:buSzPct val="70000"/>
        <a:buFont typeface="Lucida Grande"/>
        <a:buChar char="-"/>
        <a:defRPr kumimoji="0" sz="2109" kern="1200">
          <a:solidFill>
            <a:schemeClr val="accent2"/>
          </a:solidFill>
          <a:latin typeface="Calibri"/>
          <a:ea typeface="+mn-ea"/>
          <a:cs typeface="Calibri"/>
        </a:defRPr>
      </a:lvl3pPr>
      <a:lvl4pPr marL="1299815"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4pPr>
      <a:lvl5pPr marL="1574121" indent="-321457" algn="l" rtl="0" eaLnBrk="1" latinLnBrk="0" hangingPunct="1">
        <a:spcBef>
          <a:spcPct val="20000"/>
        </a:spcBef>
        <a:buClr>
          <a:schemeClr val="accent2"/>
        </a:buClr>
        <a:buSzPct val="65000"/>
        <a:buFont typeface="Lucida Grande"/>
        <a:buChar char="-"/>
        <a:defRPr kumimoji="0" sz="1969" kern="1200">
          <a:solidFill>
            <a:schemeClr val="accent2"/>
          </a:solidFill>
          <a:latin typeface="Calibri"/>
          <a:ea typeface="+mn-ea"/>
          <a:cs typeface="Calibri"/>
        </a:defRPr>
      </a:lvl5pPr>
      <a:lvl6pPr marL="1737271" indent="-210301" algn="l" rtl="0" eaLnBrk="1" latinLnBrk="0" hangingPunct="1">
        <a:spcBef>
          <a:spcPct val="20000"/>
        </a:spcBef>
        <a:buClr>
          <a:schemeClr val="accent5"/>
        </a:buClr>
        <a:buSzPct val="80000"/>
        <a:buFont typeface="Wingdings 2"/>
        <a:buChar char=""/>
        <a:defRPr kumimoji="0" sz="1828" kern="1200">
          <a:solidFill>
            <a:schemeClr val="tx1"/>
          </a:solidFill>
          <a:latin typeface="+mn-lt"/>
          <a:ea typeface="+mn-ea"/>
          <a:cs typeface="+mn-cs"/>
        </a:defRPr>
      </a:lvl6pPr>
      <a:lvl7pPr marL="1920141" indent="-182871" algn="l" rtl="0" eaLnBrk="1" latinLnBrk="0" hangingPunct="1">
        <a:spcBef>
          <a:spcPct val="20000"/>
        </a:spcBef>
        <a:buClr>
          <a:schemeClr val="accent6"/>
        </a:buClr>
        <a:buSzPct val="80000"/>
        <a:buFont typeface="Wingdings 2"/>
        <a:buChar char=""/>
        <a:defRPr kumimoji="0" sz="1617" kern="1200" baseline="0">
          <a:solidFill>
            <a:schemeClr val="tx1"/>
          </a:solidFill>
          <a:latin typeface="+mn-lt"/>
          <a:ea typeface="+mn-ea"/>
          <a:cs typeface="+mn-cs"/>
        </a:defRPr>
      </a:lvl7pPr>
      <a:lvl8pPr marL="2194448" indent="-182871" algn="l" rtl="0" eaLnBrk="1" latinLnBrk="0" hangingPunct="1">
        <a:spcBef>
          <a:spcPct val="20000"/>
        </a:spcBef>
        <a:buClr>
          <a:schemeClr val="tx2"/>
        </a:buClr>
        <a:buChar char="•"/>
        <a:defRPr kumimoji="0" sz="1617" kern="1200">
          <a:solidFill>
            <a:schemeClr val="tx1"/>
          </a:solidFill>
          <a:latin typeface="+mn-lt"/>
          <a:ea typeface="+mn-ea"/>
          <a:cs typeface="+mn-cs"/>
        </a:defRPr>
      </a:lvl8pPr>
      <a:lvl9pPr marL="2468754" indent="-182871" algn="l" rtl="0" eaLnBrk="1" latinLnBrk="0" hangingPunct="1">
        <a:spcBef>
          <a:spcPct val="20000"/>
        </a:spcBef>
        <a:buClr>
          <a:schemeClr val="tx2"/>
        </a:buClr>
        <a:buFontTx/>
        <a:buChar char="•"/>
        <a:defRPr kumimoji="0" sz="1406"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7" algn="l" rtl="0" eaLnBrk="1" latinLnBrk="0" hangingPunct="1">
        <a:defRPr kumimoji="0" kern="1200">
          <a:solidFill>
            <a:schemeClr val="tx1"/>
          </a:solidFill>
          <a:latin typeface="+mn-lt"/>
          <a:ea typeface="+mn-ea"/>
          <a:cs typeface="+mn-cs"/>
        </a:defRPr>
      </a:lvl2pPr>
      <a:lvl3pPr marL="914353" algn="l" rtl="0" eaLnBrk="1" latinLnBrk="0" hangingPunct="1">
        <a:defRPr kumimoji="0" kern="1200">
          <a:solidFill>
            <a:schemeClr val="tx1"/>
          </a:solidFill>
          <a:latin typeface="+mn-lt"/>
          <a:ea typeface="+mn-ea"/>
          <a:cs typeface="+mn-cs"/>
        </a:defRPr>
      </a:lvl3pPr>
      <a:lvl4pPr marL="1371530" algn="l" rtl="0" eaLnBrk="1" latinLnBrk="0" hangingPunct="1">
        <a:defRPr kumimoji="0" kern="1200">
          <a:solidFill>
            <a:schemeClr val="tx1"/>
          </a:solidFill>
          <a:latin typeface="+mn-lt"/>
          <a:ea typeface="+mn-ea"/>
          <a:cs typeface="+mn-cs"/>
        </a:defRPr>
      </a:lvl4pPr>
      <a:lvl5pPr marL="1828706" algn="l" rtl="0" eaLnBrk="1" latinLnBrk="0" hangingPunct="1">
        <a:defRPr kumimoji="0" kern="1200">
          <a:solidFill>
            <a:schemeClr val="tx1"/>
          </a:solidFill>
          <a:latin typeface="+mn-lt"/>
          <a:ea typeface="+mn-ea"/>
          <a:cs typeface="+mn-cs"/>
        </a:defRPr>
      </a:lvl5pPr>
      <a:lvl6pPr marL="2285883" algn="l" rtl="0" eaLnBrk="1" latinLnBrk="0" hangingPunct="1">
        <a:defRPr kumimoji="0" kern="1200">
          <a:solidFill>
            <a:schemeClr val="tx1"/>
          </a:solidFill>
          <a:latin typeface="+mn-lt"/>
          <a:ea typeface="+mn-ea"/>
          <a:cs typeface="+mn-cs"/>
        </a:defRPr>
      </a:lvl6pPr>
      <a:lvl7pPr marL="2743060" algn="l" rtl="0" eaLnBrk="1" latinLnBrk="0" hangingPunct="1">
        <a:defRPr kumimoji="0" kern="1200">
          <a:solidFill>
            <a:schemeClr val="tx1"/>
          </a:solidFill>
          <a:latin typeface="+mn-lt"/>
          <a:ea typeface="+mn-ea"/>
          <a:cs typeface="+mn-cs"/>
        </a:defRPr>
      </a:lvl7pPr>
      <a:lvl8pPr marL="3200236" algn="l" rtl="0" eaLnBrk="1" latinLnBrk="0" hangingPunct="1">
        <a:defRPr kumimoji="0" kern="1200">
          <a:solidFill>
            <a:schemeClr val="tx1"/>
          </a:solidFill>
          <a:latin typeface="+mn-lt"/>
          <a:ea typeface="+mn-ea"/>
          <a:cs typeface="+mn-cs"/>
        </a:defRPr>
      </a:lvl8pPr>
      <a:lvl9pPr marL="3657413"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youtu.be/SFnMTHhKdkw"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Growing Student Achievement Through Teacher-Student Relationships</a:t>
            </a:r>
            <a:endParaRPr lang="en-US" dirty="0"/>
          </a:p>
        </p:txBody>
      </p:sp>
    </p:spTree>
    <p:extLst>
      <p:ext uri="{BB962C8B-B14F-4D97-AF65-F5344CB8AC3E}">
        <p14:creationId xmlns:p14="http://schemas.microsoft.com/office/powerpoint/2010/main" val="4208899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 Sort</a:t>
            </a:r>
            <a:endParaRPr lang="en-US" dirty="0"/>
          </a:p>
        </p:txBody>
      </p:sp>
      <p:sp>
        <p:nvSpPr>
          <p:cNvPr id="3" name="Content Placeholder 2"/>
          <p:cNvSpPr>
            <a:spLocks noGrp="1"/>
          </p:cNvSpPr>
          <p:nvPr>
            <p:ph idx="1"/>
          </p:nvPr>
        </p:nvSpPr>
        <p:spPr>
          <a:xfrm>
            <a:off x="609600" y="1935480"/>
            <a:ext cx="10972800" cy="4389120"/>
          </a:xfrm>
        </p:spPr>
        <p:txBody>
          <a:bodyPr>
            <a:normAutofit/>
          </a:bodyPr>
          <a:lstStyle/>
          <a:p>
            <a:r>
              <a:rPr lang="en-US" sz="3200" dirty="0" smtClean="0"/>
              <a:t>Open your envelope of perception statements.</a:t>
            </a:r>
          </a:p>
          <a:p>
            <a:endParaRPr lang="en-US" sz="3200" dirty="0"/>
          </a:p>
          <a:p>
            <a:r>
              <a:rPr lang="en-US" sz="3200" dirty="0" smtClean="0"/>
              <a:t>Based upon the 7 C’s, sort the statements into the 7 categories.</a:t>
            </a:r>
          </a:p>
          <a:p>
            <a:endParaRPr lang="en-US" sz="3200" dirty="0"/>
          </a:p>
          <a:p>
            <a:r>
              <a:rPr lang="en-US" sz="3200" dirty="0" smtClean="0"/>
              <a:t>You </a:t>
            </a:r>
            <a:r>
              <a:rPr lang="en-US" sz="3200" i="1" dirty="0" smtClean="0"/>
              <a:t>DO NOT </a:t>
            </a:r>
            <a:r>
              <a:rPr lang="en-US" sz="3200" dirty="0" smtClean="0"/>
              <a:t>have to use all the categories, but there are statements for each category.</a:t>
            </a:r>
            <a:endParaRPr lang="en-US" sz="3200" dirty="0"/>
          </a:p>
        </p:txBody>
      </p:sp>
    </p:spTree>
    <p:extLst>
      <p:ext uri="{BB962C8B-B14F-4D97-AF65-F5344CB8AC3E}">
        <p14:creationId xmlns:p14="http://schemas.microsoft.com/office/powerpoint/2010/main" val="402766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0243"/>
            <a:ext cx="10972800" cy="1161718"/>
          </a:xfrm>
        </p:spPr>
        <p:txBody>
          <a:bodyPr>
            <a:normAutofit fontScale="90000"/>
          </a:bodyPr>
          <a:lstStyle/>
          <a:p>
            <a:r>
              <a:rPr lang="en-US" dirty="0" smtClean="0"/>
              <a:t>7 C’s of Effective Teaching: </a:t>
            </a:r>
            <a:br>
              <a:rPr lang="en-US" dirty="0" smtClean="0"/>
            </a:br>
            <a:r>
              <a:rPr lang="en-US" dirty="0" smtClean="0"/>
              <a:t>What Teachers Do (What Student’s Experience)</a:t>
            </a:r>
            <a:endParaRPr lang="en-US" dirty="0"/>
          </a:p>
        </p:txBody>
      </p:sp>
      <p:sp>
        <p:nvSpPr>
          <p:cNvPr id="3" name="Content Placeholder 2"/>
          <p:cNvSpPr>
            <a:spLocks noGrp="1"/>
          </p:cNvSpPr>
          <p:nvPr>
            <p:ph idx="1"/>
          </p:nvPr>
        </p:nvSpPr>
        <p:spPr>
          <a:xfrm>
            <a:off x="609600" y="1257300"/>
            <a:ext cx="10972800" cy="4963886"/>
          </a:xfrm>
        </p:spPr>
        <p:txBody>
          <a:bodyPr>
            <a:normAutofit/>
          </a:bodyPr>
          <a:lstStyle/>
          <a:p>
            <a:pPr marL="0" indent="0">
              <a:buNone/>
            </a:pPr>
            <a:endParaRPr lang="en-US" dirty="0" smtClean="0"/>
          </a:p>
          <a:p>
            <a:pPr marL="0" indent="0">
              <a:buNone/>
            </a:pPr>
            <a:r>
              <a:rPr lang="en-US" dirty="0" smtClean="0"/>
              <a:t>What </a:t>
            </a:r>
            <a:r>
              <a:rPr lang="en-US" dirty="0"/>
              <a:t>Teachers Do (</a:t>
            </a:r>
            <a:r>
              <a:rPr lang="en-US" i="1" dirty="0"/>
              <a:t>What </a:t>
            </a:r>
            <a:r>
              <a:rPr lang="en-US" i="1" dirty="0" smtClean="0"/>
              <a:t>Students </a:t>
            </a:r>
            <a:r>
              <a:rPr lang="en-US" i="1" dirty="0"/>
              <a:t>Experience</a:t>
            </a:r>
            <a:r>
              <a:rPr lang="en-US" dirty="0"/>
              <a:t>)</a:t>
            </a:r>
            <a:endParaRPr lang="en-US" dirty="0" smtClean="0">
              <a:solidFill>
                <a:schemeClr val="accent1">
                  <a:lumMod val="60000"/>
                  <a:lumOff val="40000"/>
                </a:schemeClr>
              </a:solidFill>
            </a:endParaRPr>
          </a:p>
          <a:p>
            <a:pPr marL="514350" indent="-514350">
              <a:buFont typeface="+mj-lt"/>
              <a:buAutoNum type="arabicPeriod"/>
            </a:pPr>
            <a:r>
              <a:rPr lang="en-US" dirty="0" smtClean="0">
                <a:solidFill>
                  <a:srgbClr val="33397B"/>
                </a:solidFill>
              </a:rPr>
              <a:t>Caring</a:t>
            </a:r>
            <a:r>
              <a:rPr lang="en-US" dirty="0" smtClean="0">
                <a:solidFill>
                  <a:schemeClr val="accent4"/>
                </a:solidFill>
              </a:rPr>
              <a:t> </a:t>
            </a:r>
            <a:r>
              <a:rPr lang="en-US" dirty="0" smtClean="0"/>
              <a:t>about students (</a:t>
            </a:r>
            <a:r>
              <a:rPr lang="en-US" i="1" dirty="0" smtClean="0"/>
              <a:t>Encouragement and Support</a:t>
            </a:r>
            <a:r>
              <a:rPr lang="en-US" dirty="0" smtClean="0"/>
              <a:t>)</a:t>
            </a:r>
          </a:p>
          <a:p>
            <a:pPr marL="514350" indent="-514350">
              <a:buFont typeface="+mj-lt"/>
              <a:buAutoNum type="arabicPeriod"/>
            </a:pPr>
            <a:r>
              <a:rPr lang="en-US" dirty="0" smtClean="0">
                <a:solidFill>
                  <a:srgbClr val="33397B"/>
                </a:solidFill>
              </a:rPr>
              <a:t>Controlling </a:t>
            </a:r>
            <a:r>
              <a:rPr lang="en-US" dirty="0" smtClean="0"/>
              <a:t>behavior (</a:t>
            </a:r>
            <a:r>
              <a:rPr lang="en-US" i="1" dirty="0" smtClean="0"/>
              <a:t>Press for Cooperation and Peer Support</a:t>
            </a:r>
            <a:r>
              <a:rPr lang="en-US" dirty="0" smtClean="0"/>
              <a:t>)</a:t>
            </a:r>
          </a:p>
          <a:p>
            <a:pPr marL="514350" indent="-514350">
              <a:buFont typeface="+mj-lt"/>
              <a:buAutoNum type="arabicPeriod"/>
            </a:pPr>
            <a:r>
              <a:rPr lang="en-US" dirty="0" smtClean="0">
                <a:solidFill>
                  <a:srgbClr val="33397B"/>
                </a:solidFill>
              </a:rPr>
              <a:t>Clarifying </a:t>
            </a:r>
            <a:r>
              <a:rPr lang="en-US" dirty="0" smtClean="0"/>
              <a:t>lessons (</a:t>
            </a:r>
            <a:r>
              <a:rPr lang="en-US" i="1" dirty="0" smtClean="0"/>
              <a:t>Success Seems Feasible</a:t>
            </a:r>
            <a:r>
              <a:rPr lang="en-US" dirty="0" smtClean="0"/>
              <a:t>)</a:t>
            </a:r>
          </a:p>
          <a:p>
            <a:pPr marL="514350" indent="-514350">
              <a:buFont typeface="+mj-lt"/>
              <a:buAutoNum type="arabicPeriod"/>
            </a:pPr>
            <a:r>
              <a:rPr lang="en-US" dirty="0" smtClean="0">
                <a:solidFill>
                  <a:srgbClr val="33397B"/>
                </a:solidFill>
              </a:rPr>
              <a:t>Challenging </a:t>
            </a:r>
            <a:r>
              <a:rPr lang="en-US" dirty="0" smtClean="0"/>
              <a:t>students (</a:t>
            </a:r>
            <a:r>
              <a:rPr lang="en-US" i="1" dirty="0" smtClean="0"/>
              <a:t>Press for Effort, Perseverance and Rigor</a:t>
            </a:r>
            <a:r>
              <a:rPr lang="en-US" dirty="0" smtClean="0"/>
              <a:t>)</a:t>
            </a:r>
          </a:p>
          <a:p>
            <a:pPr marL="514350" indent="-514350">
              <a:buFont typeface="+mj-lt"/>
              <a:buAutoNum type="arabicPeriod"/>
            </a:pPr>
            <a:r>
              <a:rPr lang="en-US" dirty="0" smtClean="0">
                <a:solidFill>
                  <a:srgbClr val="33397B"/>
                </a:solidFill>
              </a:rPr>
              <a:t>Captivating </a:t>
            </a:r>
            <a:r>
              <a:rPr lang="en-US" dirty="0" smtClean="0"/>
              <a:t>students (</a:t>
            </a:r>
            <a:r>
              <a:rPr lang="en-US" i="1" dirty="0" smtClean="0"/>
              <a:t>Learning Seems Interesting and Relevant</a:t>
            </a:r>
            <a:r>
              <a:rPr lang="en-US" dirty="0" smtClean="0"/>
              <a:t>)</a:t>
            </a:r>
          </a:p>
          <a:p>
            <a:pPr marL="514350" indent="-514350">
              <a:buFont typeface="+mj-lt"/>
              <a:buAutoNum type="arabicPeriod"/>
            </a:pPr>
            <a:r>
              <a:rPr lang="en-US" dirty="0" smtClean="0">
                <a:solidFill>
                  <a:srgbClr val="33397B"/>
                </a:solidFill>
              </a:rPr>
              <a:t>Conferring </a:t>
            </a:r>
            <a:r>
              <a:rPr lang="en-US" dirty="0" smtClean="0"/>
              <a:t>with students (</a:t>
            </a:r>
            <a:r>
              <a:rPr lang="en-US" i="1" dirty="0" smtClean="0"/>
              <a:t>Students Sense their Ideas are Respected</a:t>
            </a:r>
            <a:r>
              <a:rPr lang="en-US" dirty="0" smtClean="0"/>
              <a:t>)</a:t>
            </a:r>
          </a:p>
          <a:p>
            <a:pPr marL="514350" indent="-514350">
              <a:buFont typeface="+mj-lt"/>
              <a:buAutoNum type="arabicPeriod"/>
            </a:pPr>
            <a:r>
              <a:rPr lang="en-US" dirty="0" smtClean="0">
                <a:solidFill>
                  <a:srgbClr val="33397B"/>
                </a:solidFill>
              </a:rPr>
              <a:t>Consolidating </a:t>
            </a:r>
            <a:r>
              <a:rPr lang="en-US" dirty="0" smtClean="0"/>
              <a:t>knowledge (</a:t>
            </a:r>
            <a:r>
              <a:rPr lang="en-US" i="1" dirty="0" smtClean="0"/>
              <a:t>Ideas get Connected and Integrated</a:t>
            </a:r>
            <a:r>
              <a:rPr lang="en-US" dirty="0" smtClean="0"/>
              <a:t>)</a:t>
            </a:r>
            <a:endParaRPr lang="en-US" dirty="0"/>
          </a:p>
        </p:txBody>
      </p:sp>
      <p:sp>
        <p:nvSpPr>
          <p:cNvPr id="4" name="TextBox 3"/>
          <p:cNvSpPr txBox="1"/>
          <p:nvPr/>
        </p:nvSpPr>
        <p:spPr>
          <a:xfrm>
            <a:off x="609600" y="5868183"/>
            <a:ext cx="8147957" cy="584775"/>
          </a:xfrm>
          <a:prstGeom prst="rect">
            <a:avLst/>
          </a:prstGeom>
          <a:noFill/>
        </p:spPr>
        <p:txBody>
          <a:bodyPr wrap="square" rtlCol="0">
            <a:spAutoFit/>
          </a:bodyPr>
          <a:lstStyle/>
          <a:p>
            <a:r>
              <a:rPr lang="en-US" sz="1600" dirty="0">
                <a:solidFill>
                  <a:schemeClr val="accent3">
                    <a:lumMod val="50000"/>
                  </a:schemeClr>
                </a:solidFill>
                <a:latin typeface="+mj-lt"/>
              </a:rPr>
              <a:t>Tripod Project. (2016). 7Cs guide. Tripod Education Partners, Inc. Retrieved from http://</a:t>
            </a:r>
            <a:r>
              <a:rPr lang="en-US" sz="1600" dirty="0" err="1">
                <a:solidFill>
                  <a:schemeClr val="accent3">
                    <a:lumMod val="50000"/>
                  </a:schemeClr>
                </a:solidFill>
                <a:latin typeface="+mj-lt"/>
              </a:rPr>
              <a:t>tripoded.com</a:t>
            </a:r>
            <a:r>
              <a:rPr lang="en-US" sz="1600" dirty="0">
                <a:solidFill>
                  <a:schemeClr val="accent3">
                    <a:lumMod val="50000"/>
                  </a:schemeClr>
                </a:solidFill>
                <a:latin typeface="+mj-lt"/>
              </a:rPr>
              <a:t>/teacher-toolkit/</a:t>
            </a:r>
            <a:endParaRPr lang="en-US" sz="1600" dirty="0">
              <a:solidFill>
                <a:schemeClr val="accent3">
                  <a:lumMod val="50000"/>
                </a:schemeClr>
              </a:solidFill>
              <a:latin typeface="+mj-lt"/>
            </a:endParaRPr>
          </a:p>
        </p:txBody>
      </p:sp>
    </p:spTree>
    <p:extLst>
      <p:ext uri="{BB962C8B-B14F-4D97-AF65-F5344CB8AC3E}">
        <p14:creationId xmlns:p14="http://schemas.microsoft.com/office/powerpoint/2010/main" val="7273779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32588"/>
            <a:ext cx="10972800" cy="1143000"/>
          </a:xfrm>
        </p:spPr>
        <p:txBody>
          <a:bodyPr/>
          <a:lstStyle/>
          <a:p>
            <a:r>
              <a:rPr lang="en-US" dirty="0" smtClean="0"/>
              <a:t>The Results!</a:t>
            </a:r>
            <a:endParaRPr lang="en-US" dirty="0"/>
          </a:p>
        </p:txBody>
      </p:sp>
      <p:pic>
        <p:nvPicPr>
          <p:cNvPr id="4" name="Content Placeholder 3"/>
          <p:cNvPicPr>
            <a:picLocks noGrp="1" noChangeAspect="1"/>
          </p:cNvPicPr>
          <p:nvPr>
            <p:ph idx="1"/>
          </p:nvPr>
        </p:nvPicPr>
        <p:blipFill>
          <a:blip r:embed="rId3"/>
          <a:stretch>
            <a:fillRect/>
          </a:stretch>
        </p:blipFill>
        <p:spPr>
          <a:xfrm>
            <a:off x="2231795" y="1652131"/>
            <a:ext cx="7728410" cy="4389437"/>
          </a:xfrm>
          <a:prstGeom prst="rect">
            <a:avLst/>
          </a:prstGeom>
        </p:spPr>
      </p:pic>
    </p:spTree>
    <p:extLst>
      <p:ext uri="{BB962C8B-B14F-4D97-AF65-F5344CB8AC3E}">
        <p14:creationId xmlns:p14="http://schemas.microsoft.com/office/powerpoint/2010/main" val="111211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&amp; Reflect </a:t>
            </a:r>
            <a:endParaRPr lang="en-US" dirty="0"/>
          </a:p>
        </p:txBody>
      </p:sp>
      <p:sp>
        <p:nvSpPr>
          <p:cNvPr id="3" name="Content Placeholder 2"/>
          <p:cNvSpPr>
            <a:spLocks noGrp="1"/>
          </p:cNvSpPr>
          <p:nvPr>
            <p:ph idx="1"/>
          </p:nvPr>
        </p:nvSpPr>
        <p:spPr/>
        <p:txBody>
          <a:bodyPr/>
          <a:lstStyle/>
          <a:p>
            <a:r>
              <a:rPr lang="en-US" dirty="0" smtClean="0"/>
              <a:t>What do you notice about these results?</a:t>
            </a:r>
          </a:p>
          <a:p>
            <a:endParaRPr lang="en-US" dirty="0"/>
          </a:p>
          <a:p>
            <a:r>
              <a:rPr lang="en-US" dirty="0" smtClean="0"/>
              <a:t>What can you learn from these results?</a:t>
            </a:r>
          </a:p>
          <a:p>
            <a:endParaRPr lang="en-US" dirty="0"/>
          </a:p>
          <a:p>
            <a:r>
              <a:rPr lang="en-US" dirty="0" smtClean="0"/>
              <a:t>What were moments of pride for you?</a:t>
            </a:r>
          </a:p>
          <a:p>
            <a:endParaRPr lang="en-US" dirty="0"/>
          </a:p>
        </p:txBody>
      </p:sp>
    </p:spTree>
    <p:extLst>
      <p:ext uri="{BB962C8B-B14F-4D97-AF65-F5344CB8AC3E}">
        <p14:creationId xmlns:p14="http://schemas.microsoft.com/office/powerpoint/2010/main" val="21414609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 &amp; Act</a:t>
            </a:r>
            <a:endParaRPr lang="en-US" dirty="0"/>
          </a:p>
        </p:txBody>
      </p:sp>
      <p:sp>
        <p:nvSpPr>
          <p:cNvPr id="3" name="Content Placeholder 2"/>
          <p:cNvSpPr>
            <a:spLocks noGrp="1"/>
          </p:cNvSpPr>
          <p:nvPr>
            <p:ph idx="1"/>
          </p:nvPr>
        </p:nvSpPr>
        <p:spPr/>
        <p:txBody>
          <a:bodyPr/>
          <a:lstStyle/>
          <a:p>
            <a:r>
              <a:rPr lang="en-US" dirty="0" smtClean="0"/>
              <a:t>What is most important for you to keep doing?</a:t>
            </a:r>
          </a:p>
          <a:p>
            <a:endParaRPr lang="en-US" dirty="0"/>
          </a:p>
          <a:p>
            <a:r>
              <a:rPr lang="en-US" dirty="0" smtClean="0"/>
              <a:t>What is most important for you to change or improve?</a:t>
            </a:r>
          </a:p>
          <a:p>
            <a:endParaRPr lang="en-US" dirty="0"/>
          </a:p>
          <a:p>
            <a:r>
              <a:rPr lang="en-US" dirty="0" smtClean="0"/>
              <a:t>What resources might you need?</a:t>
            </a:r>
          </a:p>
          <a:p>
            <a:endParaRPr lang="en-US" dirty="0"/>
          </a:p>
        </p:txBody>
      </p:sp>
    </p:spTree>
    <p:extLst>
      <p:ext uri="{BB962C8B-B14F-4D97-AF65-F5344CB8AC3E}">
        <p14:creationId xmlns:p14="http://schemas.microsoft.com/office/powerpoint/2010/main" val="8089196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3-2-1	</a:t>
            </a:r>
            <a:endParaRPr lang="en-US" dirty="0"/>
          </a:p>
        </p:txBody>
      </p:sp>
      <p:sp>
        <p:nvSpPr>
          <p:cNvPr id="3" name="Content Placeholder 2"/>
          <p:cNvSpPr>
            <a:spLocks noGrp="1"/>
          </p:cNvSpPr>
          <p:nvPr>
            <p:ph idx="1"/>
          </p:nvPr>
        </p:nvSpPr>
        <p:spPr/>
        <p:txBody>
          <a:bodyPr/>
          <a:lstStyle/>
          <a:p>
            <a:r>
              <a:rPr lang="en-US" dirty="0" smtClean="0"/>
              <a:t>Write 3 perception statements/questions that you would like to know from your first student perception survey.</a:t>
            </a:r>
          </a:p>
          <a:p>
            <a:endParaRPr lang="en-US" dirty="0"/>
          </a:p>
          <a:p>
            <a:r>
              <a:rPr lang="en-US" dirty="0" smtClean="0"/>
              <a:t>Write 2 ways how collecting student perception data can improve teacher-student relationship.</a:t>
            </a:r>
          </a:p>
          <a:p>
            <a:endParaRPr lang="en-US" dirty="0"/>
          </a:p>
          <a:p>
            <a:r>
              <a:rPr lang="en-US" dirty="0" smtClean="0"/>
              <a:t>Write 1 question or concern you still have about collecting perception data.</a:t>
            </a:r>
          </a:p>
        </p:txBody>
      </p:sp>
    </p:spTree>
    <p:extLst>
      <p:ext uri="{BB962C8B-B14F-4D97-AF65-F5344CB8AC3E}">
        <p14:creationId xmlns:p14="http://schemas.microsoft.com/office/powerpoint/2010/main" val="5424856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9417"/>
            <a:ext cx="10972800" cy="1143000"/>
          </a:xfrm>
        </p:spPr>
        <p:txBody>
          <a:bodyPr/>
          <a:lstStyle/>
          <a:p>
            <a:r>
              <a:rPr lang="en-US" dirty="0" smtClean="0"/>
              <a:t>Resources</a:t>
            </a:r>
            <a:endParaRPr lang="en-US" dirty="0"/>
          </a:p>
        </p:txBody>
      </p:sp>
      <p:sp>
        <p:nvSpPr>
          <p:cNvPr id="3" name="Content Placeholder 2"/>
          <p:cNvSpPr>
            <a:spLocks noGrp="1"/>
          </p:cNvSpPr>
          <p:nvPr>
            <p:ph idx="1"/>
          </p:nvPr>
        </p:nvSpPr>
        <p:spPr>
          <a:xfrm>
            <a:off x="146957" y="1621754"/>
            <a:ext cx="11838214" cy="4922520"/>
          </a:xfrm>
        </p:spPr>
        <p:txBody>
          <a:bodyPr>
            <a:normAutofit fontScale="70000" lnSpcReduction="20000"/>
          </a:bodyPr>
          <a:lstStyle/>
          <a:p>
            <a:r>
              <a:rPr lang="en-US" dirty="0"/>
              <a:t>Balch, R., Burling, K., Douglass, C., Francis, T., Gallagher, J.,  . . . &amp; Brown </a:t>
            </a:r>
            <a:r>
              <a:rPr lang="en-US" dirty="0" err="1"/>
              <a:t>Wessling</a:t>
            </a:r>
            <a:r>
              <a:rPr lang="en-US" dirty="0"/>
              <a:t>, S. (2012, September). Asking students about teaching: Student perception surveys and their implementation. Bill and Melinda Gates Foundation: MET Project. Retrieved from http://</a:t>
            </a:r>
            <a:r>
              <a:rPr lang="en-US" dirty="0" smtClean="0"/>
              <a:t>k12education.gatesfoundation.org/wp-content/uploads/2015/12/Asking_Students_Practitioner_Brief.pdf</a:t>
            </a:r>
          </a:p>
          <a:p>
            <a:r>
              <a:rPr lang="en-US" dirty="0" smtClean="0"/>
              <a:t>K20 </a:t>
            </a:r>
            <a:r>
              <a:rPr lang="en-US" dirty="0"/>
              <a:t>Center. (n.d.). 3-2-1. Instructional Strategies</a:t>
            </a:r>
            <a:r>
              <a:rPr lang="en-US" dirty="0" smtClean="0"/>
              <a:t>.</a:t>
            </a:r>
            <a:r>
              <a:rPr lang="en-US" dirty="0"/>
              <a:t> Retrieved from https://learn.k20center.ou.edu/strategy/d9908066f654727934df7bf4f5059a7b</a:t>
            </a:r>
          </a:p>
          <a:p>
            <a:r>
              <a:rPr lang="en-US" dirty="0" smtClean="0"/>
              <a:t>K20 </a:t>
            </a:r>
            <a:r>
              <a:rPr lang="en-US" dirty="0"/>
              <a:t>Center. (n.d.). Magnetic </a:t>
            </a:r>
            <a:r>
              <a:rPr lang="en-US" dirty="0" smtClean="0"/>
              <a:t>statements. </a:t>
            </a:r>
            <a:r>
              <a:rPr lang="en-US" dirty="0"/>
              <a:t>Instructional Strategies. Copyright 2015 Board of Regents of the University of Oklahoma. Retrieved from https://learn.k20center.ou.edu/strategy/d9908066f654727934df7bf4f50761bf</a:t>
            </a:r>
          </a:p>
          <a:p>
            <a:r>
              <a:rPr lang="en-US" dirty="0"/>
              <a:t>Hattie, J. (2009). Visible learning: a synthesis of over 800 meta-analyses relating to achievement. New York, NY: Routledge.  </a:t>
            </a:r>
          </a:p>
          <a:p>
            <a:r>
              <a:rPr lang="en-US" dirty="0"/>
              <a:t>Hattie, J. (2012). Visible learning for teachers: Maximizing impact on learning. Routledge.</a:t>
            </a:r>
          </a:p>
          <a:p>
            <a:r>
              <a:rPr lang="en-US" dirty="0"/>
              <a:t>Hattie, J. (2014). Visible learning and the science of how we learn. New York, NY: Routledge.</a:t>
            </a:r>
          </a:p>
          <a:p>
            <a:r>
              <a:rPr lang="en-US" dirty="0" smtClean="0"/>
              <a:t>MET </a:t>
            </a:r>
            <a:r>
              <a:rPr lang="en-US" dirty="0"/>
              <a:t>Project. (September 2010). Student perceptions and the MET project. </a:t>
            </a:r>
            <a:r>
              <a:rPr lang="en-US" dirty="0" smtClean="0"/>
              <a:t>Retrieved </a:t>
            </a:r>
            <a:r>
              <a:rPr lang="en-US" dirty="0"/>
              <a:t>from http://k12education.gatesfoundation.org/wp-content/uploads/2015/12/Student_Perceptions_092110.pdf</a:t>
            </a:r>
          </a:p>
          <a:p>
            <a:r>
              <a:rPr lang="en-US" dirty="0" smtClean="0"/>
              <a:t>Tripod </a:t>
            </a:r>
            <a:r>
              <a:rPr lang="en-US" dirty="0"/>
              <a:t>Project. (2016). 7Cs </a:t>
            </a:r>
            <a:r>
              <a:rPr lang="en-US" dirty="0" smtClean="0"/>
              <a:t>guide. </a:t>
            </a:r>
            <a:r>
              <a:rPr lang="en-US" dirty="0"/>
              <a:t>Tripod Education Partners, Inc. Retrieved from http://tripoded.com/teacher-toolkit/</a:t>
            </a:r>
          </a:p>
        </p:txBody>
      </p:sp>
    </p:spTree>
    <p:extLst>
      <p:ext uri="{BB962C8B-B14F-4D97-AF65-F5344CB8AC3E}">
        <p14:creationId xmlns:p14="http://schemas.microsoft.com/office/powerpoint/2010/main" val="20416620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57401" y="533400"/>
            <a:ext cx="8092107" cy="5398510"/>
          </a:xfrm>
          <a:prstGeom prst="rect">
            <a:avLst/>
          </a:prstGeom>
          <a:ln>
            <a:noFill/>
          </a:ln>
          <a:effectLst>
            <a:outerShdw blurRad="190500" algn="tl" rotWithShape="0">
              <a:srgbClr val="000000">
                <a:alpha val="70000"/>
              </a:srgbClr>
            </a:outerShdw>
          </a:effectLst>
        </p:spPr>
      </p:pic>
      <p:sp>
        <p:nvSpPr>
          <p:cNvPr id="66" name="Shape 66"/>
          <p:cNvSpPr/>
          <p:nvPr/>
        </p:nvSpPr>
        <p:spPr>
          <a:xfrm>
            <a:off x="5957555" y="3254437"/>
            <a:ext cx="72132" cy="349131"/>
          </a:xfrm>
          <a:prstGeom prst="rect">
            <a:avLst/>
          </a:prstGeom>
          <a:ln w="12700">
            <a:miter lim="400000"/>
          </a:ln>
        </p:spPr>
        <p:txBody>
          <a:bodyPr wrap="none" lIns="35717" tIns="35717" rIns="35717" bIns="35717" anchor="ctr">
            <a:spAutoFit/>
          </a:bodyPr>
          <a:lstStyle/>
          <a:p>
            <a:pPr lvl="0"/>
            <a:endParaRPr dirty="0"/>
          </a:p>
        </p:txBody>
      </p:sp>
      <p:sp>
        <p:nvSpPr>
          <p:cNvPr id="16" name="TextBox 15"/>
          <p:cNvSpPr txBox="1"/>
          <p:nvPr/>
        </p:nvSpPr>
        <p:spPr>
          <a:xfrm>
            <a:off x="5638800" y="5410201"/>
            <a:ext cx="4529138" cy="5030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35717" tIns="35717" rIns="35717" bIns="35717" numCol="1" spcCol="26788" rtlCol="0" anchor="ctr">
            <a:spAutoFit/>
          </a:bodyPr>
          <a:lstStyle/>
          <a:p>
            <a:pPr defTabSz="321457" latinLnBrk="1" hangingPunct="0"/>
            <a:r>
              <a:rPr lang="en-US" sz="2800" b="1" dirty="0" smtClean="0">
                <a:solidFill>
                  <a:srgbClr val="000000"/>
                </a:solidFill>
                <a:latin typeface="Handwriting - Dakota"/>
                <a:ea typeface="Helvetica"/>
                <a:cs typeface="Handwriting - Dakota"/>
                <a:sym typeface="Helvetica"/>
              </a:rPr>
              <a:t>New Instructional </a:t>
            </a:r>
            <a:r>
              <a:rPr lang="en-US" sz="2800" b="1" dirty="0">
                <a:solidFill>
                  <a:srgbClr val="000000"/>
                </a:solidFill>
                <a:latin typeface="Handwriting - Dakota"/>
                <a:ea typeface="Helvetica"/>
                <a:cs typeface="Handwriting - Dakota"/>
                <a:sym typeface="Helvetica"/>
              </a:rPr>
              <a:t>Strategies</a:t>
            </a:r>
          </a:p>
        </p:txBody>
      </p:sp>
    </p:spTree>
    <p:extLst>
      <p:ext uri="{BB962C8B-B14F-4D97-AF65-F5344CB8AC3E}">
        <p14:creationId xmlns:p14="http://schemas.microsoft.com/office/powerpoint/2010/main" val="809286333"/>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Magnetic Statements</a:t>
            </a:r>
            <a:endParaRPr lang="en-US" dirty="0"/>
          </a:p>
        </p:txBody>
      </p:sp>
      <p:sp>
        <p:nvSpPr>
          <p:cNvPr id="3" name="Content Placeholder 2"/>
          <p:cNvSpPr>
            <a:spLocks noGrp="1"/>
          </p:cNvSpPr>
          <p:nvPr>
            <p:ph idx="1"/>
          </p:nvPr>
        </p:nvSpPr>
        <p:spPr>
          <a:xfrm>
            <a:off x="609600" y="1935480"/>
            <a:ext cx="5144429" cy="4389120"/>
          </a:xfrm>
        </p:spPr>
        <p:txBody>
          <a:bodyPr/>
          <a:lstStyle/>
          <a:p>
            <a:r>
              <a:rPr lang="en-US" dirty="0" smtClean="0"/>
              <a:t>Move around the room and read the statements posted.</a:t>
            </a:r>
          </a:p>
          <a:p>
            <a:endParaRPr lang="en-US" dirty="0" smtClean="0"/>
          </a:p>
          <a:p>
            <a:r>
              <a:rPr lang="en-US" dirty="0" smtClean="0"/>
              <a:t>Choose a statement that either attracts you or repels you and stand by that statement.</a:t>
            </a:r>
            <a:br>
              <a:rPr lang="en-US" dirty="0" smtClean="0"/>
            </a:br>
            <a:endParaRPr lang="en-US" dirty="0" smtClean="0"/>
          </a:p>
          <a:p>
            <a:r>
              <a:rPr lang="en-US" dirty="0" smtClean="0"/>
              <a:t>Prepare to discuss with others why you were attracted to or repelled by the statement. </a:t>
            </a:r>
            <a:endParaRPr lang="en-US" dirty="0"/>
          </a:p>
        </p:txBody>
      </p:sp>
      <p:pic>
        <p:nvPicPr>
          <p:cNvPr id="4" name="Picture 3"/>
          <p:cNvPicPr>
            <a:picLocks noChangeAspect="1"/>
          </p:cNvPicPr>
          <p:nvPr/>
        </p:nvPicPr>
        <p:blipFill>
          <a:blip r:embed="rId3" cstate="screen">
            <a:extLst>
              <a:ext uri="{BEBA8EAE-BF5A-486C-A8C5-ECC9F3942E4B}">
                <a14:imgProps xmlns:a14="http://schemas.microsoft.com/office/drawing/2010/main">
                  <a14:imgLayer r:embed="rId4">
                    <a14:imgEffect>
                      <a14:backgroundRemoval t="3747" b="96520" l="3820" r="96980"/>
                    </a14:imgEffect>
                  </a14:imgLayer>
                </a14:imgProps>
              </a:ext>
              <a:ext uri="{28A0092B-C50C-407E-A947-70E740481C1C}">
                <a14:useLocalDpi xmlns:a14="http://schemas.microsoft.com/office/drawing/2010/main"/>
              </a:ext>
            </a:extLst>
          </a:blip>
          <a:stretch>
            <a:fillRect/>
          </a:stretch>
        </p:blipFill>
        <p:spPr>
          <a:xfrm rot="718577">
            <a:off x="6143345" y="1406136"/>
            <a:ext cx="5816600" cy="4362450"/>
          </a:xfrm>
          <a:prstGeom prst="rect">
            <a:avLst/>
          </a:prstGeom>
          <a:ln>
            <a:no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363913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032115"/>
          </a:xfrm>
        </p:spPr>
        <p:txBody>
          <a:bodyPr>
            <a:normAutofit fontScale="90000"/>
          </a:bodyPr>
          <a:lstStyle/>
          <a:p>
            <a:r>
              <a:rPr lang="en-US" dirty="0" smtClean="0"/>
              <a:t>How can perception affect student achievement and learning?</a:t>
            </a:r>
            <a:endParaRPr lang="en-US" dirty="0"/>
          </a:p>
        </p:txBody>
      </p:sp>
      <p:pic>
        <p:nvPicPr>
          <p:cNvPr id="4" name="Content Placeholder 3" descr="Screen Shot 2015-02-24 at 1.09.28 PM.png">
            <a:hlinkClick r:id="rId3"/>
          </p:cNvPr>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2833966" y="1847089"/>
            <a:ext cx="6524067" cy="422501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462511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10972800" cy="1143000"/>
          </a:xfrm>
        </p:spPr>
        <p:txBody>
          <a:bodyPr/>
          <a:lstStyle/>
          <a:p>
            <a:r>
              <a:rPr lang="en-US" dirty="0" smtClean="0"/>
              <a:t>Magnetic Statements </a:t>
            </a:r>
            <a:endParaRPr lang="en-US" dirty="0"/>
          </a:p>
        </p:txBody>
      </p:sp>
      <p:sp>
        <p:nvSpPr>
          <p:cNvPr id="3" name="Content Placeholder 2"/>
          <p:cNvSpPr>
            <a:spLocks noGrp="1"/>
          </p:cNvSpPr>
          <p:nvPr>
            <p:ph idx="1"/>
          </p:nvPr>
        </p:nvSpPr>
        <p:spPr>
          <a:xfrm>
            <a:off x="609600" y="1935480"/>
            <a:ext cx="7358743" cy="4389120"/>
          </a:xfrm>
        </p:spPr>
        <p:txBody>
          <a:bodyPr>
            <a:normAutofit/>
          </a:bodyPr>
          <a:lstStyle/>
          <a:p>
            <a:r>
              <a:rPr lang="en-US" dirty="0" smtClean="0"/>
              <a:t>Revisit the statements now that you have watched the video. </a:t>
            </a:r>
          </a:p>
          <a:p>
            <a:endParaRPr lang="en-US" dirty="0"/>
          </a:p>
          <a:p>
            <a:r>
              <a:rPr lang="en-US" dirty="0" smtClean="0"/>
              <a:t>Choose a different statement that either attracts or repels you and stand by that statement. </a:t>
            </a:r>
          </a:p>
          <a:p>
            <a:endParaRPr lang="en-US" dirty="0"/>
          </a:p>
          <a:p>
            <a:r>
              <a:rPr lang="en-US" dirty="0" smtClean="0"/>
              <a:t>Discuss with others why you were attracted to or repelled by the statement. </a:t>
            </a:r>
            <a:endParaRPr lang="en-US" dirty="0"/>
          </a:p>
        </p:txBody>
      </p:sp>
      <p:sp>
        <p:nvSpPr>
          <p:cNvPr id="4" name="Rectangle 3"/>
          <p:cNvSpPr/>
          <p:nvPr/>
        </p:nvSpPr>
        <p:spPr>
          <a:xfrm rot="1133768">
            <a:off x="4958974" y="902314"/>
            <a:ext cx="3673763" cy="923330"/>
          </a:xfrm>
          <a:prstGeom prst="rect">
            <a:avLst/>
          </a:prstGeom>
          <a:noFill/>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The Remix</a:t>
            </a:r>
            <a:endParaRPr lang="en-US" sz="5400" b="1" dirty="0">
              <a:ln w="9525">
                <a:solidFill>
                  <a:schemeClr val="bg1"/>
                </a:solidFill>
                <a:prstDash val="solid"/>
              </a:ln>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910880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smtClean="0"/>
              <a:t>Participants will be able to</a:t>
            </a:r>
            <a:r>
              <a:rPr lang="is-IS" dirty="0" smtClean="0"/>
              <a:t> . . .</a:t>
            </a:r>
            <a:br>
              <a:rPr lang="is-IS" dirty="0" smtClean="0"/>
            </a:br>
            <a:endParaRPr lang="is-IS" dirty="0" smtClean="0"/>
          </a:p>
          <a:p>
            <a:pPr marR="0" lvl="0" defTabSz="914400" eaLnBrk="1" fontAlgn="auto" latinLnBrk="0" hangingPunct="1">
              <a:lnSpc>
                <a:spcPct val="100000"/>
              </a:lnSpc>
              <a:spcBef>
                <a:spcPts val="0"/>
              </a:spcBef>
              <a:spcAft>
                <a:spcPts val="0"/>
              </a:spcAft>
              <a:buSzTx/>
              <a:buFont typeface="Wingdings" charset="2"/>
              <a:buChar char="v"/>
              <a:tabLst/>
              <a:defRPr/>
            </a:pPr>
            <a:r>
              <a:rPr lang="is-IS" dirty="0"/>
              <a:t> </a:t>
            </a:r>
            <a:r>
              <a:rPr lang="is-IS" dirty="0" smtClean="0"/>
              <a:t>Understand the importance of using student perceptions data to inform practice.</a:t>
            </a:r>
            <a:br>
              <a:rPr lang="is-IS" dirty="0" smtClean="0"/>
            </a:br>
            <a:endParaRPr lang="is-IS" dirty="0" smtClean="0"/>
          </a:p>
          <a:p>
            <a:pPr marR="0" lvl="0" defTabSz="914400" eaLnBrk="1" fontAlgn="auto" latinLnBrk="0" hangingPunct="1">
              <a:lnSpc>
                <a:spcPct val="100000"/>
              </a:lnSpc>
              <a:spcBef>
                <a:spcPts val="0"/>
              </a:spcBef>
              <a:spcAft>
                <a:spcPts val="0"/>
              </a:spcAft>
              <a:buSzTx/>
              <a:buFont typeface="Wingdings" charset="2"/>
              <a:buChar char="v"/>
              <a:tabLst/>
              <a:defRPr/>
            </a:pPr>
            <a:r>
              <a:rPr lang="is-IS" dirty="0" smtClean="0"/>
              <a:t>Classify meaningful components of perceptions data.</a:t>
            </a:r>
            <a:br>
              <a:rPr lang="is-IS" dirty="0" smtClean="0"/>
            </a:br>
            <a:endParaRPr lang="is-IS" dirty="0" smtClean="0"/>
          </a:p>
          <a:p>
            <a:pPr marR="0" lvl="0" defTabSz="914400" eaLnBrk="1" fontAlgn="auto" latinLnBrk="0" hangingPunct="1">
              <a:lnSpc>
                <a:spcPct val="100000"/>
              </a:lnSpc>
              <a:spcBef>
                <a:spcPts val="0"/>
              </a:spcBef>
              <a:spcAft>
                <a:spcPts val="0"/>
              </a:spcAft>
              <a:buSzTx/>
              <a:buFont typeface="Wingdings" charset="2"/>
              <a:buChar char="v"/>
              <a:tabLst/>
              <a:defRPr/>
            </a:pPr>
            <a:r>
              <a:rPr lang="is-IS" dirty="0" smtClean="0"/>
              <a:t>Identify ways to interact with perceptions data. </a:t>
            </a:r>
            <a:endParaRPr lang="en-US" dirty="0"/>
          </a:p>
        </p:txBody>
      </p:sp>
    </p:spTree>
    <p:extLst>
      <p:ext uri="{BB962C8B-B14F-4D97-AF65-F5344CB8AC3E}">
        <p14:creationId xmlns:p14="http://schemas.microsoft.com/office/powerpoint/2010/main" val="21384111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0385"/>
            <a:ext cx="7064830" cy="1254887"/>
          </a:xfrm>
        </p:spPr>
        <p:txBody>
          <a:bodyPr>
            <a:normAutofit/>
          </a:bodyPr>
          <a:lstStyle/>
          <a:p>
            <a:r>
              <a:rPr lang="en-US" dirty="0" smtClean="0"/>
              <a:t>Multiple Measures of Data</a:t>
            </a:r>
            <a:endParaRPr lang="en-US" dirty="0"/>
          </a:p>
        </p:txBody>
      </p:sp>
      <p:graphicFrame>
        <p:nvGraphicFramePr>
          <p:cNvPr id="4" name="Diagram 3"/>
          <p:cNvGraphicFramePr/>
          <p:nvPr>
            <p:extLst>
              <p:ext uri="{D42A27DB-BD31-4B8C-83A1-F6EECF244321}">
                <p14:modId xmlns:p14="http://schemas.microsoft.com/office/powerpoint/2010/main" val="1234897156"/>
              </p:ext>
            </p:extLst>
          </p:nvPr>
        </p:nvGraphicFramePr>
        <p:xfrm>
          <a:off x="4718957" y="100385"/>
          <a:ext cx="8167914" cy="6558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28600" y="5768349"/>
            <a:ext cx="7217229" cy="584775"/>
          </a:xfrm>
          <a:prstGeom prst="rect">
            <a:avLst/>
          </a:prstGeom>
          <a:noFill/>
        </p:spPr>
        <p:txBody>
          <a:bodyPr wrap="square" rtlCol="0">
            <a:spAutoFit/>
          </a:bodyPr>
          <a:lstStyle/>
          <a:p>
            <a:r>
              <a:rPr lang="en-US" sz="1600" dirty="0" smtClean="0">
                <a:solidFill>
                  <a:schemeClr val="accent3">
                    <a:lumMod val="50000"/>
                  </a:schemeClr>
                </a:solidFill>
                <a:latin typeface="+mj-lt"/>
              </a:rPr>
              <a:t>Adapted from: Bernhardt, V.L. (2013). </a:t>
            </a:r>
            <a:r>
              <a:rPr lang="en-US" sz="1600" i="1" dirty="0" smtClean="0">
                <a:solidFill>
                  <a:schemeClr val="accent3">
                    <a:lumMod val="50000"/>
                  </a:schemeClr>
                </a:solidFill>
                <a:latin typeface="+mj-lt"/>
              </a:rPr>
              <a:t>Data analysis for continuous school improvement. </a:t>
            </a:r>
            <a:r>
              <a:rPr lang="en-US" sz="1600" dirty="0" smtClean="0">
                <a:solidFill>
                  <a:schemeClr val="accent3">
                    <a:lumMod val="50000"/>
                  </a:schemeClr>
                </a:solidFill>
                <a:latin typeface="+mj-lt"/>
              </a:rPr>
              <a:t>New York, NY: Eye on Education.</a:t>
            </a:r>
            <a:endParaRPr lang="en-US" sz="1600" dirty="0">
              <a:solidFill>
                <a:schemeClr val="accent3">
                  <a:lumMod val="50000"/>
                </a:schemeClr>
              </a:solidFill>
              <a:latin typeface="+mj-lt"/>
            </a:endParaRPr>
          </a:p>
        </p:txBody>
      </p:sp>
    </p:spTree>
    <p:extLst>
      <p:ext uri="{BB962C8B-B14F-4D97-AF65-F5344CB8AC3E}">
        <p14:creationId xmlns:p14="http://schemas.microsoft.com/office/powerpoint/2010/main" val="1594944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student perception so important?</a:t>
            </a:r>
            <a:endParaRPr lang="en-US" dirty="0"/>
          </a:p>
        </p:txBody>
      </p:sp>
      <p:sp>
        <p:nvSpPr>
          <p:cNvPr id="5" name="TextBox 4"/>
          <p:cNvSpPr txBox="1"/>
          <p:nvPr/>
        </p:nvSpPr>
        <p:spPr>
          <a:xfrm>
            <a:off x="609600" y="1956729"/>
            <a:ext cx="7678544" cy="1631216"/>
          </a:xfrm>
          <a:prstGeom prst="rect">
            <a:avLst/>
          </a:prstGeom>
          <a:noFill/>
        </p:spPr>
        <p:txBody>
          <a:bodyPr wrap="square" rtlCol="0">
            <a:spAutoFit/>
          </a:bodyPr>
          <a:lstStyle/>
          <a:p>
            <a:pPr>
              <a:buClr>
                <a:schemeClr val="accent1"/>
              </a:buClr>
            </a:pPr>
            <a:r>
              <a:rPr lang="en-US" sz="2000" dirty="0" smtClean="0">
                <a:latin typeface="+mj-lt"/>
              </a:rPr>
              <a:t>According to research impacting student achievement . . .</a:t>
            </a:r>
          </a:p>
          <a:p>
            <a:pPr marL="285750" indent="-285750">
              <a:buClr>
                <a:schemeClr val="accent1"/>
              </a:buClr>
              <a:buFont typeface="Wingdings" charset="2"/>
              <a:buChar char="v"/>
            </a:pPr>
            <a:r>
              <a:rPr lang="en-US" sz="2000" dirty="0" smtClean="0">
                <a:latin typeface="+mj-lt"/>
              </a:rPr>
              <a:t>Teacher-Student Relationship has an effect size of .72</a:t>
            </a:r>
          </a:p>
          <a:p>
            <a:pPr marL="285750" indent="-285750">
              <a:buClr>
                <a:schemeClr val="accent1"/>
              </a:buClr>
              <a:buFont typeface="Wingdings" charset="2"/>
              <a:buChar char="v"/>
            </a:pPr>
            <a:r>
              <a:rPr lang="en-US" sz="2000" dirty="0" smtClean="0">
                <a:latin typeface="+mj-lt"/>
              </a:rPr>
              <a:t>Number of studies: 229</a:t>
            </a:r>
          </a:p>
          <a:p>
            <a:pPr marL="285750" indent="-285750">
              <a:buClr>
                <a:schemeClr val="accent1"/>
              </a:buClr>
              <a:buFont typeface="Wingdings" charset="2"/>
              <a:buChar char="v"/>
            </a:pPr>
            <a:r>
              <a:rPr lang="en-US" sz="2000" dirty="0" smtClean="0">
                <a:latin typeface="+mj-lt"/>
              </a:rPr>
              <a:t>Number of People Studied: 355,325</a:t>
            </a:r>
          </a:p>
          <a:p>
            <a:pPr marL="285750" indent="-285750">
              <a:buClr>
                <a:schemeClr val="accent1"/>
              </a:buClr>
              <a:buFont typeface="Wingdings" charset="2"/>
              <a:buChar char="v"/>
            </a:pPr>
            <a:r>
              <a:rPr lang="en-US" sz="2000" dirty="0" smtClean="0">
                <a:latin typeface="+mj-lt"/>
              </a:rPr>
              <a:t>11</a:t>
            </a:r>
            <a:r>
              <a:rPr lang="en-US" sz="2000" baseline="30000" dirty="0" smtClean="0">
                <a:latin typeface="+mj-lt"/>
              </a:rPr>
              <a:t>th</a:t>
            </a:r>
            <a:r>
              <a:rPr lang="en-US" sz="2000" dirty="0" smtClean="0">
                <a:latin typeface="+mj-lt"/>
              </a:rPr>
              <a:t> out of 138 categories</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86936" y="4027894"/>
            <a:ext cx="4505325" cy="2724150"/>
          </a:xfr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88144" y="1956729"/>
            <a:ext cx="3065656" cy="4311857"/>
          </a:xfrm>
          <a:prstGeom prst="rect">
            <a:avLst/>
          </a:prstGeom>
        </p:spPr>
      </p:pic>
      <p:sp>
        <p:nvSpPr>
          <p:cNvPr id="3" name="TextBox 2"/>
          <p:cNvSpPr txBox="1"/>
          <p:nvPr/>
        </p:nvSpPr>
        <p:spPr>
          <a:xfrm>
            <a:off x="7478486" y="6308953"/>
            <a:ext cx="4713514" cy="523220"/>
          </a:xfrm>
          <a:prstGeom prst="rect">
            <a:avLst/>
          </a:prstGeom>
          <a:noFill/>
        </p:spPr>
        <p:txBody>
          <a:bodyPr wrap="square" rtlCol="0">
            <a:spAutoFit/>
          </a:bodyPr>
          <a:lstStyle/>
          <a:p>
            <a:r>
              <a:rPr lang="en-US" sz="1400" i="1" dirty="0">
                <a:solidFill>
                  <a:schemeClr val="accent2">
                    <a:lumMod val="60000"/>
                    <a:lumOff val="40000"/>
                  </a:schemeClr>
                </a:solidFill>
                <a:latin typeface="+mj-lt"/>
              </a:rPr>
              <a:t>Hattie, </a:t>
            </a:r>
            <a:r>
              <a:rPr lang="en-US" sz="1400" i="1" dirty="0" smtClean="0">
                <a:solidFill>
                  <a:schemeClr val="accent2">
                    <a:lumMod val="60000"/>
                    <a:lumOff val="40000"/>
                  </a:schemeClr>
                </a:solidFill>
                <a:latin typeface="+mj-lt"/>
              </a:rPr>
              <a:t>J. </a:t>
            </a:r>
            <a:r>
              <a:rPr lang="en-US" sz="1400" i="1" dirty="0">
                <a:solidFill>
                  <a:schemeClr val="accent2">
                    <a:lumMod val="60000"/>
                    <a:lumOff val="40000"/>
                  </a:schemeClr>
                </a:solidFill>
                <a:latin typeface="+mj-lt"/>
              </a:rPr>
              <a:t>(2009). Visible learning: a synthesis of over 800 meta-analyses relating to achievement. </a:t>
            </a:r>
            <a:r>
              <a:rPr lang="en-US" sz="1400" i="1" dirty="0" smtClean="0">
                <a:solidFill>
                  <a:schemeClr val="accent2">
                    <a:lumMod val="60000"/>
                    <a:lumOff val="40000"/>
                  </a:schemeClr>
                </a:solidFill>
                <a:latin typeface="+mj-lt"/>
              </a:rPr>
              <a:t>New York, NY: Routledge. </a:t>
            </a:r>
            <a:endParaRPr lang="en-US" dirty="0"/>
          </a:p>
        </p:txBody>
      </p:sp>
    </p:spTree>
    <p:extLst>
      <p:ext uri="{BB962C8B-B14F-4D97-AF65-F5344CB8AC3E}">
        <p14:creationId xmlns:p14="http://schemas.microsoft.com/office/powerpoint/2010/main" val="15429035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10243"/>
            <a:ext cx="10972800" cy="1161718"/>
          </a:xfrm>
        </p:spPr>
        <p:txBody>
          <a:bodyPr>
            <a:normAutofit fontScale="90000"/>
          </a:bodyPr>
          <a:lstStyle/>
          <a:p>
            <a:r>
              <a:rPr lang="en-US" dirty="0" smtClean="0"/>
              <a:t>7 Cs of Effective Teaching: </a:t>
            </a:r>
            <a:br>
              <a:rPr lang="en-US" dirty="0" smtClean="0"/>
            </a:br>
            <a:r>
              <a:rPr lang="en-US" dirty="0" smtClean="0"/>
              <a:t>What Teachers Do (What Students Experience)</a:t>
            </a:r>
            <a:endParaRPr lang="en-US" dirty="0"/>
          </a:p>
        </p:txBody>
      </p:sp>
      <p:sp>
        <p:nvSpPr>
          <p:cNvPr id="3" name="Content Placeholder 2"/>
          <p:cNvSpPr>
            <a:spLocks noGrp="1"/>
          </p:cNvSpPr>
          <p:nvPr>
            <p:ph idx="1"/>
          </p:nvPr>
        </p:nvSpPr>
        <p:spPr>
          <a:xfrm>
            <a:off x="609600" y="1257300"/>
            <a:ext cx="10972800" cy="4963886"/>
          </a:xfrm>
        </p:spPr>
        <p:txBody>
          <a:bodyPr>
            <a:normAutofit/>
          </a:bodyPr>
          <a:lstStyle/>
          <a:p>
            <a:pPr marL="0" indent="0">
              <a:buNone/>
            </a:pPr>
            <a:endParaRPr lang="en-US" dirty="0" smtClean="0"/>
          </a:p>
          <a:p>
            <a:pPr marL="0" indent="0">
              <a:buNone/>
            </a:pPr>
            <a:r>
              <a:rPr lang="en-US" dirty="0" smtClean="0"/>
              <a:t>What </a:t>
            </a:r>
            <a:r>
              <a:rPr lang="en-US" dirty="0"/>
              <a:t>Teachers Do (</a:t>
            </a:r>
            <a:r>
              <a:rPr lang="en-US" i="1" dirty="0"/>
              <a:t>What </a:t>
            </a:r>
            <a:r>
              <a:rPr lang="en-US" i="1" dirty="0" smtClean="0"/>
              <a:t>Students </a:t>
            </a:r>
            <a:r>
              <a:rPr lang="en-US" i="1" dirty="0"/>
              <a:t>Experience</a:t>
            </a:r>
            <a:r>
              <a:rPr lang="en-US" dirty="0"/>
              <a:t>)</a:t>
            </a:r>
            <a:endParaRPr lang="en-US" dirty="0" smtClean="0">
              <a:solidFill>
                <a:schemeClr val="accent1">
                  <a:lumMod val="60000"/>
                  <a:lumOff val="40000"/>
                </a:schemeClr>
              </a:solidFill>
            </a:endParaRPr>
          </a:p>
          <a:p>
            <a:pPr marL="514350" indent="-514350">
              <a:buFont typeface="+mj-lt"/>
              <a:buAutoNum type="arabicPeriod"/>
            </a:pPr>
            <a:r>
              <a:rPr lang="en-US" dirty="0" smtClean="0">
                <a:solidFill>
                  <a:srgbClr val="33397B"/>
                </a:solidFill>
              </a:rPr>
              <a:t>Caring</a:t>
            </a:r>
            <a:r>
              <a:rPr lang="en-US" dirty="0" smtClean="0">
                <a:solidFill>
                  <a:schemeClr val="accent4"/>
                </a:solidFill>
              </a:rPr>
              <a:t> </a:t>
            </a:r>
            <a:r>
              <a:rPr lang="en-US" dirty="0" smtClean="0"/>
              <a:t>about students (</a:t>
            </a:r>
            <a:r>
              <a:rPr lang="en-US" i="1" dirty="0" smtClean="0"/>
              <a:t>Encouragement and Support</a:t>
            </a:r>
            <a:r>
              <a:rPr lang="en-US" dirty="0" smtClean="0"/>
              <a:t>)</a:t>
            </a:r>
          </a:p>
          <a:p>
            <a:pPr marL="514350" indent="-514350">
              <a:buFont typeface="+mj-lt"/>
              <a:buAutoNum type="arabicPeriod"/>
            </a:pPr>
            <a:r>
              <a:rPr lang="en-US" dirty="0" smtClean="0">
                <a:solidFill>
                  <a:srgbClr val="33397B"/>
                </a:solidFill>
              </a:rPr>
              <a:t>Controlling </a:t>
            </a:r>
            <a:r>
              <a:rPr lang="en-US" dirty="0" smtClean="0"/>
              <a:t>behavior (</a:t>
            </a:r>
            <a:r>
              <a:rPr lang="en-US" i="1" dirty="0" smtClean="0"/>
              <a:t>Press for Cooperation and Peer Support</a:t>
            </a:r>
            <a:r>
              <a:rPr lang="en-US" dirty="0" smtClean="0"/>
              <a:t>)</a:t>
            </a:r>
          </a:p>
          <a:p>
            <a:pPr marL="514350" indent="-514350">
              <a:buFont typeface="+mj-lt"/>
              <a:buAutoNum type="arabicPeriod"/>
            </a:pPr>
            <a:r>
              <a:rPr lang="en-US" dirty="0" smtClean="0">
                <a:solidFill>
                  <a:srgbClr val="33397B"/>
                </a:solidFill>
              </a:rPr>
              <a:t>Clarifying </a:t>
            </a:r>
            <a:r>
              <a:rPr lang="en-US" dirty="0" smtClean="0"/>
              <a:t>lessons (</a:t>
            </a:r>
            <a:r>
              <a:rPr lang="en-US" i="1" dirty="0" smtClean="0"/>
              <a:t>Success Seems Feasible</a:t>
            </a:r>
            <a:r>
              <a:rPr lang="en-US" dirty="0" smtClean="0"/>
              <a:t>)</a:t>
            </a:r>
          </a:p>
          <a:p>
            <a:pPr marL="514350" indent="-514350">
              <a:buFont typeface="+mj-lt"/>
              <a:buAutoNum type="arabicPeriod"/>
            </a:pPr>
            <a:r>
              <a:rPr lang="en-US" dirty="0" smtClean="0">
                <a:solidFill>
                  <a:srgbClr val="33397B"/>
                </a:solidFill>
              </a:rPr>
              <a:t>Challenging </a:t>
            </a:r>
            <a:r>
              <a:rPr lang="en-US" dirty="0" smtClean="0"/>
              <a:t>students (</a:t>
            </a:r>
            <a:r>
              <a:rPr lang="en-US" i="1" dirty="0" smtClean="0"/>
              <a:t>Press for Effort, Perseverance and Rigor</a:t>
            </a:r>
            <a:r>
              <a:rPr lang="en-US" dirty="0" smtClean="0"/>
              <a:t>)</a:t>
            </a:r>
          </a:p>
          <a:p>
            <a:pPr marL="514350" indent="-514350">
              <a:buFont typeface="+mj-lt"/>
              <a:buAutoNum type="arabicPeriod"/>
            </a:pPr>
            <a:r>
              <a:rPr lang="en-US" dirty="0" smtClean="0">
                <a:solidFill>
                  <a:srgbClr val="33397B"/>
                </a:solidFill>
              </a:rPr>
              <a:t>Captivating </a:t>
            </a:r>
            <a:r>
              <a:rPr lang="en-US" dirty="0" smtClean="0"/>
              <a:t>students (</a:t>
            </a:r>
            <a:r>
              <a:rPr lang="en-US" i="1" dirty="0" smtClean="0"/>
              <a:t>Learning Seems Interesting and Relevant</a:t>
            </a:r>
            <a:r>
              <a:rPr lang="en-US" dirty="0" smtClean="0"/>
              <a:t>)</a:t>
            </a:r>
          </a:p>
          <a:p>
            <a:pPr marL="514350" indent="-514350">
              <a:buFont typeface="+mj-lt"/>
              <a:buAutoNum type="arabicPeriod"/>
            </a:pPr>
            <a:r>
              <a:rPr lang="en-US" dirty="0" smtClean="0">
                <a:solidFill>
                  <a:srgbClr val="33397B"/>
                </a:solidFill>
              </a:rPr>
              <a:t>Conferring </a:t>
            </a:r>
            <a:r>
              <a:rPr lang="en-US" dirty="0" smtClean="0"/>
              <a:t>with students (</a:t>
            </a:r>
            <a:r>
              <a:rPr lang="en-US" i="1" dirty="0" smtClean="0"/>
              <a:t>Students Sense their Ideas are Respected</a:t>
            </a:r>
            <a:r>
              <a:rPr lang="en-US" dirty="0" smtClean="0"/>
              <a:t>)</a:t>
            </a:r>
          </a:p>
          <a:p>
            <a:pPr marL="514350" indent="-514350">
              <a:buFont typeface="+mj-lt"/>
              <a:buAutoNum type="arabicPeriod"/>
            </a:pPr>
            <a:r>
              <a:rPr lang="en-US" dirty="0" smtClean="0">
                <a:solidFill>
                  <a:srgbClr val="33397B"/>
                </a:solidFill>
              </a:rPr>
              <a:t>Consolidating </a:t>
            </a:r>
            <a:r>
              <a:rPr lang="en-US" dirty="0" smtClean="0"/>
              <a:t>knowledge (</a:t>
            </a:r>
            <a:r>
              <a:rPr lang="en-US" i="1" dirty="0" smtClean="0"/>
              <a:t>Ideas get Connected and Integrated</a:t>
            </a:r>
            <a:r>
              <a:rPr lang="en-US" dirty="0" smtClean="0"/>
              <a:t>)</a:t>
            </a:r>
            <a:endParaRPr lang="en-US" dirty="0"/>
          </a:p>
        </p:txBody>
      </p:sp>
      <p:sp>
        <p:nvSpPr>
          <p:cNvPr id="4" name="TextBox 3"/>
          <p:cNvSpPr txBox="1"/>
          <p:nvPr/>
        </p:nvSpPr>
        <p:spPr>
          <a:xfrm>
            <a:off x="609600" y="5868183"/>
            <a:ext cx="8147957" cy="584775"/>
          </a:xfrm>
          <a:prstGeom prst="rect">
            <a:avLst/>
          </a:prstGeom>
          <a:noFill/>
        </p:spPr>
        <p:txBody>
          <a:bodyPr wrap="square" rtlCol="0">
            <a:spAutoFit/>
          </a:bodyPr>
          <a:lstStyle/>
          <a:p>
            <a:r>
              <a:rPr lang="en-US" sz="1600" dirty="0">
                <a:solidFill>
                  <a:schemeClr val="accent3">
                    <a:lumMod val="50000"/>
                  </a:schemeClr>
                </a:solidFill>
                <a:latin typeface="+mj-lt"/>
              </a:rPr>
              <a:t>Tripod Project. (2016). 7Cs guide. Tripod Education Partners, Inc. Retrieved from http://</a:t>
            </a:r>
            <a:r>
              <a:rPr lang="en-US" sz="1600" dirty="0" err="1">
                <a:solidFill>
                  <a:schemeClr val="accent3">
                    <a:lumMod val="50000"/>
                  </a:schemeClr>
                </a:solidFill>
                <a:latin typeface="+mj-lt"/>
              </a:rPr>
              <a:t>tripoded.com</a:t>
            </a:r>
            <a:r>
              <a:rPr lang="en-US" sz="1600" dirty="0">
                <a:solidFill>
                  <a:schemeClr val="accent3">
                    <a:lumMod val="50000"/>
                  </a:schemeClr>
                </a:solidFill>
                <a:latin typeface="+mj-lt"/>
              </a:rPr>
              <a:t>/teacher-toolkit/</a:t>
            </a:r>
          </a:p>
        </p:txBody>
      </p:sp>
    </p:spTree>
    <p:extLst>
      <p:ext uri="{BB962C8B-B14F-4D97-AF65-F5344CB8AC3E}">
        <p14:creationId xmlns:p14="http://schemas.microsoft.com/office/powerpoint/2010/main" val="19597920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20 PD">
  <a:themeElements>
    <a:clrScheme name="Custom 1">
      <a:dk1>
        <a:srgbClr val="2E2E2E"/>
      </a:dk1>
      <a:lt1>
        <a:srgbClr val="FFFFFF"/>
      </a:lt1>
      <a:dk2>
        <a:srgbClr val="2E2E2E"/>
      </a:dk2>
      <a:lt2>
        <a:srgbClr val="848F8F"/>
      </a:lt2>
      <a:accent1>
        <a:srgbClr val="910D28"/>
      </a:accent1>
      <a:accent2>
        <a:srgbClr val="3E5C61"/>
      </a:accent2>
      <a:accent3>
        <a:srgbClr val="BED7D3"/>
      </a:accent3>
      <a:accent4>
        <a:srgbClr val="85592C"/>
      </a:accent4>
      <a:accent5>
        <a:srgbClr val="C1C1C1"/>
      </a:accent5>
      <a:accent6>
        <a:srgbClr val="5E050D"/>
      </a:accent6>
      <a:hlink>
        <a:srgbClr val="289CC7"/>
      </a:hlink>
      <a:folHlink>
        <a:srgbClr val="6D8F9B"/>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extLst>
    <a:ext uri="{05A4C25C-085E-4340-85A3-A5531E510DB2}">
      <thm15:themeFamily xmlns:thm15="http://schemas.microsoft.com/office/thememl/2012/main" name="K20 PD" id="{C1D5037F-F599-FF42-BB61-5526DE484013}" vid="{71454E28-2CA8-2343-BA2F-DC617D87EF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K20 PD</Template>
  <TotalTime>3089</TotalTime>
  <Words>1154</Words>
  <Application>Microsoft Macintosh PowerPoint</Application>
  <PresentationFormat>Widescreen</PresentationFormat>
  <Paragraphs>128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Calibri</vt:lpstr>
      <vt:lpstr>Constantia</vt:lpstr>
      <vt:lpstr>Handwriting - Dakota</vt:lpstr>
      <vt:lpstr>Helvetica</vt:lpstr>
      <vt:lpstr>Lucida Grande</vt:lpstr>
      <vt:lpstr>Wingdings</vt:lpstr>
      <vt:lpstr>Wingdings 2</vt:lpstr>
      <vt:lpstr>K20 PD</vt:lpstr>
      <vt:lpstr>Growing Student Achievement Through Teacher-Student Relationships</vt:lpstr>
      <vt:lpstr>PowerPoint Presentation</vt:lpstr>
      <vt:lpstr>Magnetic Statements</vt:lpstr>
      <vt:lpstr>How can perception affect student achievement and learning?</vt:lpstr>
      <vt:lpstr>Magnetic Statements </vt:lpstr>
      <vt:lpstr>Objectives </vt:lpstr>
      <vt:lpstr>Multiple Measures of Data</vt:lpstr>
      <vt:lpstr>Why is student perception so important?</vt:lpstr>
      <vt:lpstr>7 Cs of Effective Teaching:  What Teachers Do (What Students Experience)</vt:lpstr>
      <vt:lpstr>Card Sort</vt:lpstr>
      <vt:lpstr>7 C’s of Effective Teaching:  What Teachers Do (What Student’s Experience)</vt:lpstr>
      <vt:lpstr>The Results!</vt:lpstr>
      <vt:lpstr>Analyze &amp; Reflect </vt:lpstr>
      <vt:lpstr>Plan &amp; Act</vt:lpstr>
      <vt:lpstr>3-2-1 </vt:lpstr>
      <vt:lpstr>Resources</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Hawkins, Lindsay M.</dc:creator>
  <cp:lastModifiedBy>Hawkins, Lindsay M.</cp:lastModifiedBy>
  <cp:revision>63</cp:revision>
  <dcterms:created xsi:type="dcterms:W3CDTF">2016-07-18T15:11:16Z</dcterms:created>
  <dcterms:modified xsi:type="dcterms:W3CDTF">2017-03-10T19:41:44Z</dcterms:modified>
</cp:coreProperties>
</file>