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0"/>
  </p:notesMasterIdLst>
  <p:handoutMasterIdLst>
    <p:handoutMasterId r:id="rId31"/>
  </p:handoutMasterIdLst>
  <p:sldIdLst>
    <p:sldId id="267" r:id="rId2"/>
    <p:sldId id="256" r:id="rId3"/>
    <p:sldId id="258" r:id="rId4"/>
    <p:sldId id="282" r:id="rId5"/>
    <p:sldId id="299" r:id="rId6"/>
    <p:sldId id="257" r:id="rId7"/>
    <p:sldId id="275" r:id="rId8"/>
    <p:sldId id="264" r:id="rId9"/>
    <p:sldId id="279" r:id="rId10"/>
    <p:sldId id="287" r:id="rId11"/>
    <p:sldId id="290" r:id="rId12"/>
    <p:sldId id="272" r:id="rId13"/>
    <p:sldId id="291" r:id="rId14"/>
    <p:sldId id="280" r:id="rId15"/>
    <p:sldId id="273" r:id="rId16"/>
    <p:sldId id="281" r:id="rId17"/>
    <p:sldId id="274" r:id="rId18"/>
    <p:sldId id="300" r:id="rId19"/>
    <p:sldId id="265" r:id="rId20"/>
    <p:sldId id="301" r:id="rId21"/>
    <p:sldId id="289" r:id="rId22"/>
    <p:sldId id="277" r:id="rId23"/>
    <p:sldId id="286" r:id="rId24"/>
    <p:sldId id="278" r:id="rId25"/>
    <p:sldId id="295" r:id="rId26"/>
    <p:sldId id="268" r:id="rId27"/>
    <p:sldId id="298" r:id="rId28"/>
    <p:sldId id="288"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p:restoredTop sz="69932"/>
  </p:normalViewPr>
  <p:slideViewPr>
    <p:cSldViewPr snapToGrid="0">
      <p:cViewPr varScale="1">
        <p:scale>
          <a:sx n="125" d="100"/>
          <a:sy n="125" d="100"/>
        </p:scale>
        <p:origin x="549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0B8434-D8BC-0544-AF03-6539FC10F7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B4AAF6-7A84-AF49-9F52-BE1CF2C0F8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BDE50-0275-214C-A26D-54539DDE20C7}" type="datetimeFigureOut">
              <a:rPr lang="en-US" smtClean="0"/>
              <a:t>11/8/2021</a:t>
            </a:fld>
            <a:endParaRPr lang="en-US"/>
          </a:p>
        </p:txBody>
      </p:sp>
      <p:sp>
        <p:nvSpPr>
          <p:cNvPr id="4" name="Footer Placeholder 3">
            <a:extLst>
              <a:ext uri="{FF2B5EF4-FFF2-40B4-BE49-F238E27FC236}">
                <a16:creationId xmlns:a16="http://schemas.microsoft.com/office/drawing/2014/main" id="{9997F50A-E7B0-354C-8C4E-C0CFC55862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C86B7B-C523-5D49-8FF8-19DB2EF40C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32C124-F5EA-7344-93B1-93E99D1C2CC5}" type="slidenum">
              <a:rPr lang="en-US" smtClean="0"/>
              <a:t>‹#›</a:t>
            </a:fld>
            <a:endParaRPr lang="en-US"/>
          </a:p>
        </p:txBody>
      </p:sp>
    </p:spTree>
    <p:extLst>
      <p:ext uri="{BB962C8B-B14F-4D97-AF65-F5344CB8AC3E}">
        <p14:creationId xmlns:p14="http://schemas.microsoft.com/office/powerpoint/2010/main" val="90168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B761A-E844-0B46-83AD-6A5BFD3E59D4}"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B2D74-E811-314D-A63C-33A706CFD6B2}" type="slidenum">
              <a:rPr lang="en-US" smtClean="0"/>
              <a:t>‹#›</a:t>
            </a:fld>
            <a:endParaRPr lang="en-US"/>
          </a:p>
        </p:txBody>
      </p: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B2D74-E811-314D-A63C-33A706CFD6B2}" type="slidenum">
              <a:rPr lang="en-US" smtClean="0"/>
              <a:t>2</a:t>
            </a:fld>
            <a:endParaRPr lang="en-US"/>
          </a:p>
        </p:txBody>
      </p:sp>
    </p:spTree>
    <p:extLst>
      <p:ext uri="{BB962C8B-B14F-4D97-AF65-F5344CB8AC3E}">
        <p14:creationId xmlns:p14="http://schemas.microsoft.com/office/powerpoint/2010/main" val="121154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None/>
            </a:pPr>
            <a:r>
              <a:rPr lang="en-US" dirty="0"/>
              <a:t>Direct participants attention to the back of the info graphic. </a:t>
            </a:r>
          </a:p>
          <a:p>
            <a:pPr marL="0" indent="0">
              <a:spcBef>
                <a:spcPct val="20000"/>
              </a:spcBef>
              <a:buNone/>
            </a:pPr>
            <a:r>
              <a:rPr lang="en-US" sz="1200" dirty="0"/>
              <a:t>This is a partnership between the K20 Center and 23 rural schools in Oklahoma</a:t>
            </a:r>
            <a:endParaRPr lang="en-US" dirty="0"/>
          </a:p>
          <a:p>
            <a:pPr marL="0" indent="0">
              <a:spcBef>
                <a:spcPct val="20000"/>
              </a:spcBef>
              <a:buNone/>
            </a:pPr>
            <a:r>
              <a:rPr lang="en-US" dirty="0"/>
              <a:t>Directly impacts 4,154 students</a:t>
            </a:r>
            <a:endParaRPr lang="en-US" dirty="0">
              <a:cs typeface="Calibri"/>
            </a:endParaRPr>
          </a:p>
          <a:p>
            <a:pPr marL="0" indent="0">
              <a:spcBef>
                <a:spcPct val="20000"/>
              </a:spcBef>
              <a:buNone/>
            </a:pPr>
            <a:r>
              <a:rPr lang="en-US" dirty="0"/>
              <a:t>Provides PD and direct services for</a:t>
            </a:r>
            <a:endParaRPr lang="en-US" dirty="0">
              <a:cs typeface="Calibri"/>
            </a:endParaRPr>
          </a:p>
          <a:p>
            <a:pPr marL="171450" indent="-171450">
              <a:spcBef>
                <a:spcPct val="20000"/>
              </a:spcBef>
              <a:buFont typeface="Arial" panose="020B0604020202020204" pitchFamily="34" charset="0"/>
              <a:buChar char="•"/>
            </a:pPr>
            <a:r>
              <a:rPr lang="en-US" dirty="0"/>
              <a:t>Teachers</a:t>
            </a:r>
          </a:p>
          <a:p>
            <a:pPr marL="171450" indent="-171450">
              <a:spcBef>
                <a:spcPct val="20000"/>
              </a:spcBef>
              <a:buFont typeface="Arial" panose="020B0604020202020204" pitchFamily="34" charset="0"/>
              <a:buChar char="•"/>
            </a:pPr>
            <a:r>
              <a:rPr lang="en-US" dirty="0"/>
              <a:t>Students</a:t>
            </a:r>
            <a:endParaRPr lang="en-US" dirty="0">
              <a:cs typeface="Calibri"/>
            </a:endParaRPr>
          </a:p>
          <a:p>
            <a:pPr marL="171450" indent="-171450">
              <a:spcBef>
                <a:spcPct val="20000"/>
              </a:spcBef>
              <a:buFont typeface="Arial" panose="020B0604020202020204" pitchFamily="34" charset="0"/>
              <a:buChar char="•"/>
            </a:pPr>
            <a:r>
              <a:rPr lang="en-US" dirty="0"/>
              <a:t>Leaders</a:t>
            </a:r>
          </a:p>
          <a:p>
            <a:pPr marL="171450" indent="-171450">
              <a:spcBef>
                <a:spcPct val="20000"/>
              </a:spcBef>
              <a:buFont typeface="Arial" panose="020B0604020202020204" pitchFamily="34" charset="0"/>
              <a:buChar char="•"/>
            </a:pPr>
            <a:r>
              <a:rPr lang="en-US" dirty="0"/>
              <a:t>Parents</a:t>
            </a:r>
            <a:endParaRPr lang="en-US" dirty="0">
              <a:cs typeface="Calibri"/>
            </a:endParaRPr>
          </a:p>
          <a:p>
            <a:pPr marL="0" indent="0">
              <a:spcBef>
                <a:spcPct val="20000"/>
              </a:spcBef>
              <a:buNone/>
            </a:pPr>
            <a:r>
              <a:rPr lang="en-US" dirty="0"/>
              <a:t>Outcomes will increase students’:</a:t>
            </a:r>
            <a:endParaRPr lang="en-US" dirty="0">
              <a:cs typeface="Calibri"/>
            </a:endParaRPr>
          </a:p>
          <a:p>
            <a:pPr marL="171450" indent="-171450">
              <a:spcBef>
                <a:spcPct val="20000"/>
              </a:spcBef>
              <a:buFont typeface="Arial" panose="020B0604020202020204" pitchFamily="34" charset="0"/>
              <a:buChar char="•"/>
            </a:pPr>
            <a:r>
              <a:rPr lang="en-US" dirty="0"/>
              <a:t>Learning</a:t>
            </a:r>
            <a:endParaRPr lang="en-US" dirty="0">
              <a:cs typeface="Calibri"/>
            </a:endParaRPr>
          </a:p>
          <a:p>
            <a:pPr marL="171450" indent="-171450">
              <a:spcBef>
                <a:spcPct val="20000"/>
              </a:spcBef>
              <a:buFont typeface="Arial" panose="020B0604020202020204" pitchFamily="34" charset="0"/>
              <a:buChar char="•"/>
            </a:pPr>
            <a:r>
              <a:rPr lang="en-US" dirty="0"/>
              <a:t>Engagement</a:t>
            </a:r>
            <a:endParaRPr lang="en-US" dirty="0">
              <a:cs typeface="Calibri"/>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12</a:t>
            </a:fld>
            <a:endParaRPr lang="en-US"/>
          </a:p>
        </p:txBody>
      </p:sp>
    </p:spTree>
    <p:extLst>
      <p:ext uri="{BB962C8B-B14F-4D97-AF65-F5344CB8AC3E}">
        <p14:creationId xmlns:p14="http://schemas.microsoft.com/office/powerpoint/2010/main" val="298646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None/>
            </a:pPr>
            <a:r>
              <a:rPr lang="en-US" dirty="0"/>
              <a:t>Direct participants attention to the back of the info graphic. </a:t>
            </a:r>
          </a:p>
          <a:p>
            <a:pPr marL="0" indent="0">
              <a:spcBef>
                <a:spcPct val="20000"/>
              </a:spcBef>
              <a:buNone/>
            </a:pPr>
            <a:r>
              <a:rPr lang="en-US" sz="1200" dirty="0"/>
              <a:t>This is a partnership between the K20 Center and all OKC schools</a:t>
            </a:r>
            <a:endParaRPr lang="en-US" dirty="0"/>
          </a:p>
          <a:p>
            <a:pPr marL="0" indent="0">
              <a:spcBef>
                <a:spcPct val="20000"/>
              </a:spcBef>
              <a:buNone/>
            </a:pPr>
            <a:r>
              <a:rPr lang="en-US" dirty="0"/>
              <a:t>Directly impacts over 3,000 students</a:t>
            </a:r>
            <a:endParaRPr lang="en-US" dirty="0">
              <a:cs typeface="Calibri"/>
            </a:endParaRPr>
          </a:p>
          <a:p>
            <a:pPr marL="0" indent="0">
              <a:spcBef>
                <a:spcPct val="20000"/>
              </a:spcBef>
              <a:buNone/>
            </a:pPr>
            <a:r>
              <a:rPr lang="en-US" dirty="0"/>
              <a:t>Provides PD and direct services for</a:t>
            </a:r>
            <a:endParaRPr lang="en-US" dirty="0">
              <a:cs typeface="Calibri"/>
            </a:endParaRPr>
          </a:p>
          <a:p>
            <a:pPr marL="171450" indent="-171450">
              <a:spcBef>
                <a:spcPct val="20000"/>
              </a:spcBef>
              <a:buFont typeface="Arial" panose="020B0604020202020204" pitchFamily="34" charset="0"/>
              <a:buChar char="•"/>
            </a:pPr>
            <a:r>
              <a:rPr lang="en-US" dirty="0"/>
              <a:t>Teachers</a:t>
            </a:r>
          </a:p>
          <a:p>
            <a:pPr marL="171450" indent="-171450">
              <a:spcBef>
                <a:spcPct val="20000"/>
              </a:spcBef>
              <a:buFont typeface="Arial" panose="020B0604020202020204" pitchFamily="34" charset="0"/>
              <a:buChar char="•"/>
            </a:pPr>
            <a:r>
              <a:rPr lang="en-US" dirty="0"/>
              <a:t>Students</a:t>
            </a:r>
            <a:endParaRPr lang="en-US" dirty="0">
              <a:cs typeface="Calibri"/>
            </a:endParaRPr>
          </a:p>
          <a:p>
            <a:pPr marL="171450" indent="-171450">
              <a:spcBef>
                <a:spcPct val="20000"/>
              </a:spcBef>
              <a:buFont typeface="Arial" panose="020B0604020202020204" pitchFamily="34" charset="0"/>
              <a:buChar char="•"/>
            </a:pPr>
            <a:r>
              <a:rPr lang="en-US" dirty="0"/>
              <a:t>Leaders</a:t>
            </a:r>
          </a:p>
          <a:p>
            <a:pPr marL="171450" indent="-171450">
              <a:spcBef>
                <a:spcPct val="20000"/>
              </a:spcBef>
              <a:buFont typeface="Arial" panose="020B0604020202020204" pitchFamily="34" charset="0"/>
              <a:buChar char="•"/>
            </a:pPr>
            <a:r>
              <a:rPr lang="en-US" dirty="0"/>
              <a:t>Parents</a:t>
            </a:r>
            <a:endParaRPr lang="en-US" dirty="0">
              <a:cs typeface="Calibri"/>
            </a:endParaRPr>
          </a:p>
          <a:p>
            <a:pPr marL="0" indent="0">
              <a:spcBef>
                <a:spcPct val="20000"/>
              </a:spcBef>
              <a:buNone/>
            </a:pPr>
            <a:r>
              <a:rPr lang="en-US" dirty="0"/>
              <a:t>Outcomes will increase students’:</a:t>
            </a:r>
            <a:endParaRPr lang="en-US" dirty="0">
              <a:cs typeface="Calibri"/>
            </a:endParaRPr>
          </a:p>
          <a:p>
            <a:pPr marL="171450" indent="-171450">
              <a:spcBef>
                <a:spcPct val="20000"/>
              </a:spcBef>
              <a:buFont typeface="Arial" panose="020B0604020202020204" pitchFamily="34" charset="0"/>
              <a:buChar char="•"/>
            </a:pPr>
            <a:r>
              <a:rPr lang="en-US" dirty="0"/>
              <a:t>Learning</a:t>
            </a:r>
            <a:endParaRPr lang="en-US" dirty="0">
              <a:cs typeface="Calibri"/>
            </a:endParaRPr>
          </a:p>
          <a:p>
            <a:pPr marL="171450" indent="-171450">
              <a:spcBef>
                <a:spcPct val="20000"/>
              </a:spcBef>
              <a:buFont typeface="Arial" panose="020B0604020202020204" pitchFamily="34" charset="0"/>
              <a:buChar char="•"/>
            </a:pPr>
            <a:r>
              <a:rPr lang="en-US" dirty="0"/>
              <a:t>Engagement</a:t>
            </a:r>
          </a:p>
        </p:txBody>
      </p:sp>
      <p:sp>
        <p:nvSpPr>
          <p:cNvPr id="4" name="Slide Number Placeholder 3"/>
          <p:cNvSpPr>
            <a:spLocks noGrp="1"/>
          </p:cNvSpPr>
          <p:nvPr>
            <p:ph type="sldNum" sz="quarter" idx="5"/>
          </p:nvPr>
        </p:nvSpPr>
        <p:spPr/>
        <p:txBody>
          <a:bodyPr/>
          <a:lstStyle/>
          <a:p>
            <a:fld id="{158B2D74-E811-314D-A63C-33A706CFD6B2}" type="slidenum">
              <a:rPr lang="en-US" smtClean="0"/>
              <a:t>13</a:t>
            </a:fld>
            <a:endParaRPr lang="en-US"/>
          </a:p>
        </p:txBody>
      </p:sp>
    </p:spTree>
    <p:extLst>
      <p:ext uri="{BB962C8B-B14F-4D97-AF65-F5344CB8AC3E}">
        <p14:creationId xmlns:p14="http://schemas.microsoft.com/office/powerpoint/2010/main" val="60966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rabicPeriod"/>
            </a:pPr>
            <a:r>
              <a:rPr lang="en-US" sz="1200" b="1" i="0" u="none" strike="noStrike" kern="1200" dirty="0">
                <a:solidFill>
                  <a:schemeClr val="tx1"/>
                </a:solidFill>
                <a:effectLst/>
                <a:latin typeface="+mn-lt"/>
                <a:ea typeface="+mn-ea"/>
                <a:cs typeface="+mn-cs"/>
              </a:rPr>
              <a:t>Personal economic</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good</a:t>
            </a:r>
            <a:r>
              <a:rPr lang="en-US" sz="1200" b="0" i="0" u="none" strike="noStrike" kern="1200" dirty="0">
                <a:solidFill>
                  <a:schemeClr val="tx1"/>
                </a:solidFill>
                <a:effectLst/>
                <a:latin typeface="+mn-lt"/>
                <a:ea typeface="+mn-ea"/>
                <a:cs typeface="+mn-cs"/>
              </a:rPr>
              <a:t> refers to outcomes that positively affect the students’ financial status (Sutton, 2017). These outcomes might affect finances directly, as in the case of salary differentials, or indirectly, as in the case of employment opportunities.</a:t>
            </a:r>
          </a:p>
          <a:p>
            <a:pPr marL="228600" indent="-228600" rtl="0">
              <a:buAutoNum type="arabicPeriod"/>
            </a:pPr>
            <a:r>
              <a:rPr lang="en-US" sz="1200" b="1" i="0" u="none" strike="noStrike" kern="1200" dirty="0">
                <a:solidFill>
                  <a:schemeClr val="tx1"/>
                </a:solidFill>
                <a:effectLst/>
                <a:latin typeface="+mn-lt"/>
                <a:ea typeface="+mn-ea"/>
                <a:cs typeface="+mn-cs"/>
              </a:rPr>
              <a:t>Public economic good</a:t>
            </a:r>
            <a:r>
              <a:rPr lang="en-US" sz="1200" b="0" i="0" u="none" strike="noStrike" kern="1200" dirty="0">
                <a:solidFill>
                  <a:schemeClr val="tx1"/>
                </a:solidFill>
                <a:effectLst/>
                <a:latin typeface="+mn-lt"/>
                <a:ea typeface="+mn-ea"/>
                <a:cs typeface="+mn-cs"/>
              </a:rPr>
              <a:t> refers to ways in which college graduates bring benefit to the financial status of the communities, regions, states, and nations in which they live. These benefits might include such things as tax revenue generated, charitable contributions, and jobs filled (Sutton, 2017).</a:t>
            </a:r>
          </a:p>
          <a:p>
            <a:pPr marL="228600" indent="-228600" rtl="0">
              <a:buAutoNum type="arabicPeriod"/>
            </a:pPr>
            <a:r>
              <a:rPr lang="en-US" sz="1200" b="1" i="0" u="none" strike="noStrike" kern="1200" dirty="0">
                <a:solidFill>
                  <a:schemeClr val="tx1"/>
                </a:solidFill>
                <a:effectLst/>
                <a:latin typeface="+mn-lt"/>
                <a:ea typeface="+mn-ea"/>
                <a:cs typeface="+mn-cs"/>
              </a:rPr>
              <a:t>Personal social capita</a:t>
            </a:r>
            <a:r>
              <a:rPr lang="en-US" sz="1200" b="0" i="0" u="none" strike="noStrike" kern="1200" dirty="0">
                <a:solidFill>
                  <a:schemeClr val="tx1"/>
                </a:solidFill>
                <a:effectLst/>
                <a:latin typeface="+mn-lt"/>
                <a:ea typeface="+mn-ea"/>
                <a:cs typeface="+mn-cs"/>
              </a:rPr>
              <a:t>l relates to a person’s individual development. Benefits can cover a broad range that can include such things as critical thinking skills, understanding international perspectives, and interpersonal skills (Sutton, 2017).</a:t>
            </a:r>
          </a:p>
          <a:p>
            <a:pPr marL="228600" indent="-228600" rtl="0">
              <a:buAutoNum type="arabicPeriod"/>
            </a:pPr>
            <a:r>
              <a:rPr lang="en-US" sz="1200" b="1" i="0" u="none" strike="noStrike" kern="1200" dirty="0">
                <a:solidFill>
                  <a:schemeClr val="tx1"/>
                </a:solidFill>
                <a:effectLst/>
                <a:latin typeface="+mn-lt"/>
                <a:ea typeface="+mn-ea"/>
                <a:cs typeface="+mn-cs"/>
              </a:rPr>
              <a:t>Public social capital </a:t>
            </a:r>
            <a:r>
              <a:rPr lang="en-US" sz="1200" b="0" i="0" u="none" strike="noStrike" kern="1200" dirty="0">
                <a:solidFill>
                  <a:schemeClr val="tx1"/>
                </a:solidFill>
                <a:effectLst/>
                <a:latin typeface="+mn-lt"/>
                <a:ea typeface="+mn-ea"/>
                <a:cs typeface="+mn-cs"/>
              </a:rPr>
              <a:t>refers to social benefits to the community. Components of social capital include civic engagement, social cohesion, and involvement in nonprofit, teaching, and healthcare occupations (Sutton, 2017).</a:t>
            </a:r>
            <a:endParaRPr lang="en-US" b="0" dirty="0">
              <a:effectLst/>
            </a:endParaRPr>
          </a:p>
          <a:p>
            <a:br>
              <a:rPr lang="en-US" dirty="0"/>
            </a:br>
            <a:endParaRPr lang="en-US" sz="1200" b="0" i="0" u="none" strike="noStrike" kern="1200" dirty="0">
              <a:solidFill>
                <a:schemeClr val="tx1"/>
              </a:solidFill>
              <a:effectLst/>
              <a:latin typeface="+mn-lt"/>
              <a:ea typeface="+mn-ea"/>
              <a:cs typeface="+mn-cs"/>
            </a:endParaRPr>
          </a:p>
          <a:p>
            <a:pPr marL="228600" indent="-228600" rtl="0">
              <a:buAutoNum type="arabicPeriod"/>
            </a:pPr>
            <a:endParaRPr lang="en-US" b="0" dirty="0">
              <a:effectLst/>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15</a:t>
            </a:fld>
            <a:endParaRPr lang="en-US"/>
          </a:p>
        </p:txBody>
      </p:sp>
    </p:spTree>
    <p:extLst>
      <p:ext uri="{BB962C8B-B14F-4D97-AF65-F5344CB8AC3E}">
        <p14:creationId xmlns:p14="http://schemas.microsoft.com/office/powerpoint/2010/main" val="42752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approaches are centered around research and lessons, PD, and activities are all learner-centered.</a:t>
            </a:r>
          </a:p>
          <a:p>
            <a:pPr marL="171450" indent="-171450">
              <a:buFont typeface="Arial" panose="020B0604020202020204" pitchFamily="34" charset="0"/>
              <a:buChar char="•"/>
            </a:pPr>
            <a:r>
              <a:rPr lang="en-US" dirty="0"/>
              <a:t>Authentic learning</a:t>
            </a:r>
          </a:p>
          <a:p>
            <a:pPr marL="171450" indent="-171450">
              <a:buFont typeface="Arial" panose="020B0604020202020204" pitchFamily="34" charset="0"/>
              <a:buChar char="•"/>
            </a:pPr>
            <a:r>
              <a:rPr lang="en-US" dirty="0"/>
              <a:t>5E LEARN </a:t>
            </a:r>
          </a:p>
          <a:p>
            <a:pPr marL="171450" indent="-171450">
              <a:buFont typeface="Arial" panose="020B0604020202020204" pitchFamily="34" charset="0"/>
              <a:buChar char="•"/>
            </a:pPr>
            <a:r>
              <a:rPr lang="en-US" dirty="0"/>
              <a:t>PD That moves (literally and Figurative)</a:t>
            </a:r>
          </a:p>
          <a:p>
            <a:pPr marL="171450" indent="-171450">
              <a:buFont typeface="Arial" panose="020B0604020202020204" pitchFamily="34" charset="0"/>
              <a:buChar char="•"/>
            </a:pPr>
            <a:r>
              <a:rPr lang="en-US" dirty="0"/>
              <a:t>Improve and modify practices through feedback, surveys, and mini research studies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17</a:t>
            </a:fld>
            <a:endParaRPr lang="en-US"/>
          </a:p>
        </p:txBody>
      </p:sp>
    </p:spTree>
    <p:extLst>
      <p:ext uri="{BB962C8B-B14F-4D97-AF65-F5344CB8AC3E}">
        <p14:creationId xmlns:p14="http://schemas.microsoft.com/office/powerpoint/2010/main" val="251827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 attention to page 4 of their Overview Booklet. </a:t>
            </a:r>
          </a:p>
          <a:p>
            <a:r>
              <a:rPr lang="en-US" dirty="0"/>
              <a:t>They will select and record 3 student benefit of postsecondary or college degree.</a:t>
            </a:r>
          </a:p>
          <a:p>
            <a:endParaRPr lang="en-US" dirty="0"/>
          </a:p>
          <a:p>
            <a:r>
              <a:rPr lang="en-US" dirty="0"/>
              <a:t>Then click the slide to show the image of page 5 and they will identify and record 2 benefits of the grant. </a:t>
            </a:r>
          </a:p>
          <a:p>
            <a:endParaRPr lang="en-US" dirty="0"/>
          </a:p>
          <a:p>
            <a:r>
              <a:rPr lang="en-US" dirty="0"/>
              <a:t>Lastly, participants think of 1 student or group of students and record a pseudonym or description. </a:t>
            </a:r>
          </a:p>
        </p:txBody>
      </p:sp>
      <p:sp>
        <p:nvSpPr>
          <p:cNvPr id="4" name="Slide Number Placeholder 3"/>
          <p:cNvSpPr>
            <a:spLocks noGrp="1"/>
          </p:cNvSpPr>
          <p:nvPr>
            <p:ph type="sldNum" sz="quarter" idx="5"/>
          </p:nvPr>
        </p:nvSpPr>
        <p:spPr/>
        <p:txBody>
          <a:bodyPr/>
          <a:lstStyle/>
          <a:p>
            <a:fld id="{158B2D74-E811-314D-A63C-33A706CFD6B2}" type="slidenum">
              <a:rPr lang="en-US" smtClean="0"/>
              <a:t>18</a:t>
            </a:fld>
            <a:endParaRPr lang="en-US"/>
          </a:p>
        </p:txBody>
      </p:sp>
    </p:spTree>
    <p:extLst>
      <p:ext uri="{BB962C8B-B14F-4D97-AF65-F5344CB8AC3E}">
        <p14:creationId xmlns:p14="http://schemas.microsoft.com/office/powerpoint/2010/main" val="107103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 attention to page 4 of their Overview Booklet. </a:t>
            </a:r>
          </a:p>
          <a:p>
            <a:r>
              <a:rPr lang="en-US" dirty="0"/>
              <a:t>They will select and record 3 student benefit of postsecondary or college degree.</a:t>
            </a:r>
          </a:p>
          <a:p>
            <a:endParaRPr lang="en-US" dirty="0"/>
          </a:p>
          <a:p>
            <a:r>
              <a:rPr lang="en-US" dirty="0"/>
              <a:t>Then click the slide to show the image of page 5 and they will identify and record 2 benefits of the grant. </a:t>
            </a:r>
          </a:p>
          <a:p>
            <a:endParaRPr lang="en-US" dirty="0"/>
          </a:p>
          <a:p>
            <a:r>
              <a:rPr lang="en-US" dirty="0"/>
              <a:t>Lastly, participants think of 1 student or group of students and record a pseudonym or description. </a:t>
            </a:r>
          </a:p>
        </p:txBody>
      </p:sp>
      <p:sp>
        <p:nvSpPr>
          <p:cNvPr id="4" name="Slide Number Placeholder 3"/>
          <p:cNvSpPr>
            <a:spLocks noGrp="1"/>
          </p:cNvSpPr>
          <p:nvPr>
            <p:ph type="sldNum" sz="quarter" idx="5"/>
          </p:nvPr>
        </p:nvSpPr>
        <p:spPr/>
        <p:txBody>
          <a:bodyPr/>
          <a:lstStyle/>
          <a:p>
            <a:fld id="{158B2D74-E811-314D-A63C-33A706CFD6B2}" type="slidenum">
              <a:rPr lang="en-US" smtClean="0"/>
              <a:t>19</a:t>
            </a:fld>
            <a:endParaRPr lang="en-US"/>
          </a:p>
        </p:txBody>
      </p:sp>
    </p:spTree>
    <p:extLst>
      <p:ext uri="{BB962C8B-B14F-4D97-AF65-F5344CB8AC3E}">
        <p14:creationId xmlns:p14="http://schemas.microsoft.com/office/powerpoint/2010/main" val="129614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 attention to page 4 of their Overview Booklet. </a:t>
            </a:r>
          </a:p>
          <a:p>
            <a:r>
              <a:rPr lang="en-US" dirty="0"/>
              <a:t>They will select and record 3 student benefit of postsecondary or college degree.</a:t>
            </a:r>
          </a:p>
          <a:p>
            <a:endParaRPr lang="en-US" dirty="0"/>
          </a:p>
          <a:p>
            <a:r>
              <a:rPr lang="en-US" dirty="0"/>
              <a:t>Then click the slide to show the image of page 5 and they will identify and record 2 benefits of the grant. </a:t>
            </a:r>
          </a:p>
          <a:p>
            <a:endParaRPr lang="en-US" dirty="0"/>
          </a:p>
          <a:p>
            <a:r>
              <a:rPr lang="en-US" dirty="0"/>
              <a:t>Lastly, participants think of 1 student or group of students and record a pseudonym or description. </a:t>
            </a:r>
          </a:p>
        </p:txBody>
      </p:sp>
      <p:sp>
        <p:nvSpPr>
          <p:cNvPr id="4" name="Slide Number Placeholder 3"/>
          <p:cNvSpPr>
            <a:spLocks noGrp="1"/>
          </p:cNvSpPr>
          <p:nvPr>
            <p:ph type="sldNum" sz="quarter" idx="5"/>
          </p:nvPr>
        </p:nvSpPr>
        <p:spPr/>
        <p:txBody>
          <a:bodyPr/>
          <a:lstStyle/>
          <a:p>
            <a:fld id="{158B2D74-E811-314D-A63C-33A706CFD6B2}" type="slidenum">
              <a:rPr lang="en-US" smtClean="0"/>
              <a:t>20</a:t>
            </a:fld>
            <a:endParaRPr lang="en-US"/>
          </a:p>
        </p:txBody>
      </p:sp>
    </p:spTree>
    <p:extLst>
      <p:ext uri="{BB962C8B-B14F-4D97-AF65-F5344CB8AC3E}">
        <p14:creationId xmlns:p14="http://schemas.microsoft.com/office/powerpoint/2010/main" val="91782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is a short video of some of our past GEAR UP success stories. </a:t>
            </a:r>
          </a:p>
          <a:p>
            <a:r>
              <a:rPr lang="en-US" sz="1200" b="0" i="0" u="none" strike="noStrike" kern="1200" dirty="0">
                <a:solidFill>
                  <a:schemeClr val="tx1"/>
                </a:solidFill>
                <a:effectLst/>
                <a:latin typeface="+mn-lt"/>
                <a:ea typeface="+mn-ea"/>
                <a:cs typeface="+mn-cs"/>
              </a:rPr>
              <a:t>The first story is from </a:t>
            </a:r>
            <a:r>
              <a:rPr lang="en-US" sz="1200" b="0" i="0" u="none" strike="noStrike" kern="1200" dirty="0" err="1">
                <a:solidFill>
                  <a:schemeClr val="tx1"/>
                </a:solidFill>
                <a:effectLst/>
                <a:latin typeface="+mn-lt"/>
                <a:ea typeface="+mn-ea"/>
                <a:cs typeface="+mn-cs"/>
              </a:rPr>
              <a:t>Belenda</a:t>
            </a:r>
            <a:r>
              <a:rPr lang="en-US" sz="1200" b="0" i="0" u="none" strike="noStrike" kern="1200" dirty="0">
                <a:solidFill>
                  <a:schemeClr val="tx1"/>
                </a:solidFill>
                <a:effectLst/>
                <a:latin typeface="+mn-lt"/>
                <a:ea typeface="+mn-ea"/>
                <a:cs typeface="+mn-cs"/>
              </a:rPr>
              <a:t>, a college freshman at OU. Last year she was the 2017 GEAR UP Youth of the Year.</a:t>
            </a:r>
          </a:p>
          <a:p>
            <a:r>
              <a:rPr lang="en-US" sz="1200" b="0" i="0" u="none" strike="noStrike" kern="1200" dirty="0">
                <a:solidFill>
                  <a:schemeClr val="tx1"/>
                </a:solidFill>
                <a:effectLst/>
                <a:latin typeface="+mn-lt"/>
                <a:ea typeface="+mn-ea"/>
                <a:cs typeface="+mn-cs"/>
              </a:rPr>
              <a:t>4 minute video (</a:t>
            </a:r>
            <a:r>
              <a:rPr lang="en-US" sz="1200" b="0" i="0" u="none" strike="noStrike" kern="1200" dirty="0" err="1">
                <a:solidFill>
                  <a:schemeClr val="tx1"/>
                </a:solidFill>
                <a:effectLst/>
                <a:latin typeface="+mn-lt"/>
                <a:ea typeface="+mn-ea"/>
                <a:cs typeface="+mn-cs"/>
              </a:rPr>
              <a:t>Belenda</a:t>
            </a:r>
            <a:r>
              <a:rPr lang="en-US" sz="1200" b="0" i="0" u="none" strike="noStrike" kern="1200" dirty="0">
                <a:solidFill>
                  <a:schemeClr val="tx1"/>
                </a:solidFill>
                <a:effectLst/>
                <a:latin typeface="+mn-lt"/>
                <a:ea typeface="+mn-ea"/>
                <a:cs typeface="+mn-cs"/>
              </a:rPr>
              <a:t>, Drew Mark, Earl, Milton, and </a:t>
            </a:r>
            <a:r>
              <a:rPr lang="en-US" sz="1200" b="0" i="0" u="none" strike="noStrike" kern="1200" dirty="0" err="1">
                <a:solidFill>
                  <a:schemeClr val="tx1"/>
                </a:solidFill>
                <a:effectLst/>
                <a:latin typeface="+mn-lt"/>
                <a:ea typeface="+mn-ea"/>
                <a:cs typeface="+mn-cs"/>
              </a:rPr>
              <a:t>Tiamber</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21</a:t>
            </a:fld>
            <a:endParaRPr lang="en-US"/>
          </a:p>
        </p:txBody>
      </p:sp>
    </p:spTree>
    <p:extLst>
      <p:ext uri="{BB962C8B-B14F-4D97-AF65-F5344CB8AC3E}">
        <p14:creationId xmlns:p14="http://schemas.microsoft.com/office/powerpoint/2010/main" val="89206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***If they selected a group of students, ask them to picture the face of one student who fits within that group.</a:t>
            </a:r>
          </a:p>
          <a:p>
            <a:pPr rtl="0"/>
            <a:r>
              <a:rPr lang="en-US" sz="1200" b="0" i="0" u="none" strike="noStrike" kern="1200" dirty="0">
                <a:solidFill>
                  <a:schemeClr val="tx1"/>
                </a:solidFill>
                <a:effectLst/>
                <a:latin typeface="+mn-lt"/>
                <a:ea typeface="+mn-ea"/>
                <a:cs typeface="+mn-cs"/>
              </a:rPr>
              <a:t>Participants share out some thoughts to these two questions.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Rationale: A personal connection from the classroom to the grant using visual literacy strategies.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polaroid photo to draw what it will look like for a student who is provided the opportunities through GEAR UP and share The Starfish story (optional) </a:t>
            </a:r>
          </a:p>
          <a:p>
            <a:pPr rtl="0"/>
            <a:endParaRPr lang="en-US" sz="1200" b="0" i="0" u="none" strike="noStrike" kern="1200" dirty="0">
              <a:solidFill>
                <a:schemeClr val="tx1"/>
              </a:solidFill>
              <a:effectLst/>
              <a:latin typeface="+mn-lt"/>
              <a:ea typeface="+mn-ea"/>
              <a:cs typeface="+mn-cs"/>
            </a:endParaRPr>
          </a:p>
          <a:p>
            <a:pPr rtl="0"/>
            <a:endParaRPr lang="en-US" b="0" dirty="0">
              <a:effectLst/>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22</a:t>
            </a:fld>
            <a:endParaRPr lang="en-US"/>
          </a:p>
        </p:txBody>
      </p:sp>
    </p:spTree>
    <p:extLst>
      <p:ext uri="{BB962C8B-B14F-4D97-AF65-F5344CB8AC3E}">
        <p14:creationId xmlns:p14="http://schemas.microsoft.com/office/powerpoint/2010/main" val="98183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Think about your own classroom and the specific students within it. </a:t>
            </a:r>
          </a:p>
          <a:p>
            <a:endParaRPr lang="en-US" dirty="0"/>
          </a:p>
          <a:p>
            <a:r>
              <a:rPr lang="en-US" dirty="0"/>
              <a:t>This partnership can have an incredible and positive effect on all students, but there are going to be some that we influence more than others. So, who is your student(s)? For whom can you see this partnership really making a difference?</a:t>
            </a:r>
          </a:p>
          <a:p>
            <a:endParaRPr lang="en-US" dirty="0"/>
          </a:p>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23</a:t>
            </a:fld>
            <a:endParaRPr lang="en-US"/>
          </a:p>
        </p:txBody>
      </p:sp>
    </p:spTree>
    <p:extLst>
      <p:ext uri="{BB962C8B-B14F-4D97-AF65-F5344CB8AC3E}">
        <p14:creationId xmlns:p14="http://schemas.microsoft.com/office/powerpoint/2010/main" val="184960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In order to establish community and model the K20 LEARN Instructional Strategies and authentic teaching and learning that guide our professional development, facilitators will engage participants in the Snap, Clap, Pop strategy.</a:t>
            </a:r>
          </a:p>
          <a:p>
            <a:pPr rtl="0"/>
            <a:endParaRPr lang="en-US" sz="1200" b="0" i="0" kern="1200" dirty="0">
              <a:solidFill>
                <a:schemeClr val="tx1"/>
              </a:solidFill>
              <a:effectLst/>
              <a:latin typeface="+mn-lt"/>
              <a:ea typeface="+mn-ea"/>
              <a:cs typeface="+mn-cs"/>
            </a:endParaRPr>
          </a:p>
          <a:p>
            <a:pPr rtl="0"/>
            <a:endParaRPr lang="en-US" b="0" dirty="0">
              <a:effectLst/>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3</a:t>
            </a:fld>
            <a:endParaRPr lang="en-US"/>
          </a:p>
        </p:txBody>
      </p:sp>
    </p:spTree>
    <p:extLst>
      <p:ext uri="{BB962C8B-B14F-4D97-AF65-F5344CB8AC3E}">
        <p14:creationId xmlns:p14="http://schemas.microsoft.com/office/powerpoint/2010/main" val="119590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card set to participants and showcase the LEARN site if time is available.</a:t>
            </a:r>
          </a:p>
          <a:p>
            <a:endParaRPr lang="en-US" dirty="0"/>
          </a:p>
          <a:p>
            <a:r>
              <a:rPr lang="en-US" dirty="0"/>
              <a:t>We encourage you to use the strategy I Notice, I Wonder or 3-2-1 with students. One idea is to let them look at the Top 10 Benefits of College and then use a strategy to reflect on them. </a:t>
            </a:r>
          </a:p>
        </p:txBody>
      </p:sp>
      <p:sp>
        <p:nvSpPr>
          <p:cNvPr id="4" name="Slide Number Placeholder 3"/>
          <p:cNvSpPr>
            <a:spLocks noGrp="1"/>
          </p:cNvSpPr>
          <p:nvPr>
            <p:ph type="sldNum" sz="quarter" idx="5"/>
          </p:nvPr>
        </p:nvSpPr>
        <p:spPr/>
        <p:txBody>
          <a:bodyPr/>
          <a:lstStyle/>
          <a:p>
            <a:fld id="{158B2D74-E811-314D-A63C-33A706CFD6B2}" type="slidenum">
              <a:rPr lang="en-US" smtClean="0"/>
              <a:t>24</a:t>
            </a:fld>
            <a:endParaRPr lang="en-US"/>
          </a:p>
        </p:txBody>
      </p:sp>
    </p:spTree>
    <p:extLst>
      <p:ext uri="{BB962C8B-B14F-4D97-AF65-F5344CB8AC3E}">
        <p14:creationId xmlns:p14="http://schemas.microsoft.com/office/powerpoint/2010/main" val="373569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has to be edited with the correct TREK web address.*** </a:t>
            </a:r>
          </a:p>
          <a:p>
            <a:r>
              <a:rPr lang="en-US" b="1" dirty="0"/>
              <a:t>Click on the link in the orange box to edit the numbers at the end. </a:t>
            </a:r>
          </a:p>
        </p:txBody>
      </p:sp>
      <p:sp>
        <p:nvSpPr>
          <p:cNvPr id="4" name="Slide Number Placeholder 3"/>
          <p:cNvSpPr>
            <a:spLocks noGrp="1"/>
          </p:cNvSpPr>
          <p:nvPr>
            <p:ph type="sldNum" sz="quarter" idx="5"/>
          </p:nvPr>
        </p:nvSpPr>
        <p:spPr/>
        <p:txBody>
          <a:bodyPr/>
          <a:lstStyle/>
          <a:p>
            <a:fld id="{158B2D74-E811-314D-A63C-33A706CFD6B2}" type="slidenum">
              <a:rPr lang="en-US" smtClean="0"/>
              <a:t>25</a:t>
            </a:fld>
            <a:endParaRPr lang="en-US"/>
          </a:p>
        </p:txBody>
      </p:sp>
    </p:spTree>
    <p:extLst>
      <p:ext uri="{BB962C8B-B14F-4D97-AF65-F5344CB8AC3E}">
        <p14:creationId xmlns:p14="http://schemas.microsoft.com/office/powerpoint/2010/main" val="74344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link to use instead, but they will need to click on the correct event listed GEAR UP </a:t>
            </a:r>
            <a:r>
              <a:rPr lang="en-US"/>
              <a:t>OVERVIEW for ….</a:t>
            </a:r>
          </a:p>
        </p:txBody>
      </p:sp>
      <p:sp>
        <p:nvSpPr>
          <p:cNvPr id="4" name="Slide Number Placeholder 3"/>
          <p:cNvSpPr>
            <a:spLocks noGrp="1"/>
          </p:cNvSpPr>
          <p:nvPr>
            <p:ph type="sldNum" sz="quarter" idx="5"/>
          </p:nvPr>
        </p:nvSpPr>
        <p:spPr/>
        <p:txBody>
          <a:bodyPr/>
          <a:lstStyle/>
          <a:p>
            <a:fld id="{158B2D74-E811-314D-A63C-33A706CFD6B2}" type="slidenum">
              <a:rPr lang="en-US" smtClean="0"/>
              <a:t>27</a:t>
            </a:fld>
            <a:endParaRPr lang="en-US"/>
          </a:p>
        </p:txBody>
      </p:sp>
    </p:spTree>
    <p:extLst>
      <p:ext uri="{BB962C8B-B14F-4D97-AF65-F5344CB8AC3E}">
        <p14:creationId xmlns:p14="http://schemas.microsoft.com/office/powerpoint/2010/main" val="2158339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Address the IRB and the rapid feedback that will be collected as part of our partnership. </a:t>
            </a:r>
          </a:p>
        </p:txBody>
      </p:sp>
      <p:sp>
        <p:nvSpPr>
          <p:cNvPr id="4" name="Slide Number Placeholder 3"/>
          <p:cNvSpPr>
            <a:spLocks noGrp="1"/>
          </p:cNvSpPr>
          <p:nvPr>
            <p:ph type="sldNum" sz="quarter" idx="5"/>
          </p:nvPr>
        </p:nvSpPr>
        <p:spPr/>
        <p:txBody>
          <a:bodyPr/>
          <a:lstStyle/>
          <a:p>
            <a:fld id="{158B2D74-E811-314D-A63C-33A706CFD6B2}" type="slidenum">
              <a:rPr lang="en-US" smtClean="0"/>
              <a:t>28</a:t>
            </a:fld>
            <a:endParaRPr lang="en-US"/>
          </a:p>
        </p:txBody>
      </p:sp>
    </p:spTree>
    <p:extLst>
      <p:ext uri="{BB962C8B-B14F-4D97-AF65-F5344CB8AC3E}">
        <p14:creationId xmlns:p14="http://schemas.microsoft.com/office/powerpoint/2010/main" val="7523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4</a:t>
            </a:fld>
            <a:endParaRPr lang="en-US"/>
          </a:p>
        </p:txBody>
      </p:sp>
    </p:spTree>
    <p:extLst>
      <p:ext uri="{BB962C8B-B14F-4D97-AF65-F5344CB8AC3E}">
        <p14:creationId xmlns:p14="http://schemas.microsoft.com/office/powerpoint/2010/main" val="362974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effectLst/>
                <a:latin typeface="+mn-lt"/>
                <a:ea typeface="+mn-ea"/>
                <a:cs typeface="+mn-cs"/>
              </a:rPr>
              <a:t>Give an example: </a:t>
            </a:r>
          </a:p>
          <a:p>
            <a:r>
              <a:rPr lang="en-US" sz="1200" b="1" i="0" u="none" strike="noStrike" kern="1200" dirty="0">
                <a:effectLst/>
                <a:latin typeface="+mn-lt"/>
                <a:ea typeface="+mn-ea"/>
                <a:cs typeface="+mn-cs"/>
              </a:rPr>
              <a:t>I notice that the K20 Center is centered around collaboration with University, Community, and School</a:t>
            </a:r>
          </a:p>
          <a:p>
            <a:r>
              <a:rPr lang="en-US" sz="1200" b="1" i="0" u="none" strike="noStrike" kern="1200" dirty="0">
                <a:effectLst/>
                <a:latin typeface="+mn-lt"/>
                <a:ea typeface="+mn-ea"/>
                <a:cs typeface="+mn-cs"/>
              </a:rPr>
              <a:t>I wonder how the community is involved in the collaborative piece?</a:t>
            </a:r>
          </a:p>
          <a:p>
            <a:endParaRPr lang="en-US" sz="1200" b="1" i="0" u="none" strike="noStrike" kern="1200" dirty="0">
              <a:effectLst/>
              <a:latin typeface="+mn-lt"/>
              <a:ea typeface="+mn-ea"/>
              <a:cs typeface="+mn-cs"/>
            </a:endParaRPr>
          </a:p>
          <a:p>
            <a:r>
              <a:rPr lang="en-US" sz="1200" b="0" i="0" u="none" strike="noStrike" kern="1200" dirty="0">
                <a:effectLst/>
                <a:latin typeface="+mn-lt"/>
                <a:ea typeface="+mn-ea"/>
                <a:cs typeface="+mn-cs"/>
              </a:rPr>
              <a:t>Participants review the entire infographic in small groups (2-3) and create an I notice and an I wonder. Participants place stickies on the respective poster being mindful of previous questions and statements.</a:t>
            </a:r>
            <a:r>
              <a:rPr lang="en-US" dirty="0"/>
              <a:t> </a:t>
            </a:r>
            <a:endParaRPr lang="en-US" sz="1200" b="0" i="0" u="none" strike="noStrike" kern="1200" dirty="0">
              <a:latin typeface="+mn-lt"/>
              <a:cs typeface="Calibri"/>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effectLst/>
                <a:latin typeface="+mn-lt"/>
                <a:ea typeface="+mn-ea"/>
                <a:cs typeface="+mn-cs"/>
              </a:rPr>
              <a:t>You can use these guiding questions to help those still struggling to record I Notice/I Wonder Statements.</a:t>
            </a:r>
            <a:endParaRPr lang="en-US" sz="1200" b="0" i="0" u="none" strike="noStrike" kern="1200" dirty="0">
              <a:latin typeface="+mn-lt"/>
              <a:cs typeface="Calibri"/>
            </a:endParaRPr>
          </a:p>
          <a:p>
            <a:pPr marL="171450" indent="-171450" rtl="0">
              <a:buFontTx/>
              <a:buChar char="-"/>
            </a:pPr>
            <a:r>
              <a:rPr lang="en-US" sz="1200" b="0" i="0" u="none" strike="noStrike" kern="1200" dirty="0">
                <a:effectLst/>
                <a:latin typeface="+mn-lt"/>
                <a:ea typeface="+mn-ea"/>
                <a:cs typeface="+mn-cs"/>
              </a:rPr>
              <a:t>What connections can you make to your school?</a:t>
            </a:r>
            <a:endParaRPr lang="en-US" sz="1200" b="0" i="0" u="none" strike="noStrike" kern="1200" dirty="0">
              <a:latin typeface="+mn-lt"/>
              <a:cs typeface="Calibri"/>
            </a:endParaRPr>
          </a:p>
          <a:p>
            <a:pPr marL="171450" indent="-171450" rtl="0">
              <a:buFontTx/>
              <a:buChar char="-"/>
            </a:pPr>
            <a:r>
              <a:rPr lang="en-US" sz="1200" b="0" i="0" u="none" strike="noStrike" kern="1200" dirty="0">
                <a:effectLst/>
                <a:latin typeface="+mn-lt"/>
                <a:ea typeface="+mn-ea"/>
                <a:cs typeface="+mn-cs"/>
              </a:rPr>
              <a:t>Do you notice any elements that are exciting to learn more about?</a:t>
            </a:r>
            <a:endParaRPr lang="en-US" sz="1200" b="0" i="0" u="none" strike="noStrike" kern="1200" dirty="0">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5</a:t>
            </a:fld>
            <a:endParaRPr lang="en-US"/>
          </a:p>
        </p:txBody>
      </p:sp>
    </p:spTree>
    <p:extLst>
      <p:ext uri="{BB962C8B-B14F-4D97-AF65-F5344CB8AC3E}">
        <p14:creationId xmlns:p14="http://schemas.microsoft.com/office/powerpoint/2010/main" val="64087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Participants review the entire infographic in small groups (2-3) and create an I notice and an I wonder. Participants place stickies on the respective poster being mindful of previous questions and statements.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You can use these guiding questions to help those still struggling to record I Notice/I Wonder Statements.</a:t>
            </a:r>
          </a:p>
          <a:p>
            <a:pPr marL="171450" indent="-171450" rtl="0">
              <a:buFontTx/>
              <a:buChar char="-"/>
            </a:pPr>
            <a:r>
              <a:rPr lang="en-US" sz="1200" b="0" i="0" u="none" strike="noStrike" kern="1200" dirty="0">
                <a:solidFill>
                  <a:schemeClr val="tx1"/>
                </a:solidFill>
                <a:effectLst/>
                <a:latin typeface="+mn-lt"/>
                <a:ea typeface="+mn-ea"/>
                <a:cs typeface="+mn-cs"/>
              </a:rPr>
              <a:t>What connections can you make to your school?</a:t>
            </a:r>
          </a:p>
          <a:p>
            <a:pPr marL="171450" indent="-171450" rtl="0">
              <a:buFontTx/>
              <a:buChar char="-"/>
            </a:pPr>
            <a:r>
              <a:rPr lang="en-US" sz="1200" b="0" i="0" u="none" strike="noStrike" kern="1200" dirty="0">
                <a:solidFill>
                  <a:schemeClr val="tx1"/>
                </a:solidFill>
                <a:effectLst/>
                <a:latin typeface="+mn-lt"/>
                <a:ea typeface="+mn-ea"/>
                <a:cs typeface="+mn-cs"/>
              </a:rPr>
              <a:t>Do you notice any elements that are exciting to learn more about?</a:t>
            </a:r>
          </a:p>
          <a:p>
            <a:pPr rtl="0"/>
            <a:endParaRPr lang="en-US" b="0" dirty="0">
              <a:effectLst/>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6</a:t>
            </a:fld>
            <a:endParaRPr lang="en-US"/>
          </a:p>
        </p:txBody>
      </p:sp>
    </p:spTree>
    <p:extLst>
      <p:ext uri="{BB962C8B-B14F-4D97-AF65-F5344CB8AC3E}">
        <p14:creationId xmlns:p14="http://schemas.microsoft.com/office/powerpoint/2010/main" val="380984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7</a:t>
            </a:fld>
            <a:endParaRPr lang="en-US"/>
          </a:p>
        </p:txBody>
      </p:sp>
    </p:spTree>
    <p:extLst>
      <p:ext uri="{BB962C8B-B14F-4D97-AF65-F5344CB8AC3E}">
        <p14:creationId xmlns:p14="http://schemas.microsoft.com/office/powerpoint/2010/main" val="112039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K20 Center is an educational research and development center that provides PD to educators across the state.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8</a:t>
            </a:fld>
            <a:endParaRPr lang="en-US"/>
          </a:p>
        </p:txBody>
      </p:sp>
    </p:spTree>
    <p:extLst>
      <p:ext uri="{BB962C8B-B14F-4D97-AF65-F5344CB8AC3E}">
        <p14:creationId xmlns:p14="http://schemas.microsoft.com/office/powerpoint/2010/main" val="392882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Competitive Federal Grant </a:t>
            </a:r>
          </a:p>
          <a:p>
            <a:r>
              <a:rPr lang="en-US" b="1" dirty="0"/>
              <a:t>COHORT MODEL</a:t>
            </a:r>
          </a:p>
          <a:p>
            <a:r>
              <a:rPr lang="en-US" b="1" dirty="0"/>
              <a:t>7 years</a:t>
            </a:r>
          </a:p>
          <a:p>
            <a:r>
              <a:rPr lang="en-US" b="1" dirty="0"/>
              <a:t>Free 50% of free and reduced lunch </a:t>
            </a:r>
          </a:p>
          <a:p>
            <a:endParaRPr lang="en-US" b="1" dirty="0"/>
          </a:p>
          <a:p>
            <a:r>
              <a:rPr lang="en-US" dirty="0"/>
              <a:t>GEAR UP is Federal grant, competitive application, cohort model starts in 7</a:t>
            </a:r>
            <a:r>
              <a:rPr lang="en-US" baseline="30000" dirty="0"/>
              <a:t>th</a:t>
            </a:r>
            <a:r>
              <a:rPr lang="en-US" dirty="0"/>
              <a:t> grade and follows students through their freshman year of college, free and reduced rate is 50% or higher  summarize the goals Keep any services with students broad because it varies from site to site and grant to grant. “Sites may do campus visits, college and career events, counselor academy, </a:t>
            </a:r>
          </a:p>
          <a:p>
            <a:endParaRPr lang="en-US" dirty="0"/>
          </a:p>
          <a:p>
            <a:endParaRPr lang="en-US" sz="2800" dirty="0"/>
          </a:p>
          <a:p>
            <a:endParaRPr lang="en-US" sz="2800" dirty="0"/>
          </a:p>
          <a:p>
            <a:endParaRPr lang="en-US" dirty="0"/>
          </a:p>
        </p:txBody>
      </p:sp>
      <p:sp>
        <p:nvSpPr>
          <p:cNvPr id="4" name="Slide Number Placeholder 3"/>
          <p:cNvSpPr>
            <a:spLocks noGrp="1"/>
          </p:cNvSpPr>
          <p:nvPr>
            <p:ph type="sldNum" sz="quarter" idx="5"/>
          </p:nvPr>
        </p:nvSpPr>
        <p:spPr/>
        <p:txBody>
          <a:bodyPr/>
          <a:lstStyle/>
          <a:p>
            <a:fld id="{158B2D74-E811-314D-A63C-33A706CFD6B2}" type="slidenum">
              <a:rPr lang="en-US" smtClean="0"/>
              <a:t>10</a:t>
            </a:fld>
            <a:endParaRPr lang="en-US"/>
          </a:p>
        </p:txBody>
      </p:sp>
    </p:spTree>
    <p:extLst>
      <p:ext uri="{BB962C8B-B14F-4D97-AF65-F5344CB8AC3E}">
        <p14:creationId xmlns:p14="http://schemas.microsoft.com/office/powerpoint/2010/main" val="37850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t>Direct participants attention to the back of the info graphic. </a:t>
            </a:r>
          </a:p>
          <a:p>
            <a:pPr>
              <a:spcBef>
                <a:spcPct val="20000"/>
              </a:spcBef>
            </a:pPr>
            <a:r>
              <a:rPr lang="en-US" dirty="0"/>
              <a:t>This is a partnership between the K20 Center and 11 suburban schools in Oklahoma</a:t>
            </a:r>
            <a:endParaRPr lang="en-US" dirty="0">
              <a:cs typeface="Calibri"/>
            </a:endParaRPr>
          </a:p>
          <a:p>
            <a:pPr>
              <a:spcBef>
                <a:spcPct val="20000"/>
              </a:spcBef>
            </a:pPr>
            <a:r>
              <a:rPr lang="en-US" dirty="0"/>
              <a:t>Directly impacts over 3,000 students</a:t>
            </a:r>
            <a:endParaRPr lang="en-US" dirty="0">
              <a:cs typeface="Calibri"/>
            </a:endParaRPr>
          </a:p>
          <a:p>
            <a:pPr>
              <a:spcBef>
                <a:spcPct val="20000"/>
              </a:spcBef>
            </a:pPr>
            <a:r>
              <a:rPr lang="en-US" dirty="0"/>
              <a:t>Provides PD and direct services for</a:t>
            </a:r>
            <a:endParaRPr lang="en-US" dirty="0">
              <a:cs typeface="Calibri"/>
            </a:endParaRPr>
          </a:p>
          <a:p>
            <a:pPr marL="171450" indent="-171450">
              <a:spcBef>
                <a:spcPct val="20000"/>
              </a:spcBef>
              <a:buFont typeface="Arial,Sans-Serif"/>
              <a:buChar char="•"/>
            </a:pPr>
            <a:r>
              <a:rPr lang="en-US" dirty="0"/>
              <a:t>Teachers</a:t>
            </a:r>
            <a:endParaRPr lang="en-US" dirty="0">
              <a:cs typeface="Calibri"/>
            </a:endParaRPr>
          </a:p>
          <a:p>
            <a:pPr marL="171450" indent="-171450">
              <a:spcBef>
                <a:spcPct val="20000"/>
              </a:spcBef>
              <a:buFont typeface="Arial,Sans-Serif"/>
              <a:buChar char="•"/>
            </a:pPr>
            <a:r>
              <a:rPr lang="en-US" dirty="0"/>
              <a:t>Students</a:t>
            </a:r>
            <a:endParaRPr lang="en-US" dirty="0">
              <a:cs typeface="Calibri"/>
            </a:endParaRPr>
          </a:p>
          <a:p>
            <a:pPr marL="171450" indent="-171450">
              <a:spcBef>
                <a:spcPct val="20000"/>
              </a:spcBef>
              <a:buFont typeface="Arial,Sans-Serif"/>
              <a:buChar char="•"/>
            </a:pPr>
            <a:r>
              <a:rPr lang="en-US" dirty="0"/>
              <a:t>Leaders</a:t>
            </a:r>
            <a:endParaRPr lang="en-US" dirty="0">
              <a:cs typeface="Calibri"/>
            </a:endParaRPr>
          </a:p>
          <a:p>
            <a:pPr marL="171450" indent="-171450">
              <a:spcBef>
                <a:spcPct val="20000"/>
              </a:spcBef>
              <a:buFont typeface="Arial,Sans-Serif"/>
              <a:buChar char="•"/>
            </a:pPr>
            <a:r>
              <a:rPr lang="en-US" dirty="0"/>
              <a:t>Parents</a:t>
            </a:r>
            <a:endParaRPr lang="en-US" dirty="0">
              <a:cs typeface="Calibri"/>
            </a:endParaRPr>
          </a:p>
          <a:p>
            <a:pPr>
              <a:spcBef>
                <a:spcPct val="20000"/>
              </a:spcBef>
            </a:pPr>
            <a:r>
              <a:rPr lang="en-US" dirty="0"/>
              <a:t>Outcomes will increase students’:</a:t>
            </a:r>
            <a:endParaRPr lang="en-US" dirty="0">
              <a:cs typeface="Calibri"/>
            </a:endParaRPr>
          </a:p>
          <a:p>
            <a:pPr marL="171450" indent="-171450">
              <a:spcBef>
                <a:spcPct val="20000"/>
              </a:spcBef>
              <a:buFont typeface="Arial,Sans-Serif"/>
              <a:buChar char="•"/>
            </a:pPr>
            <a:r>
              <a:rPr lang="en-US" dirty="0"/>
              <a:t>Learning</a:t>
            </a:r>
            <a:endParaRPr lang="en-US" dirty="0">
              <a:cs typeface="Calibri"/>
            </a:endParaRPr>
          </a:p>
          <a:p>
            <a:pPr marL="171450" indent="-171450">
              <a:spcBef>
                <a:spcPct val="20000"/>
              </a:spcBef>
              <a:buFont typeface="Arial,Sans-Serif"/>
              <a:buChar char="•"/>
            </a:pPr>
            <a:r>
              <a:rPr lang="en-US" dirty="0"/>
              <a:t>Engagement</a:t>
            </a:r>
            <a:endParaRPr lang="en-US" dirty="0">
              <a:cs typeface="Calibri"/>
            </a:endParaRPr>
          </a:p>
        </p:txBody>
      </p:sp>
      <p:sp>
        <p:nvSpPr>
          <p:cNvPr id="4" name="Slide Number Placeholder 3"/>
          <p:cNvSpPr>
            <a:spLocks noGrp="1"/>
          </p:cNvSpPr>
          <p:nvPr>
            <p:ph type="sldNum" sz="quarter" idx="5"/>
          </p:nvPr>
        </p:nvSpPr>
        <p:spPr/>
        <p:txBody>
          <a:bodyPr/>
          <a:lstStyle/>
          <a:p>
            <a:fld id="{158B2D74-E811-314D-A63C-33A706CFD6B2}" type="slidenum">
              <a:rPr lang="en-US" smtClean="0"/>
              <a:t>11</a:t>
            </a:fld>
            <a:endParaRPr lang="en-US"/>
          </a:p>
        </p:txBody>
      </p:sp>
    </p:spTree>
    <p:extLst>
      <p:ext uri="{BB962C8B-B14F-4D97-AF65-F5344CB8AC3E}">
        <p14:creationId xmlns:p14="http://schemas.microsoft.com/office/powerpoint/2010/main" val="193201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p>
        </p:txBody>
      </p:sp>
      <p:pic>
        <p:nvPicPr>
          <p:cNvPr id="4" name="Picture 3">
            <a:extLst>
              <a:ext uri="{FF2B5EF4-FFF2-40B4-BE49-F238E27FC236}">
                <a16:creationId xmlns:a16="http://schemas.microsoft.com/office/drawing/2014/main" id="{7B7D1DD7-0C10-7E48-852E-D8BA2B640D52}"/>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35244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pic>
        <p:nvPicPr>
          <p:cNvPr id="5" name="Picture 4">
            <a:extLst>
              <a:ext uri="{FF2B5EF4-FFF2-40B4-BE49-F238E27FC236}">
                <a16:creationId xmlns:a16="http://schemas.microsoft.com/office/drawing/2014/main" id="{82684FEE-DC35-FF41-8284-B8A05C0531E0}"/>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018579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361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4" name="Picture 3">
            <a:extLst>
              <a:ext uri="{FF2B5EF4-FFF2-40B4-BE49-F238E27FC236}">
                <a16:creationId xmlns:a16="http://schemas.microsoft.com/office/drawing/2014/main" id="{6D6156C4-14D9-7943-875C-B99259946AB9}"/>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861887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a:t>Edit Master text styles</a:t>
            </a:r>
          </a:p>
        </p:txBody>
      </p:sp>
      <p:pic>
        <p:nvPicPr>
          <p:cNvPr id="4" name="Picture 3">
            <a:extLst>
              <a:ext uri="{FF2B5EF4-FFF2-40B4-BE49-F238E27FC236}">
                <a16:creationId xmlns:a16="http://schemas.microsoft.com/office/drawing/2014/main" id="{84A305A2-48D6-4E4F-A38B-EC7FE46A1529}"/>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373131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1F4C8EFE-A675-B94A-9B96-15BFB0B7D515}"/>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8921141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914091F1-C373-4D40-9EE0-466157BB4E96}"/>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7131613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a:t>CLICK TO EDIT MASTER TITLE STYLE</a:t>
            </a:r>
          </a:p>
        </p:txBody>
      </p:sp>
      <p:pic>
        <p:nvPicPr>
          <p:cNvPr id="3" name="Picture 2">
            <a:extLst>
              <a:ext uri="{FF2B5EF4-FFF2-40B4-BE49-F238E27FC236}">
                <a16:creationId xmlns:a16="http://schemas.microsoft.com/office/drawing/2014/main" id="{2867047F-F866-7641-821D-A2BF9D226E97}"/>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43518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88B508-A2D7-CB49-A43D-0E32A43A2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1936" y="1371600"/>
            <a:ext cx="2548128" cy="4163722"/>
          </a:xfrm>
          <a:prstGeom prst="rect">
            <a:avLst/>
          </a:prstGeom>
        </p:spPr>
      </p:pic>
    </p:spTree>
    <p:extLst>
      <p:ext uri="{BB962C8B-B14F-4D97-AF65-F5344CB8AC3E}">
        <p14:creationId xmlns:p14="http://schemas.microsoft.com/office/powerpoint/2010/main" val="27863283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a:t>[place photo or chart here]</a:t>
            </a:r>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F988745D-7B86-914D-B557-047996CADB48}"/>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456145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chemeClr val="accent1"/>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Tree>
    <p:extLst>
      <p:ext uri="{BB962C8B-B14F-4D97-AF65-F5344CB8AC3E}">
        <p14:creationId xmlns:p14="http://schemas.microsoft.com/office/powerpoint/2010/main" val="559902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04051103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learn.k20center.ou.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938D5D-1DAF-E24D-B482-294F8AC5C50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36" y="-102580"/>
            <a:ext cx="12348508" cy="7776156"/>
          </a:xfrm>
        </p:spPr>
      </p:pic>
      <p:sp>
        <p:nvSpPr>
          <p:cNvPr id="4" name="Title 1">
            <a:extLst>
              <a:ext uri="{FF2B5EF4-FFF2-40B4-BE49-F238E27FC236}">
                <a16:creationId xmlns:a16="http://schemas.microsoft.com/office/drawing/2014/main" id="{9ACE99A6-CEC5-4643-AFAB-8A32705E177D}"/>
              </a:ext>
            </a:extLst>
          </p:cNvPr>
          <p:cNvSpPr txBox="1">
            <a:spLocks/>
          </p:cNvSpPr>
          <p:nvPr/>
        </p:nvSpPr>
        <p:spPr>
          <a:xfrm>
            <a:off x="817123" y="227137"/>
            <a:ext cx="11374876" cy="1143000"/>
          </a:xfrm>
          <a:prstGeom prst="rect">
            <a:avLst/>
          </a:prstGeom>
        </p:spPr>
        <p:txBody>
          <a:bodyPr vert="horz" lIns="0" tIns="65023" rIns="0" bIns="0" anchor="t">
            <a:normAutofit fontScale="97500"/>
          </a:bodyPr>
          <a:lstStyle>
            <a:lvl1pPr algn="l" rtl="0" eaLnBrk="1" latinLnBrk="0" hangingPunct="1">
              <a:spcBef>
                <a:spcPct val="0"/>
              </a:spcBef>
              <a:buNone/>
              <a:defRPr kumimoji="0" sz="4992" b="0" kern="1200">
                <a:ln>
                  <a:noFill/>
                </a:ln>
                <a:solidFill>
                  <a:schemeClr val="accent1"/>
                </a:solidFill>
                <a:effectLst/>
                <a:latin typeface="+mj-lt"/>
                <a:ea typeface="+mj-ea"/>
                <a:cs typeface="+mj-cs"/>
              </a:defRPr>
            </a:lvl1pPr>
          </a:lstStyle>
          <a:p>
            <a:endParaRPr lang="en-US" sz="4400" dirty="0"/>
          </a:p>
        </p:txBody>
      </p:sp>
      <p:sp>
        <p:nvSpPr>
          <p:cNvPr id="5" name="Title 4">
            <a:extLst>
              <a:ext uri="{FF2B5EF4-FFF2-40B4-BE49-F238E27FC236}">
                <a16:creationId xmlns:a16="http://schemas.microsoft.com/office/drawing/2014/main" id="{752D25C9-F1E3-B241-B58F-6DF082D00BBA}"/>
              </a:ext>
            </a:extLst>
          </p:cNvPr>
          <p:cNvSpPr>
            <a:spLocks noGrp="1"/>
          </p:cNvSpPr>
          <p:nvPr>
            <p:ph type="title"/>
          </p:nvPr>
        </p:nvSpPr>
        <p:spPr>
          <a:xfrm>
            <a:off x="402077" y="334432"/>
            <a:ext cx="10972800" cy="1143000"/>
          </a:xfrm>
        </p:spPr>
        <p:txBody>
          <a:bodyPr>
            <a:normAutofit fontScale="90000"/>
          </a:bodyPr>
          <a:lstStyle/>
          <a:p>
            <a:r>
              <a:rPr lang="en-US" sz="5600" dirty="0"/>
              <a:t>GEAR UP Model: </a:t>
            </a:r>
            <a:br>
              <a:rPr lang="en-US" sz="8000" dirty="0"/>
            </a:br>
            <a:r>
              <a:rPr lang="en-US" sz="2700" b="1" i="1" dirty="0"/>
              <a:t>G</a:t>
            </a:r>
            <a:r>
              <a:rPr lang="en-US" sz="2700" i="1" dirty="0"/>
              <a:t>aining </a:t>
            </a:r>
            <a:r>
              <a:rPr lang="en-US" sz="2700" b="1" i="1" dirty="0"/>
              <a:t>E</a:t>
            </a:r>
            <a:r>
              <a:rPr lang="en-US" sz="2700" i="1" dirty="0"/>
              <a:t>arly </a:t>
            </a:r>
            <a:r>
              <a:rPr lang="en-US" sz="2700" b="1" i="1" dirty="0"/>
              <a:t>A</a:t>
            </a:r>
            <a:r>
              <a:rPr lang="en-US" sz="2700" i="1" dirty="0"/>
              <a:t>wareness and </a:t>
            </a:r>
            <a:r>
              <a:rPr lang="en-US" sz="2700" b="1" i="1" dirty="0"/>
              <a:t>R</a:t>
            </a:r>
            <a:r>
              <a:rPr lang="en-US" sz="2700" i="1" dirty="0"/>
              <a:t>eadiness for </a:t>
            </a:r>
            <a:r>
              <a:rPr lang="en-US" sz="2700" b="1" i="1" dirty="0"/>
              <a:t>U</a:t>
            </a:r>
            <a:r>
              <a:rPr lang="en-US" sz="2700" i="1" dirty="0"/>
              <a:t>ndergraduate </a:t>
            </a:r>
            <a:r>
              <a:rPr lang="en-US" sz="2700" b="1" i="1" dirty="0"/>
              <a:t>P</a:t>
            </a:r>
            <a:r>
              <a:rPr lang="en-US" sz="2700" i="1" dirty="0"/>
              <a:t>rograms</a:t>
            </a:r>
            <a:endParaRPr lang="en-US" sz="2700" dirty="0"/>
          </a:p>
        </p:txBody>
      </p:sp>
    </p:spTree>
    <p:extLst>
      <p:ext uri="{BB962C8B-B14F-4D97-AF65-F5344CB8AC3E}">
        <p14:creationId xmlns:p14="http://schemas.microsoft.com/office/powerpoint/2010/main" val="1023230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AA06-77C6-A24D-9A29-198E3B1F9E3B}"/>
              </a:ext>
            </a:extLst>
          </p:cNvPr>
          <p:cNvSpPr>
            <a:spLocks noGrp="1"/>
          </p:cNvSpPr>
          <p:nvPr>
            <p:ph type="title"/>
          </p:nvPr>
        </p:nvSpPr>
        <p:spPr/>
        <p:txBody>
          <a:bodyPr anchor="t">
            <a:normAutofit fontScale="90000"/>
          </a:bodyPr>
          <a:lstStyle/>
          <a:p>
            <a:r>
              <a:rPr lang="en-US" sz="5000" dirty="0"/>
              <a:t>GEAR UP for the FUTURE: </a:t>
            </a:r>
            <a:br>
              <a:rPr lang="en-US" sz="5000" dirty="0">
                <a:cs typeface="Calibri"/>
              </a:rPr>
            </a:br>
            <a:r>
              <a:rPr lang="en-US" sz="2400" b="1" i="1" dirty="0"/>
              <a:t>F</a:t>
            </a:r>
            <a:r>
              <a:rPr lang="en-US" sz="2400" i="1" dirty="0"/>
              <a:t>orging </a:t>
            </a:r>
            <a:r>
              <a:rPr lang="en-US" sz="2400" b="1" i="1" dirty="0"/>
              <a:t>U</a:t>
            </a:r>
            <a:r>
              <a:rPr lang="en-US" sz="2400" i="1" dirty="0"/>
              <a:t>ndergraduates </a:t>
            </a:r>
            <a:r>
              <a:rPr lang="en-US" sz="2400" b="1" i="1" dirty="0"/>
              <a:t>T</a:t>
            </a:r>
            <a:r>
              <a:rPr lang="en-US" sz="2400" i="1" dirty="0"/>
              <a:t>hrough </a:t>
            </a:r>
            <a:r>
              <a:rPr lang="en-US" sz="2400" b="1" i="1" dirty="0"/>
              <a:t>U</a:t>
            </a:r>
            <a:r>
              <a:rPr lang="en-US" sz="2400" i="1" dirty="0"/>
              <a:t>niversity </a:t>
            </a:r>
            <a:r>
              <a:rPr lang="en-US" sz="2400" b="1" i="1" dirty="0"/>
              <a:t>R</a:t>
            </a:r>
            <a:r>
              <a:rPr lang="en-US" sz="2400" i="1" dirty="0"/>
              <a:t>eadiness </a:t>
            </a:r>
            <a:r>
              <a:rPr lang="en-US" sz="2400" b="1" i="1" dirty="0"/>
              <a:t>E</a:t>
            </a:r>
            <a:r>
              <a:rPr lang="en-US" sz="2400" i="1" dirty="0"/>
              <a:t>xperiences</a:t>
            </a:r>
            <a:endParaRPr lang="en-US" sz="2400" i="1" dirty="0">
              <a:cs typeface="Calibri"/>
            </a:endParaRPr>
          </a:p>
        </p:txBody>
      </p:sp>
      <p:pic>
        <p:nvPicPr>
          <p:cNvPr id="6" name="Content Placeholder 6">
            <a:extLst>
              <a:ext uri="{FF2B5EF4-FFF2-40B4-BE49-F238E27FC236}">
                <a16:creationId xmlns:a16="http://schemas.microsoft.com/office/drawing/2014/main" id="{BE5531FF-4A03-DC4E-98EF-B4DD3E6CA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311" y="1273176"/>
            <a:ext cx="8345487" cy="5310187"/>
          </a:xfrm>
          <a:prstGeom prst="rect">
            <a:avLst/>
          </a:prstGeom>
        </p:spPr>
      </p:pic>
    </p:spTree>
    <p:extLst>
      <p:ext uri="{BB962C8B-B14F-4D97-AF65-F5344CB8AC3E}">
        <p14:creationId xmlns:p14="http://schemas.microsoft.com/office/powerpoint/2010/main" val="257069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818F4CB-5872-954B-A0DF-45D6DFEEC19D}"/>
              </a:ext>
            </a:extLst>
          </p:cNvPr>
          <p:cNvSpPr>
            <a:spLocks noGrp="1"/>
          </p:cNvSpPr>
          <p:nvPr>
            <p:ph type="title"/>
          </p:nvPr>
        </p:nvSpPr>
        <p:spPr>
          <a:xfrm>
            <a:off x="440724" y="336421"/>
            <a:ext cx="11310551" cy="1143000"/>
          </a:xfrm>
        </p:spPr>
        <p:txBody>
          <a:bodyPr>
            <a:normAutofit fontScale="90000"/>
          </a:bodyPr>
          <a:lstStyle/>
          <a:p>
            <a:r>
              <a:rPr lang="en-US" sz="5000" dirty="0"/>
              <a:t>GEAR UP for MY SUCCESS: </a:t>
            </a:r>
            <a:br>
              <a:rPr lang="en-US" sz="8800" dirty="0"/>
            </a:br>
            <a:r>
              <a:rPr lang="en-US" sz="2700" b="1" i="1" dirty="0"/>
              <a:t>M</a:t>
            </a:r>
            <a:r>
              <a:rPr lang="en-US" sz="2700" i="1" dirty="0"/>
              <a:t>otivating </a:t>
            </a:r>
            <a:r>
              <a:rPr lang="en-US" sz="2700" b="1" i="1" dirty="0"/>
              <a:t>Y</a:t>
            </a:r>
            <a:r>
              <a:rPr lang="en-US" sz="2700" i="1" dirty="0"/>
              <a:t>ou to </a:t>
            </a:r>
            <a:r>
              <a:rPr lang="en-US" sz="2700" b="1" i="1" dirty="0"/>
              <a:t>S</a:t>
            </a:r>
            <a:r>
              <a:rPr lang="en-US" sz="2700" i="1" dirty="0"/>
              <a:t>eek and </a:t>
            </a:r>
            <a:r>
              <a:rPr lang="en-US" sz="2700" b="1" i="1" dirty="0"/>
              <a:t>U</a:t>
            </a:r>
            <a:r>
              <a:rPr lang="en-US" sz="2700" i="1" dirty="0"/>
              <a:t>nderstand </a:t>
            </a:r>
            <a:r>
              <a:rPr lang="en-US" sz="2700" b="1" i="1" dirty="0"/>
              <a:t>C</a:t>
            </a:r>
            <a:r>
              <a:rPr lang="en-US" sz="2700" i="1" dirty="0"/>
              <a:t>ollege &amp; </a:t>
            </a:r>
            <a:r>
              <a:rPr lang="en-US" sz="2700" b="1" i="1" dirty="0"/>
              <a:t>C</a:t>
            </a:r>
            <a:r>
              <a:rPr lang="en-US" sz="2700" i="1" dirty="0"/>
              <a:t>areer to </a:t>
            </a:r>
            <a:r>
              <a:rPr lang="en-US" sz="2700" b="1" i="1" dirty="0"/>
              <a:t>E</a:t>
            </a:r>
            <a:r>
              <a:rPr lang="en-US" sz="2700" i="1" dirty="0"/>
              <a:t>nhance </a:t>
            </a:r>
            <a:r>
              <a:rPr lang="en-US" sz="2700" b="1" i="1" dirty="0"/>
              <a:t>S</a:t>
            </a:r>
            <a:r>
              <a:rPr lang="en-US" sz="2700" i="1" dirty="0"/>
              <a:t>tudent </a:t>
            </a:r>
            <a:r>
              <a:rPr lang="en-US" sz="2700" b="1" i="1" dirty="0"/>
              <a:t>S</a:t>
            </a:r>
            <a:r>
              <a:rPr lang="en-US" sz="2700" i="1" dirty="0"/>
              <a:t>cholarship</a:t>
            </a:r>
            <a:endParaRPr lang="en-US" dirty="0"/>
          </a:p>
        </p:txBody>
      </p:sp>
      <p:pic>
        <p:nvPicPr>
          <p:cNvPr id="7" name="Content Placeholder 6">
            <a:extLst>
              <a:ext uri="{FF2B5EF4-FFF2-40B4-BE49-F238E27FC236}">
                <a16:creationId xmlns:a16="http://schemas.microsoft.com/office/drawing/2014/main" id="{BCEE4073-7A9C-B14D-ACC7-1FD0B77E6563}"/>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434620" y="1211391"/>
            <a:ext cx="8345487" cy="5310188"/>
          </a:xfrm>
        </p:spPr>
      </p:pic>
    </p:spTree>
    <p:extLst>
      <p:ext uri="{BB962C8B-B14F-4D97-AF65-F5344CB8AC3E}">
        <p14:creationId xmlns:p14="http://schemas.microsoft.com/office/powerpoint/2010/main" val="31561143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AA06-77C6-A24D-9A29-198E3B1F9E3B}"/>
              </a:ext>
            </a:extLst>
          </p:cNvPr>
          <p:cNvSpPr>
            <a:spLocks noGrp="1"/>
          </p:cNvSpPr>
          <p:nvPr>
            <p:ph type="title"/>
          </p:nvPr>
        </p:nvSpPr>
        <p:spPr/>
        <p:txBody>
          <a:bodyPr anchor="t">
            <a:normAutofit fontScale="90000"/>
          </a:bodyPr>
          <a:lstStyle/>
          <a:p>
            <a:r>
              <a:rPr lang="en-US" sz="5000"/>
              <a:t>GEAR UP OKC: </a:t>
            </a:r>
            <a:br>
              <a:rPr lang="en-US" sz="5000">
                <a:cs typeface="Calibri"/>
              </a:rPr>
            </a:br>
            <a:r>
              <a:rPr lang="en-US" sz="2700" b="1" i="1"/>
              <a:t>O</a:t>
            </a:r>
            <a:r>
              <a:rPr lang="en-US" sz="2700" i="1"/>
              <a:t>pportunities + </a:t>
            </a:r>
            <a:r>
              <a:rPr lang="en-US" sz="2700" b="1" i="1"/>
              <a:t>K</a:t>
            </a:r>
            <a:r>
              <a:rPr lang="en-US" sz="2700" i="1"/>
              <a:t>nowledge = </a:t>
            </a:r>
            <a:r>
              <a:rPr lang="en-US" sz="2700" b="1" i="1"/>
              <a:t>C</a:t>
            </a:r>
            <a:r>
              <a:rPr lang="en-US" sz="2700" i="1"/>
              <a:t>ollege</a:t>
            </a:r>
            <a:endParaRPr lang="en-US" sz="2700" i="1">
              <a:ea typeface="+mj-lt"/>
              <a:cs typeface="+mj-lt"/>
            </a:endParaRPr>
          </a:p>
        </p:txBody>
      </p:sp>
      <p:pic>
        <p:nvPicPr>
          <p:cNvPr id="6" name="Content Placeholder 6">
            <a:extLst>
              <a:ext uri="{FF2B5EF4-FFF2-40B4-BE49-F238E27FC236}">
                <a16:creationId xmlns:a16="http://schemas.microsoft.com/office/drawing/2014/main" id="{00EC5EB7-A12D-9A44-BFE5-ECAEB98C9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241" y="1273176"/>
            <a:ext cx="8345487" cy="5310187"/>
          </a:xfrm>
          <a:prstGeom prst="rect">
            <a:avLst/>
          </a:prstGeom>
        </p:spPr>
      </p:pic>
    </p:spTree>
    <p:extLst>
      <p:ext uri="{BB962C8B-B14F-4D97-AF65-F5344CB8AC3E}">
        <p14:creationId xmlns:p14="http://schemas.microsoft.com/office/powerpoint/2010/main" val="41008003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38D6D-208E-2241-BB00-83F6419CF67F}"/>
              </a:ext>
            </a:extLst>
          </p:cNvPr>
          <p:cNvSpPr>
            <a:spLocks noGrp="1"/>
          </p:cNvSpPr>
          <p:nvPr>
            <p:ph type="title"/>
          </p:nvPr>
        </p:nvSpPr>
        <p:spPr/>
        <p:txBody>
          <a:bodyPr/>
          <a:lstStyle/>
          <a:p>
            <a:r>
              <a:rPr lang="en-US" dirty="0"/>
              <a:t>What did you notice and wonder?</a:t>
            </a:r>
          </a:p>
        </p:txBody>
      </p:sp>
      <p:sp>
        <p:nvSpPr>
          <p:cNvPr id="5" name="Text Placeholder 4">
            <a:extLst>
              <a:ext uri="{FF2B5EF4-FFF2-40B4-BE49-F238E27FC236}">
                <a16:creationId xmlns:a16="http://schemas.microsoft.com/office/drawing/2014/main" id="{81D1B658-3B2B-8D4B-A79A-2C343FF05A39}"/>
              </a:ext>
            </a:extLst>
          </p:cNvPr>
          <p:cNvSpPr>
            <a:spLocks noGrp="1"/>
          </p:cNvSpPr>
          <p:nvPr>
            <p:ph type="body" idx="1"/>
          </p:nvPr>
        </p:nvSpPr>
        <p:spPr/>
        <p:txBody>
          <a:bodyPr>
            <a:normAutofit/>
          </a:bodyPr>
          <a:lstStyle/>
          <a:p>
            <a:r>
              <a:rPr lang="en-US" sz="4000"/>
              <a:t>College Benefits to Students</a:t>
            </a:r>
          </a:p>
        </p:txBody>
      </p:sp>
    </p:spTree>
    <p:extLst>
      <p:ext uri="{BB962C8B-B14F-4D97-AF65-F5344CB8AC3E}">
        <p14:creationId xmlns:p14="http://schemas.microsoft.com/office/powerpoint/2010/main" val="14990269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DBF6-0E4F-C54C-B169-44C69FB48F28}"/>
              </a:ext>
            </a:extLst>
          </p:cNvPr>
          <p:cNvSpPr>
            <a:spLocks noGrp="1"/>
          </p:cNvSpPr>
          <p:nvPr>
            <p:ph type="title"/>
          </p:nvPr>
        </p:nvSpPr>
        <p:spPr>
          <a:xfrm>
            <a:off x="6705600" y="1933586"/>
            <a:ext cx="4977761" cy="1143000"/>
          </a:xfrm>
        </p:spPr>
        <p:txBody>
          <a:bodyPr>
            <a:noAutofit/>
          </a:bodyPr>
          <a:lstStyle/>
          <a:p>
            <a:r>
              <a:rPr lang="en-US" sz="4950" dirty="0"/>
              <a:t>College Benefits </a:t>
            </a:r>
            <a:br>
              <a:rPr lang="en-US" sz="4950" dirty="0"/>
            </a:br>
            <a:r>
              <a:rPr lang="en-US" sz="4950" dirty="0"/>
              <a:t>to Students</a:t>
            </a:r>
          </a:p>
        </p:txBody>
      </p:sp>
      <p:pic>
        <p:nvPicPr>
          <p:cNvPr id="7" name="Content Placeholder 6">
            <a:extLst>
              <a:ext uri="{FF2B5EF4-FFF2-40B4-BE49-F238E27FC236}">
                <a16:creationId xmlns:a16="http://schemas.microsoft.com/office/drawing/2014/main" id="{C2A9E685-BC67-8442-8C69-470198202187}"/>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4988" y="0"/>
            <a:ext cx="10778309" cy="6858000"/>
          </a:xfrm>
        </p:spPr>
      </p:pic>
      <p:sp>
        <p:nvSpPr>
          <p:cNvPr id="5" name="Rectangle 4">
            <a:extLst>
              <a:ext uri="{FF2B5EF4-FFF2-40B4-BE49-F238E27FC236}">
                <a16:creationId xmlns:a16="http://schemas.microsoft.com/office/drawing/2014/main" id="{EE672601-C008-614B-B2C3-E9B7F807D186}"/>
              </a:ext>
            </a:extLst>
          </p:cNvPr>
          <p:cNvSpPr/>
          <p:nvPr/>
        </p:nvSpPr>
        <p:spPr>
          <a:xfrm>
            <a:off x="3349683" y="6365288"/>
            <a:ext cx="8333678" cy="276999"/>
          </a:xfrm>
          <a:prstGeom prst="rect">
            <a:avLst/>
          </a:prstGeom>
        </p:spPr>
        <p:txBody>
          <a:bodyPr wrap="square">
            <a:spAutoFit/>
          </a:bodyPr>
          <a:lstStyle/>
          <a:p>
            <a:pPr algn="r"/>
            <a:r>
              <a:rPr lang="en-US" sz="1200" dirty="0">
                <a:solidFill>
                  <a:schemeClr val="accent3">
                    <a:lumMod val="50000"/>
                  </a:schemeClr>
                </a:solidFill>
                <a:latin typeface="+mj-lt"/>
              </a:rPr>
              <a:t>Sutton, H. (2017). Learn to articulate the value of college beyond dollar signs. </a:t>
            </a:r>
            <a:r>
              <a:rPr lang="en-US" sz="1200" i="1" dirty="0">
                <a:solidFill>
                  <a:schemeClr val="accent3">
                    <a:lumMod val="50000"/>
                  </a:schemeClr>
                </a:solidFill>
                <a:latin typeface="+mj-lt"/>
              </a:rPr>
              <a:t>Recruiting &amp; Retaining Adult Learners, 19</a:t>
            </a:r>
            <a:r>
              <a:rPr lang="en-US" sz="1200" dirty="0">
                <a:solidFill>
                  <a:schemeClr val="accent3">
                    <a:lumMod val="50000"/>
                  </a:schemeClr>
                </a:solidFill>
                <a:latin typeface="+mj-lt"/>
              </a:rPr>
              <a:t>(7), 6-7.</a:t>
            </a:r>
          </a:p>
        </p:txBody>
      </p:sp>
    </p:spTree>
    <p:extLst>
      <p:ext uri="{BB962C8B-B14F-4D97-AF65-F5344CB8AC3E}">
        <p14:creationId xmlns:p14="http://schemas.microsoft.com/office/powerpoint/2010/main" val="42274470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38D6D-208E-2241-BB00-83F6419CF67F}"/>
              </a:ext>
            </a:extLst>
          </p:cNvPr>
          <p:cNvSpPr>
            <a:spLocks noGrp="1"/>
          </p:cNvSpPr>
          <p:nvPr>
            <p:ph type="title"/>
          </p:nvPr>
        </p:nvSpPr>
        <p:spPr/>
        <p:txBody>
          <a:bodyPr/>
          <a:lstStyle/>
          <a:p>
            <a:r>
              <a:rPr lang="en-US" dirty="0"/>
              <a:t>What did you notice and wonder? </a:t>
            </a:r>
          </a:p>
        </p:txBody>
      </p:sp>
      <p:sp>
        <p:nvSpPr>
          <p:cNvPr id="5" name="Text Placeholder 4">
            <a:extLst>
              <a:ext uri="{FF2B5EF4-FFF2-40B4-BE49-F238E27FC236}">
                <a16:creationId xmlns:a16="http://schemas.microsoft.com/office/drawing/2014/main" id="{81D1B658-3B2B-8D4B-A79A-2C343FF05A39}"/>
              </a:ext>
            </a:extLst>
          </p:cNvPr>
          <p:cNvSpPr>
            <a:spLocks noGrp="1"/>
          </p:cNvSpPr>
          <p:nvPr>
            <p:ph type="body" idx="1"/>
          </p:nvPr>
        </p:nvSpPr>
        <p:spPr/>
        <p:txBody>
          <a:bodyPr>
            <a:normAutofit/>
          </a:bodyPr>
          <a:lstStyle/>
          <a:p>
            <a:r>
              <a:rPr lang="en-US" sz="4000"/>
              <a:t>Research-Based Approaches</a:t>
            </a:r>
          </a:p>
        </p:txBody>
      </p:sp>
    </p:spTree>
    <p:extLst>
      <p:ext uri="{BB962C8B-B14F-4D97-AF65-F5344CB8AC3E}">
        <p14:creationId xmlns:p14="http://schemas.microsoft.com/office/powerpoint/2010/main" val="16850919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ECECEC"/>
            </a:gs>
            <a:gs pos="0">
              <a:srgbClr val="FFFFFF"/>
            </a:gs>
            <a:gs pos="100000">
              <a:schemeClr val="bg1">
                <a:lumMod val="85000"/>
              </a:schemeClr>
            </a:gs>
          </a:gsLst>
          <a:lin ang="108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B20F1-AC0B-BF46-A617-3C104E006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315" y="67962"/>
            <a:ext cx="10563262" cy="6722076"/>
          </a:xfrm>
          <a:prstGeom prst="rect">
            <a:avLst/>
          </a:prstGeom>
        </p:spPr>
      </p:pic>
      <p:sp>
        <p:nvSpPr>
          <p:cNvPr id="2" name="Title 1">
            <a:extLst>
              <a:ext uri="{FF2B5EF4-FFF2-40B4-BE49-F238E27FC236}">
                <a16:creationId xmlns:a16="http://schemas.microsoft.com/office/drawing/2014/main" id="{BC527D8C-B91B-AC4C-84D8-E3215EA5ACC1}"/>
              </a:ext>
            </a:extLst>
          </p:cNvPr>
          <p:cNvSpPr>
            <a:spLocks noGrp="1"/>
          </p:cNvSpPr>
          <p:nvPr>
            <p:ph type="title"/>
          </p:nvPr>
        </p:nvSpPr>
        <p:spPr>
          <a:xfrm>
            <a:off x="1585784" y="1535026"/>
            <a:ext cx="4394886" cy="1143000"/>
          </a:xfrm>
        </p:spPr>
        <p:txBody>
          <a:bodyPr>
            <a:noAutofit/>
          </a:bodyPr>
          <a:lstStyle/>
          <a:p>
            <a:r>
              <a:rPr lang="en-US" sz="4950" dirty="0"/>
              <a:t>Research-Based </a:t>
            </a:r>
            <a:br>
              <a:rPr lang="en-US" sz="4950" dirty="0"/>
            </a:br>
            <a:r>
              <a:rPr lang="en-US" sz="4950" dirty="0"/>
              <a:t>Approaches</a:t>
            </a:r>
          </a:p>
        </p:txBody>
      </p:sp>
    </p:spTree>
    <p:extLst>
      <p:ext uri="{BB962C8B-B14F-4D97-AF65-F5344CB8AC3E}">
        <p14:creationId xmlns:p14="http://schemas.microsoft.com/office/powerpoint/2010/main" val="3754654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7"/>
            <a:ext cx="5827511" cy="1143000"/>
          </a:xfrm>
        </p:spPr>
        <p:txBody>
          <a:bodyPr/>
          <a:lstStyle/>
          <a:p>
            <a:r>
              <a:rPr lang="en-US" dirty="0"/>
              <a:t>EXPLAIN: 3-2-1</a:t>
            </a:r>
          </a:p>
        </p:txBody>
      </p:sp>
      <p:sp>
        <p:nvSpPr>
          <p:cNvPr id="2" name="Content Placeholder 1"/>
          <p:cNvSpPr>
            <a:spLocks noGrp="1"/>
          </p:cNvSpPr>
          <p:nvPr>
            <p:ph type="body" idx="1"/>
          </p:nvPr>
        </p:nvSpPr>
        <p:spPr>
          <a:xfrm>
            <a:off x="609600" y="1600200"/>
            <a:ext cx="6216502" cy="4967700"/>
          </a:xfrm>
        </p:spPr>
        <p:txBody>
          <a:bodyPr>
            <a:normAutofit fontScale="92500"/>
          </a:bodyPr>
          <a:lstStyle/>
          <a:p>
            <a:pPr marL="0" indent="0">
              <a:buNone/>
            </a:pPr>
            <a:r>
              <a:rPr lang="en-US" sz="3000" dirty="0"/>
              <a:t>Record </a:t>
            </a:r>
            <a:r>
              <a:rPr lang="en-US" sz="3000" b="1" dirty="0">
                <a:solidFill>
                  <a:schemeClr val="accent1"/>
                </a:solidFill>
              </a:rPr>
              <a:t>3</a:t>
            </a:r>
            <a:r>
              <a:rPr lang="en-US" sz="3000" dirty="0"/>
              <a:t> student benefits of postsecondary opportunities or college.</a:t>
            </a:r>
          </a:p>
          <a:p>
            <a:pPr marL="0" indent="0">
              <a:buNone/>
            </a:pPr>
            <a:endParaRPr lang="en-US" sz="3000" dirty="0"/>
          </a:p>
          <a:p>
            <a:pPr marL="0" indent="0">
              <a:buNone/>
            </a:pPr>
            <a:r>
              <a:rPr lang="en-US" sz="3000" dirty="0"/>
              <a:t>Identify </a:t>
            </a:r>
            <a:r>
              <a:rPr lang="en-US" sz="3000" b="1" dirty="0">
                <a:solidFill>
                  <a:schemeClr val="accent1"/>
                </a:solidFill>
              </a:rPr>
              <a:t>2</a:t>
            </a:r>
            <a:r>
              <a:rPr lang="en-US" sz="3000" dirty="0"/>
              <a:t> benefits FUTURE will have </a:t>
            </a:r>
            <a:br>
              <a:rPr lang="en-US" sz="3000" dirty="0"/>
            </a:br>
            <a:r>
              <a:rPr lang="en-US" sz="3000" dirty="0"/>
              <a:t>for my school.</a:t>
            </a:r>
          </a:p>
          <a:p>
            <a:pPr marL="0" indent="0">
              <a:buNone/>
            </a:pPr>
            <a:endParaRPr lang="en-US" sz="3000" dirty="0"/>
          </a:p>
          <a:p>
            <a:pPr marL="0" indent="0">
              <a:buNone/>
            </a:pPr>
            <a:r>
              <a:rPr lang="en-US" sz="3000" dirty="0"/>
              <a:t>Think of </a:t>
            </a:r>
            <a:r>
              <a:rPr lang="en-US" sz="3000" b="1" dirty="0">
                <a:solidFill>
                  <a:schemeClr val="accent1"/>
                </a:solidFill>
              </a:rPr>
              <a:t>1</a:t>
            </a:r>
            <a:r>
              <a:rPr lang="en-US" sz="3000" dirty="0"/>
              <a:t> student or group of students you envision this grant affecting </a:t>
            </a:r>
            <a:br>
              <a:rPr lang="en-US" sz="3000" dirty="0"/>
            </a:br>
            <a:r>
              <a:rPr lang="en-US" sz="3000" dirty="0"/>
              <a:t>(write a pseudonym or description). </a:t>
            </a:r>
          </a:p>
        </p:txBody>
      </p:sp>
      <p:pic>
        <p:nvPicPr>
          <p:cNvPr id="5" name="Picture 4" descr="A screenshot of a cell phone&#10;&#10;Description automatically generated">
            <a:extLst>
              <a:ext uri="{FF2B5EF4-FFF2-40B4-BE49-F238E27FC236}">
                <a16:creationId xmlns:a16="http://schemas.microsoft.com/office/drawing/2014/main" id="{8151A5CD-EC25-CC4B-8CF2-F857F2C3DA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60" t="3276" r="6774" b="3276"/>
          <a:stretch/>
        </p:blipFill>
        <p:spPr>
          <a:xfrm>
            <a:off x="6826102" y="0"/>
            <a:ext cx="4976039" cy="6858000"/>
          </a:xfrm>
          <a:prstGeom prst="rect">
            <a:avLst/>
          </a:prstGeom>
          <a:solidFill>
            <a:schemeClr val="bg1"/>
          </a:solidFill>
        </p:spPr>
      </p:pic>
      <p:pic>
        <p:nvPicPr>
          <p:cNvPr id="4" name="Picture 5" descr="A screenshot of a cell phone&#10;&#10;Description generated with very high confidence">
            <a:extLst>
              <a:ext uri="{FF2B5EF4-FFF2-40B4-BE49-F238E27FC236}">
                <a16:creationId xmlns:a16="http://schemas.microsoft.com/office/drawing/2014/main" id="{030CADDE-E0FF-4063-862A-EAC3344383B8}"/>
              </a:ext>
            </a:extLst>
          </p:cNvPr>
          <p:cNvPicPr>
            <a:picLocks noChangeAspect="1"/>
          </p:cNvPicPr>
          <p:nvPr/>
        </p:nvPicPr>
        <p:blipFill rotWithShape="1">
          <a:blip r:embed="rId4"/>
          <a:srcRect l="3959" r="3959" b="1646"/>
          <a:stretch/>
        </p:blipFill>
        <p:spPr>
          <a:xfrm>
            <a:off x="6826102" y="0"/>
            <a:ext cx="4976039" cy="6858001"/>
          </a:xfrm>
          <a:prstGeom prst="rect">
            <a:avLst/>
          </a:prstGeom>
          <a:solidFill>
            <a:schemeClr val="bg1"/>
          </a:solidFill>
        </p:spPr>
      </p:pic>
    </p:spTree>
    <p:extLst>
      <p:ext uri="{BB962C8B-B14F-4D97-AF65-F5344CB8AC3E}">
        <p14:creationId xmlns:p14="http://schemas.microsoft.com/office/powerpoint/2010/main" val="24924560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7"/>
            <a:ext cx="5827511" cy="1143000"/>
          </a:xfrm>
        </p:spPr>
        <p:txBody>
          <a:bodyPr/>
          <a:lstStyle/>
          <a:p>
            <a:r>
              <a:rPr lang="en-US" dirty="0"/>
              <a:t>EXPLAIN: 3-2-1</a:t>
            </a:r>
          </a:p>
        </p:txBody>
      </p:sp>
      <p:sp>
        <p:nvSpPr>
          <p:cNvPr id="2" name="Content Placeholder 1"/>
          <p:cNvSpPr>
            <a:spLocks noGrp="1"/>
          </p:cNvSpPr>
          <p:nvPr>
            <p:ph type="body" idx="1"/>
          </p:nvPr>
        </p:nvSpPr>
        <p:spPr>
          <a:xfrm>
            <a:off x="609600" y="1600200"/>
            <a:ext cx="6216502" cy="4967700"/>
          </a:xfrm>
        </p:spPr>
        <p:txBody>
          <a:bodyPr>
            <a:normAutofit fontScale="92500"/>
          </a:bodyPr>
          <a:lstStyle/>
          <a:p>
            <a:pPr marL="0" indent="0">
              <a:buNone/>
            </a:pPr>
            <a:r>
              <a:rPr lang="en-US" sz="3000" dirty="0"/>
              <a:t>Record </a:t>
            </a:r>
            <a:r>
              <a:rPr lang="en-US" sz="3000" b="1" dirty="0">
                <a:solidFill>
                  <a:schemeClr val="accent1"/>
                </a:solidFill>
              </a:rPr>
              <a:t>3</a:t>
            </a:r>
            <a:r>
              <a:rPr lang="en-US" sz="3000" dirty="0"/>
              <a:t> student benefits of postsecondary opportunities or college.</a:t>
            </a:r>
          </a:p>
          <a:p>
            <a:pPr marL="0" indent="0">
              <a:buNone/>
            </a:pPr>
            <a:endParaRPr lang="en-US" sz="3000" dirty="0"/>
          </a:p>
          <a:p>
            <a:pPr marL="0" indent="0">
              <a:buNone/>
            </a:pPr>
            <a:r>
              <a:rPr lang="en-US" sz="3000" dirty="0"/>
              <a:t>Identify </a:t>
            </a:r>
            <a:r>
              <a:rPr lang="en-US" sz="3000" b="1" dirty="0">
                <a:solidFill>
                  <a:schemeClr val="accent1"/>
                </a:solidFill>
              </a:rPr>
              <a:t>2</a:t>
            </a:r>
            <a:r>
              <a:rPr lang="en-US" sz="3000" dirty="0"/>
              <a:t> benefits MY SUCCESS will have for my school.</a:t>
            </a:r>
          </a:p>
          <a:p>
            <a:pPr marL="0" indent="0">
              <a:buNone/>
            </a:pPr>
            <a:endParaRPr lang="en-US" sz="3000" dirty="0"/>
          </a:p>
          <a:p>
            <a:pPr marL="0" indent="0">
              <a:buNone/>
            </a:pPr>
            <a:r>
              <a:rPr lang="en-US" sz="3000" dirty="0"/>
              <a:t>Think of </a:t>
            </a:r>
            <a:r>
              <a:rPr lang="en-US" sz="3000" b="1" dirty="0">
                <a:solidFill>
                  <a:schemeClr val="accent1"/>
                </a:solidFill>
              </a:rPr>
              <a:t>1</a:t>
            </a:r>
            <a:r>
              <a:rPr lang="en-US" sz="3000" dirty="0"/>
              <a:t> student or group of students you envision this grant affecting </a:t>
            </a:r>
            <a:br>
              <a:rPr lang="en-US" sz="3000" dirty="0"/>
            </a:br>
            <a:r>
              <a:rPr lang="en-US" sz="3000" dirty="0"/>
              <a:t>(write a pseudonym or description). </a:t>
            </a:r>
          </a:p>
        </p:txBody>
      </p:sp>
      <p:pic>
        <p:nvPicPr>
          <p:cNvPr id="5" name="Picture 4" descr="A screenshot of a cell phone&#10;&#10;Description automatically generated">
            <a:extLst>
              <a:ext uri="{FF2B5EF4-FFF2-40B4-BE49-F238E27FC236}">
                <a16:creationId xmlns:a16="http://schemas.microsoft.com/office/drawing/2014/main" id="{8151A5CD-EC25-CC4B-8CF2-F857F2C3DA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60" t="3276" r="6774" b="3276"/>
          <a:stretch/>
        </p:blipFill>
        <p:spPr>
          <a:xfrm>
            <a:off x="6826102" y="0"/>
            <a:ext cx="4976039" cy="6858000"/>
          </a:xfrm>
          <a:prstGeom prst="rect">
            <a:avLst/>
          </a:prstGeom>
          <a:solidFill>
            <a:schemeClr val="bg1"/>
          </a:solidFill>
        </p:spPr>
      </p:pic>
      <p:pic>
        <p:nvPicPr>
          <p:cNvPr id="7" name="Picture 6" descr="A screenshot of a cell phone&#10;&#10;Description automatically generated">
            <a:extLst>
              <a:ext uri="{FF2B5EF4-FFF2-40B4-BE49-F238E27FC236}">
                <a16:creationId xmlns:a16="http://schemas.microsoft.com/office/drawing/2014/main" id="{0E2B5448-4BCF-9645-BE75-B70EBDFEBB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89" t="3370" r="6029" b="3273"/>
          <a:stretch/>
        </p:blipFill>
        <p:spPr>
          <a:xfrm>
            <a:off x="6826102" y="0"/>
            <a:ext cx="4976039" cy="6858000"/>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5252" y="2073344"/>
            <a:ext cx="8918448" cy="1561954"/>
          </a:xfrm>
        </p:spPr>
        <p:txBody>
          <a:bodyPr>
            <a:normAutofit/>
          </a:bodyPr>
          <a:lstStyle/>
          <a:p>
            <a:r>
              <a:rPr lang="en-US" sz="6000" dirty="0"/>
              <a:t>Welcome to K20 &amp; GEAR UP</a:t>
            </a:r>
          </a:p>
        </p:txBody>
      </p:sp>
      <p:sp>
        <p:nvSpPr>
          <p:cNvPr id="3" name="Subtitle 2"/>
          <p:cNvSpPr>
            <a:spLocks noGrp="1"/>
          </p:cNvSpPr>
          <p:nvPr>
            <p:ph type="subTitle" idx="1"/>
          </p:nvPr>
        </p:nvSpPr>
        <p:spPr>
          <a:xfrm>
            <a:off x="1635252" y="3909740"/>
            <a:ext cx="8918448" cy="2196791"/>
          </a:xfrm>
        </p:spPr>
        <p:txBody>
          <a:bodyPr>
            <a:normAutofit/>
          </a:bodyPr>
          <a:lstStyle/>
          <a:p>
            <a:r>
              <a:rPr lang="en-US" sz="2800" dirty="0"/>
              <a:t>Danny Mattox, Project Director</a:t>
            </a:r>
          </a:p>
          <a:p>
            <a:r>
              <a:rPr lang="en-US" sz="2800" dirty="0"/>
              <a:t>Lindsay Hawkins, Professional Development Coordinator</a:t>
            </a:r>
          </a:p>
          <a:p>
            <a:r>
              <a:rPr lang="en-US" sz="2800" dirty="0"/>
              <a:t>Misty Reed, Parent Coordinator</a:t>
            </a:r>
          </a:p>
          <a:p>
            <a:r>
              <a:rPr lang="en-US" sz="2800" dirty="0"/>
              <a:t>Lacy Pennington, Student Coordinator</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7"/>
            <a:ext cx="5827511" cy="1143000"/>
          </a:xfrm>
        </p:spPr>
        <p:txBody>
          <a:bodyPr/>
          <a:lstStyle/>
          <a:p>
            <a:r>
              <a:rPr lang="en-US" dirty="0"/>
              <a:t>EXPLAIN: 3-2-1</a:t>
            </a:r>
          </a:p>
        </p:txBody>
      </p:sp>
      <p:sp>
        <p:nvSpPr>
          <p:cNvPr id="2" name="Content Placeholder 1"/>
          <p:cNvSpPr>
            <a:spLocks noGrp="1"/>
          </p:cNvSpPr>
          <p:nvPr>
            <p:ph type="body" idx="1"/>
          </p:nvPr>
        </p:nvSpPr>
        <p:spPr>
          <a:xfrm>
            <a:off x="609600" y="1600200"/>
            <a:ext cx="6216502" cy="4967700"/>
          </a:xfrm>
        </p:spPr>
        <p:txBody>
          <a:bodyPr>
            <a:normAutofit fontScale="92500"/>
          </a:bodyPr>
          <a:lstStyle/>
          <a:p>
            <a:pPr marL="0" indent="0">
              <a:buNone/>
            </a:pPr>
            <a:r>
              <a:rPr lang="en-US" sz="3000" dirty="0"/>
              <a:t>Record </a:t>
            </a:r>
            <a:r>
              <a:rPr lang="en-US" sz="3000" b="1" dirty="0">
                <a:solidFill>
                  <a:schemeClr val="accent1"/>
                </a:solidFill>
              </a:rPr>
              <a:t>3</a:t>
            </a:r>
            <a:r>
              <a:rPr lang="en-US" sz="3000" dirty="0"/>
              <a:t> student benefits of postsecondary opportunities or college.</a:t>
            </a:r>
          </a:p>
          <a:p>
            <a:pPr marL="0" indent="0">
              <a:buNone/>
            </a:pPr>
            <a:endParaRPr lang="en-US" sz="3000" dirty="0"/>
          </a:p>
          <a:p>
            <a:pPr marL="0" indent="0">
              <a:buNone/>
            </a:pPr>
            <a:r>
              <a:rPr lang="en-US" sz="3000" dirty="0"/>
              <a:t>Identify </a:t>
            </a:r>
            <a:r>
              <a:rPr lang="en-US" sz="3000" b="1" dirty="0">
                <a:solidFill>
                  <a:schemeClr val="accent1"/>
                </a:solidFill>
              </a:rPr>
              <a:t>2</a:t>
            </a:r>
            <a:r>
              <a:rPr lang="en-US" sz="3000" dirty="0"/>
              <a:t> benefits OKC will have </a:t>
            </a:r>
            <a:br>
              <a:rPr lang="en-US" sz="3000" dirty="0"/>
            </a:br>
            <a:r>
              <a:rPr lang="en-US" sz="3000" dirty="0"/>
              <a:t>for my school.</a:t>
            </a:r>
          </a:p>
          <a:p>
            <a:pPr marL="0" indent="0">
              <a:buNone/>
            </a:pPr>
            <a:endParaRPr lang="en-US" sz="3000" dirty="0"/>
          </a:p>
          <a:p>
            <a:pPr marL="0" indent="0">
              <a:buNone/>
            </a:pPr>
            <a:r>
              <a:rPr lang="en-US" sz="3000" dirty="0"/>
              <a:t>Think of </a:t>
            </a:r>
            <a:r>
              <a:rPr lang="en-US" sz="3000" b="1" dirty="0">
                <a:solidFill>
                  <a:schemeClr val="accent1"/>
                </a:solidFill>
              </a:rPr>
              <a:t>1</a:t>
            </a:r>
            <a:r>
              <a:rPr lang="en-US" sz="3000" b="1" dirty="0"/>
              <a:t> </a:t>
            </a:r>
            <a:r>
              <a:rPr lang="en-US" sz="3000" dirty="0"/>
              <a:t>student or group of students you envision this grant affecting </a:t>
            </a:r>
            <a:br>
              <a:rPr lang="en-US" sz="3000" dirty="0"/>
            </a:br>
            <a:r>
              <a:rPr lang="en-US" sz="3000" dirty="0"/>
              <a:t>(write a pseudonym or description). </a:t>
            </a:r>
          </a:p>
        </p:txBody>
      </p:sp>
      <p:pic>
        <p:nvPicPr>
          <p:cNvPr id="5" name="Picture 4" descr="A screenshot of a cell phone&#10;&#10;Description automatically generated">
            <a:extLst>
              <a:ext uri="{FF2B5EF4-FFF2-40B4-BE49-F238E27FC236}">
                <a16:creationId xmlns:a16="http://schemas.microsoft.com/office/drawing/2014/main" id="{8151A5CD-EC25-CC4B-8CF2-F857F2C3DA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60" t="3276" r="6774" b="3276"/>
          <a:stretch/>
        </p:blipFill>
        <p:spPr>
          <a:xfrm>
            <a:off x="6826102" y="0"/>
            <a:ext cx="4976039" cy="6858000"/>
          </a:xfrm>
          <a:prstGeom prst="rect">
            <a:avLst/>
          </a:prstGeom>
          <a:solidFill>
            <a:schemeClr val="bg1"/>
          </a:solidFill>
        </p:spPr>
      </p:pic>
    </p:spTree>
    <p:extLst>
      <p:ext uri="{BB962C8B-B14F-4D97-AF65-F5344CB8AC3E}">
        <p14:creationId xmlns:p14="http://schemas.microsoft.com/office/powerpoint/2010/main" val="21383161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a:hlinkClick r:id="" action="ppaction://media"/>
            <a:extLst>
              <a:ext uri="{FF2B5EF4-FFF2-40B4-BE49-F238E27FC236}">
                <a16:creationId xmlns:a16="http://schemas.microsoft.com/office/drawing/2014/main" id="{6DF617B2-2523-4642-B204-8C9FC35FA03B}"/>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1750728" y="170341"/>
            <a:ext cx="8690543" cy="6517318"/>
          </a:xfrm>
        </p:spPr>
      </p:pic>
    </p:spTree>
    <p:custDataLst>
      <p:tags r:id="rId1"/>
    </p:custDataLst>
    <p:extLst>
      <p:ext uri="{BB962C8B-B14F-4D97-AF65-F5344CB8AC3E}">
        <p14:creationId xmlns:p14="http://schemas.microsoft.com/office/powerpoint/2010/main" val="13656289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4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315A-43D6-AD4A-A0D3-74CDD1EC9403}"/>
              </a:ext>
            </a:extLst>
          </p:cNvPr>
          <p:cNvSpPr>
            <a:spLocks noGrp="1"/>
          </p:cNvSpPr>
          <p:nvPr>
            <p:ph type="title"/>
          </p:nvPr>
        </p:nvSpPr>
        <p:spPr/>
        <p:txBody>
          <a:bodyPr/>
          <a:lstStyle/>
          <a:p>
            <a:r>
              <a:rPr lang="en-US"/>
              <a:t>EXTEND: Your </a:t>
            </a:r>
            <a:r>
              <a:rPr lang="en-US" b="1"/>
              <a:t>ONE</a:t>
            </a:r>
            <a:r>
              <a:rPr lang="en-US"/>
              <a:t> Student</a:t>
            </a:r>
          </a:p>
        </p:txBody>
      </p:sp>
      <p:sp>
        <p:nvSpPr>
          <p:cNvPr id="3" name="Content Placeholder 2">
            <a:extLst>
              <a:ext uri="{FF2B5EF4-FFF2-40B4-BE49-F238E27FC236}">
                <a16:creationId xmlns:a16="http://schemas.microsoft.com/office/drawing/2014/main" id="{89E5988E-DF70-194C-B529-80F5CC9720E1}"/>
              </a:ext>
            </a:extLst>
          </p:cNvPr>
          <p:cNvSpPr>
            <a:spLocks noGrp="1"/>
          </p:cNvSpPr>
          <p:nvPr>
            <p:ph idx="1"/>
          </p:nvPr>
        </p:nvSpPr>
        <p:spPr/>
        <p:txBody>
          <a:bodyPr vert="horz" lIns="130046" tIns="65023" rIns="130046" bIns="65023" anchor="t">
            <a:normAutofit/>
          </a:bodyPr>
          <a:lstStyle/>
          <a:p>
            <a:pPr marL="0" indent="0">
              <a:buNone/>
            </a:pPr>
            <a:r>
              <a:rPr lang="en-US" sz="3000" dirty="0"/>
              <a:t>Again, picture that ONE student (or group of students). </a:t>
            </a:r>
            <a:br>
              <a:rPr lang="en-US" sz="3000" dirty="0"/>
            </a:br>
            <a:endParaRPr lang="en-US" sz="3000" i="1" dirty="0"/>
          </a:p>
          <a:p>
            <a:pPr marL="0" indent="0">
              <a:buNone/>
            </a:pPr>
            <a:r>
              <a:rPr lang="en-US" sz="3000" dirty="0"/>
              <a:t>Think deeply about…</a:t>
            </a:r>
          </a:p>
          <a:p>
            <a:pPr marL="273685" indent="-273685"/>
            <a:r>
              <a:rPr lang="en-US" sz="3000" dirty="0"/>
              <a:t>How will this partnership make a difference for your student(s)?</a:t>
            </a:r>
          </a:p>
          <a:p>
            <a:pPr marL="273685" indent="-273685"/>
            <a:r>
              <a:rPr lang="en-US" sz="3000" dirty="0"/>
              <a:t>What does that difference “look” like?</a:t>
            </a:r>
          </a:p>
        </p:txBody>
      </p:sp>
    </p:spTree>
    <p:extLst>
      <p:ext uri="{BB962C8B-B14F-4D97-AF65-F5344CB8AC3E}">
        <p14:creationId xmlns:p14="http://schemas.microsoft.com/office/powerpoint/2010/main" val="1103847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6BCAF-9EFA-B945-BAE6-2D51A768E832}"/>
              </a:ext>
            </a:extLst>
          </p:cNvPr>
          <p:cNvSpPr>
            <a:spLocks noGrp="1"/>
          </p:cNvSpPr>
          <p:nvPr>
            <p:ph type="title"/>
          </p:nvPr>
        </p:nvSpPr>
        <p:spPr>
          <a:xfrm>
            <a:off x="439735" y="1437684"/>
            <a:ext cx="6570068" cy="1362456"/>
          </a:xfrm>
        </p:spPr>
        <p:txBody>
          <a:bodyPr/>
          <a:lstStyle/>
          <a:p>
            <a:pPr algn="ctr"/>
            <a:r>
              <a:rPr lang="en-US" dirty="0"/>
              <a:t>Who do you envision?</a:t>
            </a:r>
          </a:p>
        </p:txBody>
      </p:sp>
      <p:grpSp>
        <p:nvGrpSpPr>
          <p:cNvPr id="12" name="Group 11">
            <a:extLst>
              <a:ext uri="{FF2B5EF4-FFF2-40B4-BE49-F238E27FC236}">
                <a16:creationId xmlns:a16="http://schemas.microsoft.com/office/drawing/2014/main" id="{687CE343-892D-294A-8CD5-3C1238795B63}"/>
              </a:ext>
            </a:extLst>
          </p:cNvPr>
          <p:cNvGrpSpPr>
            <a:grpSpLocks noChangeAspect="1"/>
          </p:cNvGrpSpPr>
          <p:nvPr/>
        </p:nvGrpSpPr>
        <p:grpSpPr>
          <a:xfrm>
            <a:off x="7306847" y="1156978"/>
            <a:ext cx="3384013" cy="4362382"/>
            <a:chOff x="6761358" y="2274848"/>
            <a:chExt cx="3278459" cy="4226311"/>
          </a:xfrm>
        </p:grpSpPr>
        <p:pic>
          <p:nvPicPr>
            <p:cNvPr id="9" name="Picture 8">
              <a:extLst>
                <a:ext uri="{FF2B5EF4-FFF2-40B4-BE49-F238E27FC236}">
                  <a16:creationId xmlns:a16="http://schemas.microsoft.com/office/drawing/2014/main" id="{BB629E85-A84F-744C-9661-594EBEFB9D51}"/>
                </a:ext>
              </a:extLst>
            </p:cNvPr>
            <p:cNvPicPr/>
            <p:nvPr/>
          </p:nvPicPr>
          <p:blipFill rotWithShape="1">
            <a:blip r:embed="rId3">
              <a:extLst>
                <a:ext uri="{28A0092B-C50C-407E-A947-70E740481C1C}">
                  <a14:useLocalDpi xmlns:a14="http://schemas.microsoft.com/office/drawing/2010/main" val="0"/>
                </a:ext>
              </a:extLst>
            </a:blip>
            <a:srcRect l="1329" t="1362" r="1770" b="1364"/>
            <a:stretch/>
          </p:blipFill>
          <p:spPr>
            <a:xfrm>
              <a:off x="6761358" y="2274848"/>
              <a:ext cx="3278459" cy="4226311"/>
            </a:xfrm>
            <a:prstGeom prst="rect">
              <a:avLst/>
            </a:prstGeom>
          </p:spPr>
        </p:pic>
        <p:pic>
          <p:nvPicPr>
            <p:cNvPr id="10" name="Picture 9">
              <a:extLst>
                <a:ext uri="{FF2B5EF4-FFF2-40B4-BE49-F238E27FC236}">
                  <a16:creationId xmlns:a16="http://schemas.microsoft.com/office/drawing/2014/main" id="{F26B092B-87FE-E443-81EC-AA94F645E09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47952" y="5364634"/>
              <a:ext cx="1118235" cy="1050925"/>
            </a:xfrm>
            <a:prstGeom prst="rect">
              <a:avLst/>
            </a:prstGeom>
          </p:spPr>
        </p:pic>
      </p:grpSp>
      <p:sp>
        <p:nvSpPr>
          <p:cNvPr id="11" name="Text Placeholder 4">
            <a:extLst>
              <a:ext uri="{FF2B5EF4-FFF2-40B4-BE49-F238E27FC236}">
                <a16:creationId xmlns:a16="http://schemas.microsoft.com/office/drawing/2014/main" id="{560F6965-6237-9A4A-B007-481AE0F4A1F4}"/>
              </a:ext>
            </a:extLst>
          </p:cNvPr>
          <p:cNvSpPr txBox="1">
            <a:spLocks/>
          </p:cNvSpPr>
          <p:nvPr/>
        </p:nvSpPr>
        <p:spPr>
          <a:xfrm>
            <a:off x="1327885" y="3338169"/>
            <a:ext cx="4872193" cy="2471615"/>
          </a:xfrm>
          <a:prstGeom prst="rect">
            <a:avLst/>
          </a:prstGeom>
        </p:spPr>
        <p:txBody>
          <a:bodyPr vert="horz" lIns="65023" tIns="65023" rIns="65023" bIns="65023" anchor="t">
            <a:normAutofit/>
          </a:bodyPr>
          <a:lstStyle>
            <a:lvl1pPr marL="0" indent="0" algn="l" rtl="0" eaLnBrk="1" latinLnBrk="0" hangingPunct="1">
              <a:spcBef>
                <a:spcPct val="20000"/>
              </a:spcBef>
              <a:buClr>
                <a:schemeClr val="accent1"/>
              </a:buClr>
              <a:buSzPct val="95000"/>
              <a:buFont typeface="Wingdings 2"/>
              <a:buNone/>
              <a:defRPr kumimoji="0" sz="2180"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None/>
              <a:defRPr kumimoji="0" sz="1828" kern="1200">
                <a:solidFill>
                  <a:schemeClr val="tx1">
                    <a:tint val="75000"/>
                  </a:schemeClr>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None/>
              <a:defRPr kumimoji="0" sz="1617" kern="1200">
                <a:solidFill>
                  <a:schemeClr val="tx1">
                    <a:tint val="75000"/>
                  </a:schemeClr>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None/>
              <a:defRPr kumimoji="0" sz="1406" kern="1200">
                <a:solidFill>
                  <a:schemeClr val="tx1">
                    <a:tint val="75000"/>
                  </a:schemeClr>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None/>
              <a:defRPr kumimoji="0" sz="1406" kern="1200">
                <a:solidFill>
                  <a:schemeClr val="tx1">
                    <a:tint val="75000"/>
                  </a:schemeClr>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r>
              <a:rPr lang="en-US" sz="2800" b="1" dirty="0"/>
              <a:t>Cognitive Comics</a:t>
            </a:r>
            <a:r>
              <a:rPr lang="en-US" sz="2800" dirty="0"/>
              <a:t>: </a:t>
            </a:r>
          </a:p>
          <a:p>
            <a:pPr algn="ctr"/>
            <a:r>
              <a:rPr lang="en-US" sz="2800" dirty="0"/>
              <a:t>What will the effects of this partnership look like for your student(s)?</a:t>
            </a:r>
          </a:p>
        </p:txBody>
      </p:sp>
    </p:spTree>
    <p:extLst>
      <p:ext uri="{BB962C8B-B14F-4D97-AF65-F5344CB8AC3E}">
        <p14:creationId xmlns:p14="http://schemas.microsoft.com/office/powerpoint/2010/main" val="899768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p:txBody>
          <a:bodyPr/>
          <a:lstStyle/>
          <a:p>
            <a:r>
              <a:rPr lang="en-US"/>
              <a:t>LEARN Strategies</a:t>
            </a:r>
          </a:p>
        </p:txBody>
      </p:sp>
      <p:pic>
        <p:nvPicPr>
          <p:cNvPr id="4" name="Picture 4" descr="A close up of a sign&#10;&#10;Description generated with high confidence">
            <a:extLst>
              <a:ext uri="{FF2B5EF4-FFF2-40B4-BE49-F238E27FC236}">
                <a16:creationId xmlns:a16="http://schemas.microsoft.com/office/drawing/2014/main" id="{97438603-B1A3-4460-925C-D5EA48168AE4}"/>
              </a:ext>
            </a:extLst>
          </p:cNvPr>
          <p:cNvPicPr>
            <a:picLocks noChangeAspect="1"/>
          </p:cNvPicPr>
          <p:nvPr/>
        </p:nvPicPr>
        <p:blipFill>
          <a:blip r:embed="rId3"/>
          <a:stretch>
            <a:fillRect/>
          </a:stretch>
        </p:blipFill>
        <p:spPr>
          <a:xfrm>
            <a:off x="6066623" y="829854"/>
            <a:ext cx="5515777" cy="5668968"/>
          </a:xfrm>
          <a:prstGeom prst="rect">
            <a:avLst/>
          </a:prstGeom>
        </p:spPr>
      </p:pic>
      <p:sp>
        <p:nvSpPr>
          <p:cNvPr id="3" name="TextBox 2">
            <a:extLst>
              <a:ext uri="{FF2B5EF4-FFF2-40B4-BE49-F238E27FC236}">
                <a16:creationId xmlns:a16="http://schemas.microsoft.com/office/drawing/2014/main" id="{155DA82E-CE9C-4D1A-AE41-56DE2ACBD0D4}"/>
              </a:ext>
            </a:extLst>
          </p:cNvPr>
          <p:cNvSpPr txBox="1"/>
          <p:nvPr/>
        </p:nvSpPr>
        <p:spPr>
          <a:xfrm>
            <a:off x="1479984" y="3429000"/>
            <a:ext cx="3268718"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alibri"/>
                <a:cs typeface="Calibri"/>
              </a:rPr>
              <a:t>Snap, Clap, Pop</a:t>
            </a:r>
          </a:p>
          <a:p>
            <a:pPr algn="ctr"/>
            <a:r>
              <a:rPr lang="en-US" sz="3200" dirty="0">
                <a:latin typeface="Calibri"/>
                <a:cs typeface="Calibri"/>
              </a:rPr>
              <a:t>I Notice, I Wonder</a:t>
            </a:r>
          </a:p>
          <a:p>
            <a:pPr algn="ctr"/>
            <a:r>
              <a:rPr lang="en-US" sz="3200" dirty="0">
                <a:latin typeface="Calibri"/>
                <a:cs typeface="Calibri"/>
              </a:rPr>
              <a:t>Jigsaw</a:t>
            </a:r>
          </a:p>
          <a:p>
            <a:pPr algn="ctr"/>
            <a:r>
              <a:rPr lang="en-US" sz="3200" dirty="0">
                <a:latin typeface="Calibri"/>
                <a:cs typeface="Calibri"/>
              </a:rPr>
              <a:t>3-2-1</a:t>
            </a:r>
          </a:p>
          <a:p>
            <a:pPr algn="ctr"/>
            <a:r>
              <a:rPr lang="en-US" sz="3200" dirty="0">
                <a:latin typeface="Calibri"/>
                <a:cs typeface="Calibri"/>
              </a:rPr>
              <a:t>Cognitive Comics</a:t>
            </a:r>
          </a:p>
        </p:txBody>
      </p:sp>
      <p:pic>
        <p:nvPicPr>
          <p:cNvPr id="9" name="Picture 8">
            <a:hlinkClick r:id="rId4"/>
            <a:extLst>
              <a:ext uri="{FF2B5EF4-FFF2-40B4-BE49-F238E27FC236}">
                <a16:creationId xmlns:a16="http://schemas.microsoft.com/office/drawing/2014/main" id="{7DB0B559-02FD-1242-A099-CF175142F5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801" t="24569" r="14041" b="25929"/>
          <a:stretch/>
        </p:blipFill>
        <p:spPr>
          <a:xfrm>
            <a:off x="847492" y="1226633"/>
            <a:ext cx="4393581" cy="1918011"/>
          </a:xfrm>
          <a:prstGeom prst="rect">
            <a:avLst/>
          </a:prstGeom>
        </p:spPr>
      </p:pic>
    </p:spTree>
    <p:extLst>
      <p:ext uri="{BB962C8B-B14F-4D97-AF65-F5344CB8AC3E}">
        <p14:creationId xmlns:p14="http://schemas.microsoft.com/office/powerpoint/2010/main" val="2463944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8C0B94-CC81-6F41-BE59-BFE288CC0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71" y="-194289"/>
            <a:ext cx="11199257" cy="7246578"/>
          </a:xfrm>
          <a:prstGeom prst="rect">
            <a:avLst/>
          </a:prstGeom>
        </p:spPr>
      </p:pic>
      <p:sp>
        <p:nvSpPr>
          <p:cNvPr id="2" name="Rectangle 1">
            <a:extLst>
              <a:ext uri="{FF2B5EF4-FFF2-40B4-BE49-F238E27FC236}">
                <a16:creationId xmlns:a16="http://schemas.microsoft.com/office/drawing/2014/main" id="{DCB8FD52-8E74-A942-B5D3-8C3A84A13D6C}"/>
              </a:ext>
            </a:extLst>
          </p:cNvPr>
          <p:cNvSpPr/>
          <p:nvPr/>
        </p:nvSpPr>
        <p:spPr>
          <a:xfrm>
            <a:off x="496371" y="1027500"/>
            <a:ext cx="5278881" cy="2231380"/>
          </a:xfrm>
          <a:prstGeom prst="rect">
            <a:avLst/>
          </a:prstGeom>
          <a:solidFill>
            <a:srgbClr val="E9B14B"/>
          </a:solidFill>
        </p:spPr>
        <p:txBody>
          <a:bodyPr wrap="none">
            <a:spAutoFit/>
          </a:bodyPr>
          <a:lstStyle/>
          <a:p>
            <a:r>
              <a:rPr lang="en-US" sz="2700" dirty="0">
                <a:latin typeface="+mj-lt"/>
              </a:rPr>
              <a:t>https://trek.k20center.ou.edu/today</a:t>
            </a: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2611388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14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80F5-85CE-4A4A-8429-24FE47B6CAAB}"/>
              </a:ext>
            </a:extLst>
          </p:cNvPr>
          <p:cNvSpPr>
            <a:spLocks noGrp="1"/>
          </p:cNvSpPr>
          <p:nvPr>
            <p:ph type="title"/>
          </p:nvPr>
        </p:nvSpPr>
        <p:spPr/>
        <p:txBody>
          <a:bodyPr/>
          <a:lstStyle/>
          <a:p>
            <a:r>
              <a:rPr lang="en-US" dirty="0"/>
              <a:t>https://trek.k20.ou.edu/today</a:t>
            </a:r>
          </a:p>
        </p:txBody>
      </p:sp>
      <p:sp>
        <p:nvSpPr>
          <p:cNvPr id="3" name="Text Placeholder 2">
            <a:extLst>
              <a:ext uri="{FF2B5EF4-FFF2-40B4-BE49-F238E27FC236}">
                <a16:creationId xmlns:a16="http://schemas.microsoft.com/office/drawing/2014/main" id="{44D888B6-00CA-A942-B1B8-67B3C7A663F8}"/>
              </a:ext>
            </a:extLst>
          </p:cNvPr>
          <p:cNvSpPr>
            <a:spLocks noGrp="1"/>
          </p:cNvSpPr>
          <p:nvPr>
            <p:ph type="body" idx="1"/>
          </p:nvPr>
        </p:nvSpPr>
        <p:spPr/>
        <p:txBody>
          <a:bodyPr/>
          <a:lstStyle/>
          <a:p>
            <a:r>
              <a:rPr lang="en-US" dirty="0"/>
              <a:t>Select GEAR UP Overview</a:t>
            </a:r>
          </a:p>
        </p:txBody>
      </p:sp>
    </p:spTree>
    <p:extLst>
      <p:ext uri="{BB962C8B-B14F-4D97-AF65-F5344CB8AC3E}">
        <p14:creationId xmlns:p14="http://schemas.microsoft.com/office/powerpoint/2010/main" val="1250751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p:txBody>
          <a:bodyPr/>
          <a:lstStyle/>
          <a:p>
            <a:r>
              <a:rPr lang="en-US"/>
              <a:t>EVALUATE: Research and Rapid Feedback</a:t>
            </a:r>
          </a:p>
        </p:txBody>
      </p:sp>
      <p:sp>
        <p:nvSpPr>
          <p:cNvPr id="3" name="Content Placeholder 2">
            <a:extLst>
              <a:ext uri="{FF2B5EF4-FFF2-40B4-BE49-F238E27FC236}">
                <a16:creationId xmlns:a16="http://schemas.microsoft.com/office/drawing/2014/main" id="{D3D304BA-9D97-9049-AFB2-C2310F906AA6}"/>
              </a:ext>
            </a:extLst>
          </p:cNvPr>
          <p:cNvSpPr>
            <a:spLocks noGrp="1"/>
          </p:cNvSpPr>
          <p:nvPr>
            <p:ph idx="1"/>
          </p:nvPr>
        </p:nvSpPr>
        <p:spPr/>
        <p:txBody>
          <a:bodyPr/>
          <a:lstStyle/>
          <a:p>
            <a:r>
              <a:rPr lang="en-US" dirty="0"/>
              <a:t>Name tag with ID code</a:t>
            </a:r>
          </a:p>
          <a:p>
            <a:r>
              <a:rPr lang="en-US" dirty="0"/>
              <a:t>IRB</a:t>
            </a:r>
          </a:p>
          <a:p>
            <a:r>
              <a:rPr lang="en-US" dirty="0"/>
              <a:t>Rapid Feedback</a:t>
            </a:r>
          </a:p>
        </p:txBody>
      </p:sp>
      <p:pic>
        <p:nvPicPr>
          <p:cNvPr id="5" name="Picture 4">
            <a:extLst>
              <a:ext uri="{FF2B5EF4-FFF2-40B4-BE49-F238E27FC236}">
                <a16:creationId xmlns:a16="http://schemas.microsoft.com/office/drawing/2014/main" id="{78FAEB6C-64C1-184C-97E9-DDCD98A15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509583"/>
            <a:ext cx="8744465" cy="5564660"/>
          </a:xfrm>
          <a:prstGeom prst="rect">
            <a:avLst/>
          </a:prstGeom>
        </p:spPr>
      </p:pic>
    </p:spTree>
    <p:extLst>
      <p:ext uri="{BB962C8B-B14F-4D97-AF65-F5344CB8AC3E}">
        <p14:creationId xmlns:p14="http://schemas.microsoft.com/office/powerpoint/2010/main" val="1513222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0" y="167516"/>
            <a:ext cx="10972800" cy="901874"/>
          </a:xfrm>
        </p:spPr>
        <p:txBody>
          <a:bodyPr>
            <a:noAutofit/>
          </a:bodyPr>
          <a:lstStyle/>
          <a:p>
            <a:r>
              <a:rPr lang="en-US" sz="4800"/>
              <a:t>ENGAGE: Snap, Clap, Pop</a:t>
            </a:r>
          </a:p>
        </p:txBody>
      </p:sp>
      <p:sp>
        <p:nvSpPr>
          <p:cNvPr id="3" name="Content Placeholder 2"/>
          <p:cNvSpPr>
            <a:spLocks noGrp="1"/>
          </p:cNvSpPr>
          <p:nvPr>
            <p:ph type="body" idx="1"/>
          </p:nvPr>
        </p:nvSpPr>
        <p:spPr>
          <a:xfrm>
            <a:off x="619966" y="1722784"/>
            <a:ext cx="7049065" cy="4967700"/>
          </a:xfrm>
        </p:spPr>
        <p:txBody>
          <a:bodyPr>
            <a:normAutofit fontScale="92500" lnSpcReduction="10000"/>
          </a:bodyPr>
          <a:lstStyle/>
          <a:p>
            <a:pPr marL="273685" indent="-273685"/>
            <a:r>
              <a:rPr lang="en-US" sz="2800" dirty="0"/>
              <a:t>Have attended a previous K20 event or PD</a:t>
            </a:r>
            <a:br>
              <a:rPr lang="en-US" sz="2800" dirty="0"/>
            </a:br>
            <a:endParaRPr lang="en-US" sz="2800" dirty="0"/>
          </a:p>
          <a:p>
            <a:pPr marL="273685" indent="-273685"/>
            <a:r>
              <a:rPr lang="en-US" sz="2800" dirty="0"/>
              <a:t>Think quality PD involves modeling strategies</a:t>
            </a:r>
            <a:br>
              <a:rPr lang="en-US" sz="2800" dirty="0"/>
            </a:br>
            <a:endParaRPr lang="en-US" sz="2800" dirty="0"/>
          </a:p>
          <a:p>
            <a:pPr marL="273685" indent="-273685"/>
            <a:r>
              <a:rPr lang="en-US" sz="2800" dirty="0"/>
              <a:t>Think learning should be engaging and relevant </a:t>
            </a:r>
            <a:br>
              <a:rPr lang="en-US" sz="2800" dirty="0"/>
            </a:br>
            <a:endParaRPr lang="en-US" sz="2800" dirty="0"/>
          </a:p>
          <a:p>
            <a:pPr marL="273685" indent="-273685"/>
            <a:r>
              <a:rPr lang="en-US" sz="2800" dirty="0"/>
              <a:t>Are a first-generation college student</a:t>
            </a:r>
            <a:br>
              <a:rPr lang="en-US" sz="2800" dirty="0"/>
            </a:br>
            <a:endParaRPr lang="en-US" sz="2800" dirty="0"/>
          </a:p>
          <a:p>
            <a:pPr marL="273685" indent="-273685"/>
            <a:r>
              <a:rPr lang="en-US" sz="2800" dirty="0"/>
              <a:t>Participated in GEAR UP in some way</a:t>
            </a:r>
            <a:br>
              <a:rPr lang="en-US" sz="2800" dirty="0"/>
            </a:br>
            <a:endParaRPr lang="en-US" sz="2800" dirty="0"/>
          </a:p>
          <a:p>
            <a:pPr marL="273685" indent="-273685"/>
            <a:r>
              <a:rPr lang="en-US" sz="2800" dirty="0"/>
              <a:t>KNOW Bigfoot is real</a:t>
            </a:r>
          </a:p>
        </p:txBody>
      </p:sp>
      <p:sp>
        <p:nvSpPr>
          <p:cNvPr id="7" name="TextBox 6">
            <a:extLst>
              <a:ext uri="{FF2B5EF4-FFF2-40B4-BE49-F238E27FC236}">
                <a16:creationId xmlns:a16="http://schemas.microsoft.com/office/drawing/2014/main" id="{ECB7F5AC-97E9-4079-A4D7-AE37AE5029F7}"/>
              </a:ext>
            </a:extLst>
          </p:cNvPr>
          <p:cNvSpPr txBox="1"/>
          <p:nvPr/>
        </p:nvSpPr>
        <p:spPr>
          <a:xfrm>
            <a:off x="609599" y="1138009"/>
            <a:ext cx="10826663"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If you… 							Stand up and...</a:t>
            </a:r>
          </a:p>
        </p:txBody>
      </p:sp>
      <p:sp>
        <p:nvSpPr>
          <p:cNvPr id="8" name="Content Placeholder 2">
            <a:extLst>
              <a:ext uri="{FF2B5EF4-FFF2-40B4-BE49-F238E27FC236}">
                <a16:creationId xmlns:a16="http://schemas.microsoft.com/office/drawing/2014/main" id="{75A90198-9FBF-40EE-B744-DE89682F3CD7}"/>
              </a:ext>
            </a:extLst>
          </p:cNvPr>
          <p:cNvSpPr txBox="1">
            <a:spLocks/>
          </p:cNvSpPr>
          <p:nvPr/>
        </p:nvSpPr>
        <p:spPr>
          <a:xfrm>
            <a:off x="8021783" y="1722784"/>
            <a:ext cx="3905776" cy="4967700"/>
          </a:xfrm>
          <a:prstGeom prst="rect">
            <a:avLst/>
          </a:prstGeom>
          <a:noFill/>
          <a:ln>
            <a:noFill/>
          </a:ln>
        </p:spPr>
        <p:txBody>
          <a:bodyPr vert="horz" lIns="130025" tIns="130025" rIns="130025" bIns="130025" anchor="t" anchorCtr="0">
            <a:normAutofit lnSpcReduction="10000"/>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828"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828"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828"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828" kern="1200" baseline="0">
                <a:solidFill>
                  <a:schemeClr val="tx1"/>
                </a:solidFill>
                <a:latin typeface="+mn-lt"/>
                <a:ea typeface="+mn-ea"/>
                <a:cs typeface="+mn-cs"/>
              </a:defRPr>
            </a:lvl9pPr>
          </a:lstStyle>
          <a:p>
            <a:r>
              <a:rPr lang="en-US" sz="2600" dirty="0"/>
              <a:t>Give a wave</a:t>
            </a:r>
            <a:br>
              <a:rPr lang="en-US" sz="2600" dirty="0"/>
            </a:br>
            <a:endParaRPr lang="en-US" sz="2600" dirty="0"/>
          </a:p>
          <a:p>
            <a:r>
              <a:rPr lang="en-US" sz="2600" dirty="0"/>
              <a:t>Say, “Here, here!” </a:t>
            </a:r>
            <a:br>
              <a:rPr lang="en-US" sz="2600" dirty="0"/>
            </a:br>
            <a:endParaRPr lang="en-US" sz="2600" dirty="0"/>
          </a:p>
          <a:p>
            <a:r>
              <a:rPr lang="en-US" sz="2600" dirty="0"/>
              <a:t>Say, “Cheers!”</a:t>
            </a:r>
            <a:br>
              <a:rPr lang="en-US" sz="2600" dirty="0"/>
            </a:br>
            <a:endParaRPr lang="en-US" sz="2600" dirty="0"/>
          </a:p>
          <a:p>
            <a:r>
              <a:rPr lang="en-US" sz="2600" dirty="0"/>
              <a:t>Clap your hands twice!</a:t>
            </a:r>
            <a:br>
              <a:rPr lang="en-US" sz="2600" dirty="0"/>
            </a:br>
            <a:endParaRPr lang="en-US" sz="2600" dirty="0"/>
          </a:p>
          <a:p>
            <a:r>
              <a:rPr lang="en-US" sz="2600" dirty="0"/>
              <a:t>Jazz hands!</a:t>
            </a:r>
            <a:br>
              <a:rPr lang="en-US" sz="2600" dirty="0"/>
            </a:br>
            <a:endParaRPr lang="en-US" sz="2600" dirty="0"/>
          </a:p>
          <a:p>
            <a:r>
              <a:rPr lang="en-US" sz="2600" dirty="0"/>
              <a:t>Do your best holler</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7E9D-AE48-224B-9CF8-9990D4768A97}"/>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1DC1F306-B99C-C64C-94C1-3562D0182A52}"/>
              </a:ext>
            </a:extLst>
          </p:cNvPr>
          <p:cNvSpPr>
            <a:spLocks noGrp="1"/>
          </p:cNvSpPr>
          <p:nvPr>
            <p:ph idx="1"/>
          </p:nvPr>
        </p:nvSpPr>
        <p:spPr/>
        <p:txBody>
          <a:bodyPr/>
          <a:lstStyle/>
          <a:p>
            <a:r>
              <a:rPr lang="en-US" dirty="0"/>
              <a:t>Identify characteristics and generate questions about K20 and its research-based professional development approaches. </a:t>
            </a:r>
            <a:br>
              <a:rPr lang="en-US" dirty="0"/>
            </a:br>
            <a:endParaRPr lang="en-US" dirty="0"/>
          </a:p>
          <a:p>
            <a:r>
              <a:rPr lang="en-US" dirty="0"/>
              <a:t>Identify characteristics and generate questions about goals, benefits, and expectations of participation in the GEAR UP grant.</a:t>
            </a:r>
            <a:br>
              <a:rPr lang="en-US" dirty="0"/>
            </a:br>
            <a:endParaRPr lang="en-US" dirty="0"/>
          </a:p>
          <a:p>
            <a:r>
              <a:rPr lang="en-US" dirty="0"/>
              <a:t>Apply your understanding of the benefits of going to college to create an image depicting the effects that going to college could have on an </a:t>
            </a:r>
            <a:br>
              <a:rPr lang="en-US" dirty="0"/>
            </a:br>
            <a:r>
              <a:rPr lang="en-US" dirty="0"/>
              <a:t>individual student that you know.</a:t>
            </a:r>
          </a:p>
        </p:txBody>
      </p:sp>
    </p:spTree>
    <p:extLst>
      <p:ext uri="{BB962C8B-B14F-4D97-AF65-F5344CB8AC3E}">
        <p14:creationId xmlns:p14="http://schemas.microsoft.com/office/powerpoint/2010/main" val="42771811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BCA61FBD-99CC-CF41-8810-DAA14301A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81" t="1472" r="1" b="6762"/>
          <a:stretch/>
        </p:blipFill>
        <p:spPr>
          <a:xfrm>
            <a:off x="6076074" y="282368"/>
            <a:ext cx="5989675" cy="6293264"/>
          </a:xfrm>
          <a:prstGeom prst="rect">
            <a:avLst/>
          </a:prstGeom>
        </p:spPr>
      </p:pic>
      <p:pic>
        <p:nvPicPr>
          <p:cNvPr id="7" name="Picture 6">
            <a:extLst>
              <a:ext uri="{FF2B5EF4-FFF2-40B4-BE49-F238E27FC236}">
                <a16:creationId xmlns:a16="http://schemas.microsoft.com/office/drawing/2014/main" id="{FF057166-5CFC-C641-9AE8-8AEF7CC373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32" r="47444" b="5321"/>
          <a:stretch/>
        </p:blipFill>
        <p:spPr>
          <a:xfrm>
            <a:off x="852031" y="861601"/>
            <a:ext cx="4955880" cy="6127373"/>
          </a:xfrm>
          <a:prstGeom prst="rect">
            <a:avLst/>
          </a:prstGeom>
        </p:spPr>
      </p:pic>
      <p:sp>
        <p:nvSpPr>
          <p:cNvPr id="8" name="Title 1">
            <a:extLst>
              <a:ext uri="{FF2B5EF4-FFF2-40B4-BE49-F238E27FC236}">
                <a16:creationId xmlns:a16="http://schemas.microsoft.com/office/drawing/2014/main" id="{092BEA46-A4BB-CA46-B64D-A4CF0ACE452A}"/>
              </a:ext>
            </a:extLst>
          </p:cNvPr>
          <p:cNvSpPr txBox="1">
            <a:spLocks/>
          </p:cNvSpPr>
          <p:nvPr/>
        </p:nvSpPr>
        <p:spPr>
          <a:xfrm>
            <a:off x="126251" y="5713036"/>
            <a:ext cx="1451560" cy="1143000"/>
          </a:xfrm>
          <a:prstGeom prst="rect">
            <a:avLst/>
          </a:prstGeom>
          <a:noFill/>
          <a:ln>
            <a:noFill/>
          </a:ln>
        </p:spPr>
        <p:txBody>
          <a:bodyPr vert="horz" lIns="130025" tIns="130025" rIns="130025" bIns="130025" anchor="ctr" anchorCtr="0">
            <a:normAutofit/>
          </a:bodyPr>
          <a:lstStyle>
            <a:lvl1pPr algn="l" rtl="0" eaLnBrk="1" latinLnBrk="0" hangingPunct="1">
              <a:spcBef>
                <a:spcPts val="0"/>
              </a:spcBef>
              <a:buSzPct val="100000"/>
              <a:buFont typeface="Georgia"/>
              <a:buNone/>
              <a:defRPr kumimoji="0" sz="4781" b="0" kern="1200">
                <a:ln>
                  <a:noFill/>
                </a:ln>
                <a:solidFill>
                  <a:schemeClr val="accent1"/>
                </a:solidFill>
                <a:effectLst/>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n-ea"/>
                <a:cs typeface="+mn-cs"/>
              </a:rPr>
              <a:t>Left</a:t>
            </a:r>
          </a:p>
        </p:txBody>
      </p:sp>
      <p:sp>
        <p:nvSpPr>
          <p:cNvPr id="9" name="Title 1">
            <a:extLst>
              <a:ext uri="{FF2B5EF4-FFF2-40B4-BE49-F238E27FC236}">
                <a16:creationId xmlns:a16="http://schemas.microsoft.com/office/drawing/2014/main" id="{C9B2D0EC-36A5-C348-850C-93729063C59F}"/>
              </a:ext>
            </a:extLst>
          </p:cNvPr>
          <p:cNvSpPr txBox="1">
            <a:spLocks/>
          </p:cNvSpPr>
          <p:nvPr/>
        </p:nvSpPr>
        <p:spPr>
          <a:xfrm>
            <a:off x="9818662" y="5671563"/>
            <a:ext cx="1671750" cy="1144964"/>
          </a:xfrm>
          <a:prstGeom prst="rect">
            <a:avLst/>
          </a:prstGeom>
          <a:noFill/>
          <a:ln>
            <a:noFill/>
          </a:ln>
        </p:spPr>
        <p:txBody>
          <a:bodyPr vert="horz" lIns="130025" tIns="130025" rIns="130025" bIns="130025" anchor="ctr" anchorCtr="0">
            <a:normAutofit/>
          </a:bodyPr>
          <a:lstStyle>
            <a:lvl1pPr algn="l" rtl="0" eaLnBrk="1" latinLnBrk="0" hangingPunct="1">
              <a:spcBef>
                <a:spcPts val="0"/>
              </a:spcBef>
              <a:buSzPct val="100000"/>
              <a:buFont typeface="Georgia"/>
              <a:buNone/>
              <a:defRPr kumimoji="0" sz="4781" b="0" kern="1200">
                <a:ln>
                  <a:noFill/>
                </a:ln>
                <a:solidFill>
                  <a:schemeClr val="accent1"/>
                </a:solidFill>
                <a:effectLst/>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n-ea"/>
                <a:cs typeface="+mn-cs"/>
              </a:rPr>
              <a:t>Right</a:t>
            </a:r>
          </a:p>
        </p:txBody>
      </p:sp>
      <p:sp>
        <p:nvSpPr>
          <p:cNvPr id="10" name="Title 1">
            <a:extLst>
              <a:ext uri="{FF2B5EF4-FFF2-40B4-BE49-F238E27FC236}">
                <a16:creationId xmlns:a16="http://schemas.microsoft.com/office/drawing/2014/main" id="{B4DDF942-9EE9-5B48-BE32-38F8DD5A6A06}"/>
              </a:ext>
            </a:extLst>
          </p:cNvPr>
          <p:cNvSpPr>
            <a:spLocks noGrp="1"/>
          </p:cNvSpPr>
          <p:nvPr>
            <p:ph type="title"/>
          </p:nvPr>
        </p:nvSpPr>
        <p:spPr>
          <a:xfrm>
            <a:off x="84507" y="101977"/>
            <a:ext cx="4820529" cy="759624"/>
          </a:xfrm>
          <a:noFill/>
          <a:ln>
            <a:noFill/>
          </a:ln>
        </p:spPr>
        <p:txBody>
          <a:bodyPr>
            <a:normAutofit fontScale="90000"/>
          </a:bodyPr>
          <a:lstStyle/>
          <a:p>
            <a:pPr algn="ctr"/>
            <a:r>
              <a:rPr lang="en-US" b="1" dirty="0">
                <a:ln w="0"/>
                <a:effectLst>
                  <a:outerShdw blurRad="38100" dist="25400" dir="5400000" algn="ctr" rotWithShape="0">
                    <a:srgbClr val="6E747A">
                      <a:alpha val="43000"/>
                    </a:srgbClr>
                  </a:outerShdw>
                </a:effectLst>
              </a:rPr>
              <a:t>I Notice, I Wonder </a:t>
            </a:r>
          </a:p>
        </p:txBody>
      </p:sp>
      <p:cxnSp>
        <p:nvCxnSpPr>
          <p:cNvPr id="27" name="Elbow Connector 26">
            <a:extLst>
              <a:ext uri="{FF2B5EF4-FFF2-40B4-BE49-F238E27FC236}">
                <a16:creationId xmlns:a16="http://schemas.microsoft.com/office/drawing/2014/main" id="{4BAEE8B9-BBA0-444E-820A-D7DAE2DF2C6E}"/>
              </a:ext>
            </a:extLst>
          </p:cNvPr>
          <p:cNvCxnSpPr>
            <a:cxnSpLocks/>
          </p:cNvCxnSpPr>
          <p:nvPr/>
        </p:nvCxnSpPr>
        <p:spPr>
          <a:xfrm rot="16200000" flipH="1">
            <a:off x="2269237" y="3175876"/>
            <a:ext cx="6857999" cy="5062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D4F70C-2873-FB40-85BA-89FBB63D2CA1}"/>
              </a:ext>
            </a:extLst>
          </p:cNvPr>
          <p:cNvSpPr txBox="1"/>
          <p:nvPr/>
        </p:nvSpPr>
        <p:spPr>
          <a:xfrm>
            <a:off x="9965377" y="93023"/>
            <a:ext cx="204849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910D28"/>
                </a:solidFill>
                <a:latin typeface="Calibri"/>
              </a:rPr>
              <a:t>3 minutes </a:t>
            </a:r>
            <a:r>
              <a:rPr lang="en-US" sz="2400" dirty="0">
                <a:latin typeface="Calibri"/>
                <a:cs typeface="Calibri"/>
              </a:rPr>
              <a:t>​</a:t>
            </a:r>
            <a:endParaRPr lang="en-US" sz="2400" dirty="0"/>
          </a:p>
        </p:txBody>
      </p:sp>
    </p:spTree>
    <p:extLst>
      <p:ext uri="{BB962C8B-B14F-4D97-AF65-F5344CB8AC3E}">
        <p14:creationId xmlns:p14="http://schemas.microsoft.com/office/powerpoint/2010/main" val="4113422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EXPLORE: I Notice, I Wonder </a:t>
            </a:r>
          </a:p>
        </p:txBody>
      </p:sp>
      <p:sp>
        <p:nvSpPr>
          <p:cNvPr id="3" name="Content Placeholder 2"/>
          <p:cNvSpPr>
            <a:spLocks noGrp="1"/>
          </p:cNvSpPr>
          <p:nvPr>
            <p:ph type="body" idx="1"/>
          </p:nvPr>
        </p:nvSpPr>
        <p:spPr>
          <a:xfrm>
            <a:off x="803563" y="1155225"/>
            <a:ext cx="10778837" cy="5702775"/>
          </a:xfrm>
        </p:spPr>
        <p:txBody>
          <a:bodyPr>
            <a:normAutofit/>
          </a:bodyPr>
          <a:lstStyle/>
          <a:p>
            <a:pPr marL="0" indent="0">
              <a:buNone/>
            </a:pPr>
            <a:r>
              <a:rPr lang="en-US" sz="3000" dirty="0"/>
              <a:t>Record and label one of each:</a:t>
            </a:r>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r>
              <a:rPr lang="en-US" sz="3000" dirty="0"/>
              <a:t>Place the stickies on the larger poster in the corresponding area.</a:t>
            </a:r>
          </a:p>
        </p:txBody>
      </p:sp>
      <p:pic>
        <p:nvPicPr>
          <p:cNvPr id="6" name="Picture 5">
            <a:extLst>
              <a:ext uri="{FF2B5EF4-FFF2-40B4-BE49-F238E27FC236}">
                <a16:creationId xmlns:a16="http://schemas.microsoft.com/office/drawing/2014/main" id="{C4837DEF-6C71-4E49-B9D5-AFEA76E8A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194" y="2184258"/>
            <a:ext cx="3519806" cy="3394098"/>
          </a:xfrm>
          <a:prstGeom prst="rect">
            <a:avLst/>
          </a:prstGeom>
        </p:spPr>
      </p:pic>
      <p:pic>
        <p:nvPicPr>
          <p:cNvPr id="7" name="Picture 6">
            <a:extLst>
              <a:ext uri="{FF2B5EF4-FFF2-40B4-BE49-F238E27FC236}">
                <a16:creationId xmlns:a16="http://schemas.microsoft.com/office/drawing/2014/main" id="{76FA5041-6873-214E-9ED7-BC4094017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8865">
            <a:off x="4938356" y="2446671"/>
            <a:ext cx="3519806" cy="3394098"/>
          </a:xfrm>
          <a:prstGeom prst="rect">
            <a:avLst/>
          </a:prstGeom>
        </p:spPr>
      </p:pic>
      <p:sp>
        <p:nvSpPr>
          <p:cNvPr id="8" name="TextBox 7">
            <a:extLst>
              <a:ext uri="{FF2B5EF4-FFF2-40B4-BE49-F238E27FC236}">
                <a16:creationId xmlns:a16="http://schemas.microsoft.com/office/drawing/2014/main" id="{C0DDDE83-359E-2C49-8412-497496E44944}"/>
              </a:ext>
            </a:extLst>
          </p:cNvPr>
          <p:cNvSpPr txBox="1"/>
          <p:nvPr/>
        </p:nvSpPr>
        <p:spPr>
          <a:xfrm rot="21126308">
            <a:off x="3075989" y="2819597"/>
            <a:ext cx="1737006" cy="492443"/>
          </a:xfrm>
          <a:prstGeom prst="rect">
            <a:avLst/>
          </a:prstGeom>
          <a:noFill/>
        </p:spPr>
        <p:txBody>
          <a:bodyPr wrap="square" rtlCol="0">
            <a:spAutoFit/>
          </a:bodyPr>
          <a:lstStyle/>
          <a:p>
            <a:r>
              <a:rPr lang="en-US" sz="2600" dirty="0">
                <a:latin typeface="+mj-lt"/>
              </a:rPr>
              <a:t>I Notice…</a:t>
            </a:r>
          </a:p>
        </p:txBody>
      </p:sp>
      <p:sp>
        <p:nvSpPr>
          <p:cNvPr id="9" name="TextBox 8">
            <a:extLst>
              <a:ext uri="{FF2B5EF4-FFF2-40B4-BE49-F238E27FC236}">
                <a16:creationId xmlns:a16="http://schemas.microsoft.com/office/drawing/2014/main" id="{780F2099-5433-D44E-80A2-D7BDF89D7072}"/>
              </a:ext>
            </a:extLst>
          </p:cNvPr>
          <p:cNvSpPr txBox="1"/>
          <p:nvPr/>
        </p:nvSpPr>
        <p:spPr>
          <a:xfrm rot="20680949">
            <a:off x="5324477" y="3168181"/>
            <a:ext cx="1737006" cy="492443"/>
          </a:xfrm>
          <a:prstGeom prst="rect">
            <a:avLst/>
          </a:prstGeom>
          <a:noFill/>
        </p:spPr>
        <p:txBody>
          <a:bodyPr wrap="square" rtlCol="0">
            <a:spAutoFit/>
          </a:bodyPr>
          <a:lstStyle/>
          <a:p>
            <a:r>
              <a:rPr lang="en-US" sz="2600" dirty="0">
                <a:latin typeface="+mj-lt"/>
              </a:rPr>
              <a:t>I Wonder…</a:t>
            </a:r>
          </a:p>
        </p:txBody>
      </p:sp>
      <p:sp>
        <p:nvSpPr>
          <p:cNvPr id="10" name="TextBox 9">
            <a:extLst>
              <a:ext uri="{FF2B5EF4-FFF2-40B4-BE49-F238E27FC236}">
                <a16:creationId xmlns:a16="http://schemas.microsoft.com/office/drawing/2014/main" id="{59295146-76D5-6E46-9BD7-A92D2F4A9DC9}"/>
              </a:ext>
            </a:extLst>
          </p:cNvPr>
          <p:cNvSpPr txBox="1"/>
          <p:nvPr/>
        </p:nvSpPr>
        <p:spPr>
          <a:xfrm rot="21126308">
            <a:off x="2852699" y="3366035"/>
            <a:ext cx="2183585" cy="892552"/>
          </a:xfrm>
          <a:prstGeom prst="rect">
            <a:avLst/>
          </a:prstGeom>
          <a:noFill/>
        </p:spPr>
        <p:txBody>
          <a:bodyPr wrap="square" rtlCol="0">
            <a:spAutoFit/>
          </a:bodyPr>
          <a:lstStyle/>
          <a:p>
            <a:r>
              <a:rPr lang="en-US" sz="2600" dirty="0">
                <a:latin typeface="+mj-lt"/>
              </a:rPr>
              <a:t>Collaboration is central.</a:t>
            </a:r>
          </a:p>
        </p:txBody>
      </p:sp>
      <p:sp>
        <p:nvSpPr>
          <p:cNvPr id="11" name="TextBox 10">
            <a:extLst>
              <a:ext uri="{FF2B5EF4-FFF2-40B4-BE49-F238E27FC236}">
                <a16:creationId xmlns:a16="http://schemas.microsoft.com/office/drawing/2014/main" id="{607B234D-FBF2-3A48-89EF-EF0EBBE1F794}"/>
              </a:ext>
            </a:extLst>
          </p:cNvPr>
          <p:cNvSpPr txBox="1"/>
          <p:nvPr/>
        </p:nvSpPr>
        <p:spPr>
          <a:xfrm rot="20680949">
            <a:off x="5464342" y="3618287"/>
            <a:ext cx="2380634" cy="1292662"/>
          </a:xfrm>
          <a:prstGeom prst="rect">
            <a:avLst/>
          </a:prstGeom>
          <a:noFill/>
        </p:spPr>
        <p:txBody>
          <a:bodyPr wrap="square" rtlCol="0">
            <a:spAutoFit/>
          </a:bodyPr>
          <a:lstStyle/>
          <a:p>
            <a:r>
              <a:rPr lang="en-US" sz="2600" dirty="0">
                <a:latin typeface="+mj-lt"/>
              </a:rPr>
              <a:t>How can we get the community involved?</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38D6D-208E-2241-BB00-83F6419CF67F}"/>
              </a:ext>
            </a:extLst>
          </p:cNvPr>
          <p:cNvSpPr>
            <a:spLocks noGrp="1"/>
          </p:cNvSpPr>
          <p:nvPr>
            <p:ph type="title"/>
          </p:nvPr>
        </p:nvSpPr>
        <p:spPr/>
        <p:txBody>
          <a:bodyPr/>
          <a:lstStyle/>
          <a:p>
            <a:r>
              <a:rPr lang="en-US" dirty="0"/>
              <a:t>What did you notice and wonder? </a:t>
            </a:r>
          </a:p>
        </p:txBody>
      </p:sp>
      <p:sp>
        <p:nvSpPr>
          <p:cNvPr id="5" name="Text Placeholder 4">
            <a:extLst>
              <a:ext uri="{FF2B5EF4-FFF2-40B4-BE49-F238E27FC236}">
                <a16:creationId xmlns:a16="http://schemas.microsoft.com/office/drawing/2014/main" id="{81D1B658-3B2B-8D4B-A79A-2C343FF05A39}"/>
              </a:ext>
            </a:extLst>
          </p:cNvPr>
          <p:cNvSpPr>
            <a:spLocks noGrp="1"/>
          </p:cNvSpPr>
          <p:nvPr>
            <p:ph type="body" idx="1"/>
          </p:nvPr>
        </p:nvSpPr>
        <p:spPr/>
        <p:txBody>
          <a:bodyPr>
            <a:normAutofit/>
          </a:bodyPr>
          <a:lstStyle/>
          <a:p>
            <a:r>
              <a:rPr lang="en-US" sz="4000" dirty="0"/>
              <a:t>K20 Center</a:t>
            </a:r>
          </a:p>
        </p:txBody>
      </p:sp>
    </p:spTree>
    <p:extLst>
      <p:ext uri="{BB962C8B-B14F-4D97-AF65-F5344CB8AC3E}">
        <p14:creationId xmlns:p14="http://schemas.microsoft.com/office/powerpoint/2010/main" val="1745837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C03D-6256-C54B-B59C-9C85B4DECBBE}"/>
              </a:ext>
            </a:extLst>
          </p:cNvPr>
          <p:cNvSpPr>
            <a:spLocks noGrp="1"/>
          </p:cNvSpPr>
          <p:nvPr>
            <p:ph type="title"/>
          </p:nvPr>
        </p:nvSpPr>
        <p:spPr>
          <a:xfrm>
            <a:off x="609600" y="936024"/>
            <a:ext cx="3455773" cy="1143000"/>
          </a:xfrm>
        </p:spPr>
        <p:txBody>
          <a:bodyPr anchor="t"/>
          <a:lstStyle/>
          <a:p>
            <a:r>
              <a:rPr lang="en-US" sz="4950" dirty="0"/>
              <a:t>K20 Center</a:t>
            </a:r>
            <a:r>
              <a:rPr lang="en-US" sz="4950" dirty="0">
                <a:cs typeface="Calibri"/>
              </a:rPr>
              <a:t> </a:t>
            </a:r>
            <a:endParaRPr lang="en-US" dirty="0"/>
          </a:p>
        </p:txBody>
      </p:sp>
      <p:sp>
        <p:nvSpPr>
          <p:cNvPr id="4" name="Content Placeholder 3">
            <a:extLst>
              <a:ext uri="{FF2B5EF4-FFF2-40B4-BE49-F238E27FC236}">
                <a16:creationId xmlns:a16="http://schemas.microsoft.com/office/drawing/2014/main" id="{66B606CA-213E-B244-9CB9-707B73DA82E6}"/>
              </a:ext>
            </a:extLst>
          </p:cNvPr>
          <p:cNvSpPr>
            <a:spLocks noGrp="1"/>
          </p:cNvSpPr>
          <p:nvPr>
            <p:ph type="body" idx="1"/>
          </p:nvPr>
        </p:nvSpPr>
        <p:spPr>
          <a:xfrm>
            <a:off x="609599" y="3015048"/>
            <a:ext cx="7323439" cy="3552851"/>
          </a:xfrm>
        </p:spPr>
        <p:txBody>
          <a:bodyPr>
            <a:normAutofit/>
          </a:bodyPr>
          <a:lstStyle/>
          <a:p>
            <a:r>
              <a:rPr lang="en-US" sz="2800" dirty="0"/>
              <a:t>Statewide education research and development center</a:t>
            </a:r>
          </a:p>
          <a:p>
            <a:endParaRPr lang="en-US" sz="2800" dirty="0"/>
          </a:p>
          <a:p>
            <a:r>
              <a:rPr lang="en-US" sz="2800" dirty="0"/>
              <a:t>Provides professional development to educators across the state</a:t>
            </a:r>
            <a:endParaRPr lang="en-US" sz="2590" dirty="0"/>
          </a:p>
          <a:p>
            <a:pPr lvl="1"/>
            <a:endParaRPr lang="en-US" sz="2590" dirty="0"/>
          </a:p>
          <a:p>
            <a:endParaRPr lang="en-US" sz="2590" dirty="0"/>
          </a:p>
        </p:txBody>
      </p:sp>
      <p:pic>
        <p:nvPicPr>
          <p:cNvPr id="5" name="Picture 4">
            <a:extLst>
              <a:ext uri="{FF2B5EF4-FFF2-40B4-BE49-F238E27FC236}">
                <a16:creationId xmlns:a16="http://schemas.microsoft.com/office/drawing/2014/main" id="{C0CD4CAA-0035-B243-A7B3-BE1162B524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038" y="268941"/>
            <a:ext cx="7420757" cy="6577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38D6D-208E-2241-BB00-83F6419CF67F}"/>
              </a:ext>
            </a:extLst>
          </p:cNvPr>
          <p:cNvSpPr>
            <a:spLocks noGrp="1"/>
          </p:cNvSpPr>
          <p:nvPr>
            <p:ph type="title"/>
          </p:nvPr>
        </p:nvSpPr>
        <p:spPr/>
        <p:txBody>
          <a:bodyPr/>
          <a:lstStyle/>
          <a:p>
            <a:r>
              <a:rPr lang="en-US" dirty="0"/>
              <a:t>What did you notice and wonder? </a:t>
            </a:r>
          </a:p>
        </p:txBody>
      </p:sp>
      <p:sp>
        <p:nvSpPr>
          <p:cNvPr id="5" name="Text Placeholder 4">
            <a:extLst>
              <a:ext uri="{FF2B5EF4-FFF2-40B4-BE49-F238E27FC236}">
                <a16:creationId xmlns:a16="http://schemas.microsoft.com/office/drawing/2014/main" id="{81D1B658-3B2B-8D4B-A79A-2C343FF05A39}"/>
              </a:ext>
            </a:extLst>
          </p:cNvPr>
          <p:cNvSpPr>
            <a:spLocks noGrp="1"/>
          </p:cNvSpPr>
          <p:nvPr>
            <p:ph type="body" idx="1"/>
          </p:nvPr>
        </p:nvSpPr>
        <p:spPr/>
        <p:txBody>
          <a:bodyPr>
            <a:normAutofit/>
          </a:bodyPr>
          <a:lstStyle/>
          <a:p>
            <a:r>
              <a:rPr lang="en-US" sz="4000"/>
              <a:t>GEAR UP</a:t>
            </a:r>
          </a:p>
        </p:txBody>
      </p:sp>
    </p:spTree>
    <p:extLst>
      <p:ext uri="{BB962C8B-B14F-4D97-AF65-F5344CB8AC3E}">
        <p14:creationId xmlns:p14="http://schemas.microsoft.com/office/powerpoint/2010/main" val="1611941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K20 PD" id="{C1D5037F-F599-FF42-BB61-5526DE484013}" vid="{71454E28-2CA8-2343-BA2F-DC617D87E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K20 PD</Template>
  <TotalTime>4434</TotalTime>
  <Words>1875</Words>
  <Application>Microsoft Office PowerPoint</Application>
  <PresentationFormat>Widescreen</PresentationFormat>
  <Paragraphs>230</Paragraphs>
  <Slides>28</Slides>
  <Notes>23</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Arial,Sans-Serif</vt:lpstr>
      <vt:lpstr>Calibri</vt:lpstr>
      <vt:lpstr>Constantia</vt:lpstr>
      <vt:lpstr>Georgia</vt:lpstr>
      <vt:lpstr>Lucida Grande</vt:lpstr>
      <vt:lpstr>Wingdings 2</vt:lpstr>
      <vt:lpstr>K20 PD</vt:lpstr>
      <vt:lpstr>PowerPoint Presentation</vt:lpstr>
      <vt:lpstr>Welcome to K20 &amp; GEAR UP</vt:lpstr>
      <vt:lpstr>ENGAGE: Snap, Clap, Pop</vt:lpstr>
      <vt:lpstr>Objectives</vt:lpstr>
      <vt:lpstr>I Notice, I Wonder </vt:lpstr>
      <vt:lpstr>EXPLORE: I Notice, I Wonder </vt:lpstr>
      <vt:lpstr>What did you notice and wonder? </vt:lpstr>
      <vt:lpstr>K20 Center </vt:lpstr>
      <vt:lpstr>What did you notice and wonder? </vt:lpstr>
      <vt:lpstr>GEAR UP Model:  Gaining Early Awareness and Readiness for Undergraduate Programs</vt:lpstr>
      <vt:lpstr>GEAR UP for the FUTURE:  Forging Undergraduates Through University Readiness Experiences</vt:lpstr>
      <vt:lpstr>GEAR UP for MY SUCCESS:  Motivating You to Seek and Understand College &amp; Career to Enhance Student Scholarship</vt:lpstr>
      <vt:lpstr>GEAR UP OKC:  Opportunities + Knowledge = College</vt:lpstr>
      <vt:lpstr>What did you notice and wonder?</vt:lpstr>
      <vt:lpstr>College Benefits  to Students</vt:lpstr>
      <vt:lpstr>What did you notice and wonder? </vt:lpstr>
      <vt:lpstr>Research-Based  Approaches</vt:lpstr>
      <vt:lpstr>EXPLAIN: 3-2-1</vt:lpstr>
      <vt:lpstr>EXPLAIN: 3-2-1</vt:lpstr>
      <vt:lpstr>EXPLAIN: 3-2-1</vt:lpstr>
      <vt:lpstr>PowerPoint Presentation</vt:lpstr>
      <vt:lpstr>EXTEND: Your ONE Student</vt:lpstr>
      <vt:lpstr>Who do you envision?</vt:lpstr>
      <vt:lpstr>LEARN Strategies</vt:lpstr>
      <vt:lpstr>PowerPoint Presentation</vt:lpstr>
      <vt:lpstr>PowerPoint Presentation</vt:lpstr>
      <vt:lpstr>https://trek.k20.ou.edu/today</vt:lpstr>
      <vt:lpstr>EVALUATE: Research and Rapid Feedback</vt:lpstr>
    </vt:vector>
  </TitlesOfParts>
  <Manager/>
  <Company>Norman Public Schools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Overview</dc:title>
  <dc:subject/>
  <dc:creator>K20 Center</dc:creator>
  <cp:keywords/>
  <dc:description/>
  <cp:lastModifiedBy>Daniella Peters</cp:lastModifiedBy>
  <cp:revision>16</cp:revision>
  <cp:lastPrinted>2018-10-19T19:08:00Z</cp:lastPrinted>
  <dcterms:created xsi:type="dcterms:W3CDTF">2011-02-10T18:04:52Z</dcterms:created>
  <dcterms:modified xsi:type="dcterms:W3CDTF">2021-11-08T21:33:08Z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F1578CB9-AA76-4ED8-AEFF-107E9FBBF283</vt:lpwstr>
  </property>
  <property fmtid="{D5CDD505-2E9C-101B-9397-08002B2CF9AE}" pid="3" name="ArticulatePath">
    <vt:lpwstr>PodHandler</vt:lpwstr>
  </property>
</Properties>
</file>