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81" r:id="rId2"/>
  </p:sldMasterIdLst>
  <p:notesMasterIdLst>
    <p:notesMasterId r:id="rId31"/>
  </p:notesMasterIdLst>
  <p:sldIdLst>
    <p:sldId id="256" r:id="rId3"/>
    <p:sldId id="257" r:id="rId4"/>
    <p:sldId id="277" r:id="rId5"/>
    <p:sldId id="263" r:id="rId6"/>
    <p:sldId id="276" r:id="rId7"/>
    <p:sldId id="278" r:id="rId8"/>
    <p:sldId id="279" r:id="rId9"/>
    <p:sldId id="260" r:id="rId10"/>
    <p:sldId id="289" r:id="rId11"/>
    <p:sldId id="272" r:id="rId12"/>
    <p:sldId id="290" r:id="rId13"/>
    <p:sldId id="291" r:id="rId14"/>
    <p:sldId id="292" r:id="rId15"/>
    <p:sldId id="293" r:id="rId16"/>
    <p:sldId id="273" r:id="rId17"/>
    <p:sldId id="294" r:id="rId18"/>
    <p:sldId id="280" r:id="rId19"/>
    <p:sldId id="281" r:id="rId20"/>
    <p:sldId id="295" r:id="rId21"/>
    <p:sldId id="296" r:id="rId22"/>
    <p:sldId id="282" r:id="rId23"/>
    <p:sldId id="283" r:id="rId24"/>
    <p:sldId id="297" r:id="rId25"/>
    <p:sldId id="284" r:id="rId26"/>
    <p:sldId id="285" r:id="rId27"/>
    <p:sldId id="298" r:id="rId28"/>
    <p:sldId id="286" r:id="rId29"/>
    <p:sldId id="287" r:id="rId30"/>
  </p:sldIdLst>
  <p:sldSz cx="9144000" cy="5143500" type="screen16x9"/>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DF182F-1DE7-4F13-8AA3-002D9E3B458A}">
  <a:tblStyle styleId="{BEDF182F-1DE7-4F13-8AA3-002D9E3B45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286"/>
  </p:normalViewPr>
  <p:slideViewPr>
    <p:cSldViewPr snapToGrid="0">
      <p:cViewPr>
        <p:scale>
          <a:sx n="125" d="100"/>
          <a:sy n="125" d="100"/>
        </p:scale>
        <p:origin x="2796" y="126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Google Shape;3;n">
            <a:extLst>
              <a:ext uri="{FF2B5EF4-FFF2-40B4-BE49-F238E27FC236}">
                <a16:creationId xmlns:a16="http://schemas.microsoft.com/office/drawing/2014/main" id="{8624FC82-B5A2-5FA3-CBF3-BCBFA34F9D96}"/>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Lst>
            <a:ahLst/>
            <a:cxnLst>
              <a:cxn ang="0">
                <a:pos x="T0" y="T1"/>
              </a:cxn>
              <a:cxn ang="0">
                <a:pos x="T2" y="T3"/>
              </a:cxn>
              <a:cxn ang="0">
                <a:pos x="T4" y="T5"/>
              </a:cxn>
              <a:cxn ang="0">
                <a:pos x="T6" y="T7"/>
              </a:cxn>
              <a:cxn ang="0">
                <a:pos x="T8" y="T9"/>
              </a:cxn>
            </a:cxnLst>
            <a:rect l="0" t="0" r="r" b="b"/>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19459" name="Google Shape;4;n">
            <a:extLst>
              <a:ext uri="{FF2B5EF4-FFF2-40B4-BE49-F238E27FC236}">
                <a16:creationId xmlns:a16="http://schemas.microsoft.com/office/drawing/2014/main" id="{8976970C-9707-70A8-F003-735290520F14}"/>
              </a:ext>
            </a:extLst>
          </p:cNvPr>
          <p:cNvSpPr txBox="1">
            <a:spLocks noGrp="1" noChangeArrowheads="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914400" lvl="1"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371600" lvl="2"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828800" lvl="3"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286000" lvl="4" indent="-2984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Google Shape;38;p:notes">
            <a:extLst>
              <a:ext uri="{FF2B5EF4-FFF2-40B4-BE49-F238E27FC236}">
                <a16:creationId xmlns:a16="http://schemas.microsoft.com/office/drawing/2014/main" id="{9366B4A2-DBA3-CFE8-53CE-BFEE9562E40A}"/>
              </a:ext>
            </a:extLst>
          </p:cNvPr>
          <p:cNvSpPr>
            <a:spLocks noGrp="1" noRot="1" noChangeAspect="1" noTextEdit="1"/>
          </p:cNvSpPr>
          <p:nvPr>
            <p:ph type="sldImg" idx="2"/>
          </p:nvPr>
        </p:nvSpPr>
        <p:spPr>
          <a:noFill/>
          <a:ln>
            <a:headEnd/>
            <a:tailEnd/>
          </a:ln>
        </p:spPr>
      </p:sp>
      <p:sp>
        <p:nvSpPr>
          <p:cNvPr id="21506" name="Google Shape;39;p:notes">
            <a:extLst>
              <a:ext uri="{FF2B5EF4-FFF2-40B4-BE49-F238E27FC236}">
                <a16:creationId xmlns:a16="http://schemas.microsoft.com/office/drawing/2014/main" id="{3F2534ED-FEAD-412D-0543-27B7B303B0D9}"/>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buAutoNum type="arabicPeriod"/>
            </a:pPr>
            <a:r>
              <a:rPr lang="en-US" sz="1400" b="1" i="0" u="none" strike="noStrike" kern="1200" dirty="0">
                <a:solidFill>
                  <a:schemeClr val="tx1"/>
                </a:solidFill>
                <a:effectLst/>
                <a:latin typeface="Arial"/>
                <a:ea typeface="Arial"/>
                <a:cs typeface="Arial"/>
                <a:sym typeface="Arial" panose="020B0604020202020204" pitchFamily="34" charset="0"/>
              </a:rPr>
              <a:t>Personal economic</a:t>
            </a:r>
            <a:r>
              <a:rPr lang="en-US" sz="1400" b="0" i="0" u="none" strike="noStrike" kern="1200" dirty="0">
                <a:solidFill>
                  <a:schemeClr val="tx1"/>
                </a:solidFill>
                <a:effectLst/>
                <a:latin typeface="Arial"/>
                <a:ea typeface="Arial"/>
                <a:cs typeface="Arial"/>
                <a:sym typeface="Arial" panose="020B0604020202020204" pitchFamily="34" charset="0"/>
              </a:rPr>
              <a:t> </a:t>
            </a:r>
            <a:r>
              <a:rPr lang="en-US" sz="1400" b="1" i="0" u="none" strike="noStrike" kern="1200" dirty="0">
                <a:solidFill>
                  <a:schemeClr val="tx1"/>
                </a:solidFill>
                <a:effectLst/>
                <a:latin typeface="Arial"/>
                <a:ea typeface="Arial"/>
                <a:cs typeface="Arial"/>
                <a:sym typeface="Arial" panose="020B0604020202020204" pitchFamily="34" charset="0"/>
              </a:rPr>
              <a:t>good</a:t>
            </a:r>
            <a:r>
              <a:rPr lang="en-US" sz="1400" b="0" i="0" u="none" strike="noStrike" kern="1200" dirty="0">
                <a:solidFill>
                  <a:schemeClr val="tx1"/>
                </a:solidFill>
                <a:effectLst/>
                <a:latin typeface="Arial"/>
                <a:ea typeface="Arial"/>
                <a:cs typeface="Arial"/>
                <a:sym typeface="Arial" panose="020B0604020202020204" pitchFamily="34" charset="0"/>
              </a:rPr>
              <a:t> refers to outcomes that positively affect the students’ financial status (Sutton, 2017). These outcomes might affect finances directly, as in the case of salary differentials, or indirectly, as in the case of employment opportunities.</a:t>
            </a:r>
          </a:p>
          <a:p>
            <a:pPr marL="228600" indent="-228600" rtl="0">
              <a:buAutoNum type="arabicPeriod"/>
            </a:pPr>
            <a:r>
              <a:rPr lang="en-US" sz="1400" b="1" i="0" u="none" strike="noStrike" kern="1200" dirty="0">
                <a:solidFill>
                  <a:schemeClr val="tx1"/>
                </a:solidFill>
                <a:effectLst/>
                <a:latin typeface="Arial"/>
                <a:ea typeface="Arial"/>
                <a:cs typeface="Arial"/>
                <a:sym typeface="Arial" panose="020B0604020202020204" pitchFamily="34" charset="0"/>
              </a:rPr>
              <a:t>Public economic good</a:t>
            </a:r>
            <a:r>
              <a:rPr lang="en-US" sz="1400" b="0" i="0" u="none" strike="noStrike" kern="1200" dirty="0">
                <a:solidFill>
                  <a:schemeClr val="tx1"/>
                </a:solidFill>
                <a:effectLst/>
                <a:latin typeface="Arial"/>
                <a:ea typeface="Arial"/>
                <a:cs typeface="Arial"/>
                <a:sym typeface="Arial" panose="020B0604020202020204" pitchFamily="34" charset="0"/>
              </a:rPr>
              <a:t> refers to ways in which college graduates bring benefit to the financial status of the communities, regions, states, and nations in which they live. These benefits might include such things as tax revenue generated, charitable contributions, and jobs filled (Sutton, 2017).</a:t>
            </a:r>
          </a:p>
          <a:p>
            <a:pPr marL="228600" indent="-228600" rtl="0">
              <a:buAutoNum type="arabicPeriod"/>
            </a:pPr>
            <a:r>
              <a:rPr lang="en-US" sz="1400" b="1" i="0" u="none" strike="noStrike" kern="1200" dirty="0">
                <a:solidFill>
                  <a:schemeClr val="tx1"/>
                </a:solidFill>
                <a:effectLst/>
                <a:latin typeface="Arial"/>
                <a:ea typeface="Arial"/>
                <a:cs typeface="Arial"/>
                <a:sym typeface="Arial" panose="020B0604020202020204" pitchFamily="34" charset="0"/>
              </a:rPr>
              <a:t>Personal social capita</a:t>
            </a:r>
            <a:r>
              <a:rPr lang="en-US" sz="1400" b="0" i="0" u="none" strike="noStrike" kern="1200" dirty="0">
                <a:solidFill>
                  <a:schemeClr val="tx1"/>
                </a:solidFill>
                <a:effectLst/>
                <a:latin typeface="Arial"/>
                <a:ea typeface="Arial"/>
                <a:cs typeface="Arial"/>
                <a:sym typeface="Arial" panose="020B0604020202020204" pitchFamily="34" charset="0"/>
              </a:rPr>
              <a:t>l relates to a person’s individual development. Benefits can cover a broad range that can include such things as critical thinking skills, understanding international perspectives, and interpersonal skills (Sutton, 2017).</a:t>
            </a:r>
          </a:p>
          <a:p>
            <a:pPr marL="228600" indent="-228600" rtl="0">
              <a:buAutoNum type="arabicPeriod"/>
            </a:pPr>
            <a:r>
              <a:rPr lang="en-US" sz="1400" b="1" i="0" u="none" strike="noStrike" kern="1200" dirty="0">
                <a:solidFill>
                  <a:schemeClr val="tx1"/>
                </a:solidFill>
                <a:effectLst/>
                <a:latin typeface="Arial"/>
                <a:ea typeface="Arial"/>
                <a:cs typeface="Arial"/>
                <a:sym typeface="Arial" panose="020B0604020202020204" pitchFamily="34" charset="0"/>
              </a:rPr>
              <a:t>Public social capital </a:t>
            </a:r>
            <a:r>
              <a:rPr lang="en-US" sz="1400" b="0" i="0" u="none" strike="noStrike" kern="1200" dirty="0">
                <a:solidFill>
                  <a:schemeClr val="tx1"/>
                </a:solidFill>
                <a:effectLst/>
                <a:latin typeface="Arial"/>
                <a:ea typeface="Arial"/>
                <a:cs typeface="Arial"/>
                <a:sym typeface="Arial" panose="020B0604020202020204" pitchFamily="34" charset="0"/>
              </a:rPr>
              <a:t>refers to social benefits to the community. Components of social capital include civic engagement, social cohesion, and involvement in nonprofit, teaching, and healthcare occupations (Sutton, 2017).</a:t>
            </a:r>
            <a:endParaRPr lang="en-US" b="0" dirty="0">
              <a:effectLst/>
            </a:endParaRPr>
          </a:p>
          <a:p>
            <a:br>
              <a:rPr lang="en-US" dirty="0"/>
            </a:br>
            <a:endParaRPr lang="en-US" sz="1400" b="0" i="0" u="none" strike="noStrike" kern="1200" dirty="0">
              <a:solidFill>
                <a:schemeClr val="tx1"/>
              </a:solidFill>
              <a:effectLst/>
              <a:latin typeface="Arial"/>
              <a:ea typeface="Arial"/>
              <a:cs typeface="Arial"/>
              <a:sym typeface="Arial" panose="020B0604020202020204" pitchFamily="34" charset="0"/>
            </a:endParaRPr>
          </a:p>
          <a:p>
            <a:pPr marL="228600" indent="-228600" rtl="0">
              <a:buAutoNum type="arabicPeriod"/>
            </a:pPr>
            <a:endParaRPr lang="en-US" b="0" dirty="0">
              <a:effectLst/>
            </a:endParaRPr>
          </a:p>
          <a:p>
            <a:endParaRPr lang="en-US" dirty="0"/>
          </a:p>
        </p:txBody>
      </p:sp>
    </p:spTree>
    <p:extLst>
      <p:ext uri="{BB962C8B-B14F-4D97-AF65-F5344CB8AC3E}">
        <p14:creationId xmlns:p14="http://schemas.microsoft.com/office/powerpoint/2010/main" val="2881157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approaches are centered around research and lessons, PD, and activities are all learner-centered.</a:t>
            </a:r>
          </a:p>
          <a:p>
            <a:pPr marL="171450" indent="-171450">
              <a:buFont typeface="Arial" panose="020B0604020202020204" pitchFamily="34" charset="0"/>
              <a:buChar char="•"/>
            </a:pPr>
            <a:r>
              <a:rPr lang="en-US" dirty="0"/>
              <a:t>Authentic learning</a:t>
            </a:r>
          </a:p>
          <a:p>
            <a:pPr marL="171450" indent="-171450">
              <a:buFont typeface="Arial" panose="020B0604020202020204" pitchFamily="34" charset="0"/>
              <a:buChar char="•"/>
            </a:pPr>
            <a:r>
              <a:rPr lang="en-US" dirty="0"/>
              <a:t>5E LEARN </a:t>
            </a:r>
          </a:p>
          <a:p>
            <a:pPr marL="171450" indent="-171450">
              <a:buFont typeface="Arial" panose="020B0604020202020204" pitchFamily="34" charset="0"/>
              <a:buChar char="•"/>
            </a:pPr>
            <a:r>
              <a:rPr lang="en-US" dirty="0"/>
              <a:t>PD That moves (literally and Figurative)</a:t>
            </a:r>
          </a:p>
          <a:p>
            <a:pPr marL="171450" indent="-171450">
              <a:buFont typeface="Arial" panose="020B0604020202020204" pitchFamily="34" charset="0"/>
              <a:buChar char="•"/>
            </a:pPr>
            <a:r>
              <a:rPr lang="en-US" dirty="0"/>
              <a:t>Improve and modify practices through feedback, surveys, and mini research studies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76918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participant attention to page 4 of their Overview Booklet. </a:t>
            </a:r>
          </a:p>
          <a:p>
            <a:r>
              <a:rPr lang="en-US" dirty="0"/>
              <a:t>They will select and record 3 student benefit of postsecondary or college degree.</a:t>
            </a:r>
          </a:p>
          <a:p>
            <a:endParaRPr lang="en-US" dirty="0"/>
          </a:p>
          <a:p>
            <a:r>
              <a:rPr lang="en-US" dirty="0"/>
              <a:t>Then click the slide to show the image of page 5 and they will identify and record 2 benefits of the grant. </a:t>
            </a:r>
          </a:p>
          <a:p>
            <a:endParaRPr lang="en-US" dirty="0"/>
          </a:p>
          <a:p>
            <a:r>
              <a:rPr lang="en-US" dirty="0"/>
              <a:t>Lastly, participants think of 1 student or group of students and record a pseudonym or description. </a:t>
            </a:r>
          </a:p>
          <a:p>
            <a:endParaRPr lang="en-US" dirty="0"/>
          </a:p>
        </p:txBody>
      </p:sp>
    </p:spTree>
    <p:extLst>
      <p:ext uri="{BB962C8B-B14F-4D97-AF65-F5344CB8AC3E}">
        <p14:creationId xmlns:p14="http://schemas.microsoft.com/office/powerpoint/2010/main" val="625833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3BC86-AA98-AE49-7629-A8C0C540EC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DD16DC-8ED5-43F4-7B88-D8C5B79532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9FC3E2-B688-2E8D-E848-D97B833A4E64}"/>
              </a:ext>
            </a:extLst>
          </p:cNvPr>
          <p:cNvSpPr>
            <a:spLocks noGrp="1"/>
          </p:cNvSpPr>
          <p:nvPr>
            <p:ph type="body" idx="1"/>
          </p:nvPr>
        </p:nvSpPr>
        <p:spPr/>
        <p:txBody>
          <a:bodyPr/>
          <a:lstStyle/>
          <a:p>
            <a:r>
              <a:rPr lang="en-US" dirty="0"/>
              <a:t>Direct participant attention to page 4 of their Overview Booklet. </a:t>
            </a:r>
          </a:p>
          <a:p>
            <a:r>
              <a:rPr lang="en-US" dirty="0"/>
              <a:t>They will select and record 3 student benefit of postsecondary or college degree.</a:t>
            </a:r>
          </a:p>
          <a:p>
            <a:endParaRPr lang="en-US" dirty="0"/>
          </a:p>
          <a:p>
            <a:r>
              <a:rPr lang="en-US" dirty="0"/>
              <a:t>Then click the slide to show the image of page 5 and they will identify and record 2 benefits of the grant. </a:t>
            </a:r>
          </a:p>
          <a:p>
            <a:endParaRPr lang="en-US" dirty="0"/>
          </a:p>
          <a:p>
            <a:r>
              <a:rPr lang="en-US" dirty="0"/>
              <a:t>Lastly, participants think of 1 student or group of students and record a pseudonym or description. </a:t>
            </a:r>
          </a:p>
        </p:txBody>
      </p:sp>
    </p:spTree>
    <p:extLst>
      <p:ext uri="{BB962C8B-B14F-4D97-AF65-F5344CB8AC3E}">
        <p14:creationId xmlns:p14="http://schemas.microsoft.com/office/powerpoint/2010/main" val="3477066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84B3D-E06B-0E09-5C04-61FDFF6A84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0EB2AC-E10F-61B6-D01C-C3DA142F55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A54712-CD07-0C7A-8F4C-A7ED4E3C148F}"/>
              </a:ext>
            </a:extLst>
          </p:cNvPr>
          <p:cNvSpPr>
            <a:spLocks noGrp="1"/>
          </p:cNvSpPr>
          <p:nvPr>
            <p:ph type="body" idx="1"/>
          </p:nvPr>
        </p:nvSpPr>
        <p:spPr/>
        <p:txBody>
          <a:bodyPr/>
          <a:lstStyle/>
          <a:p>
            <a:r>
              <a:rPr lang="en-US" dirty="0"/>
              <a:t>Direct participant attention to page 4 of their Overview Booklet. </a:t>
            </a:r>
          </a:p>
          <a:p>
            <a:r>
              <a:rPr lang="en-US" dirty="0"/>
              <a:t>They will select and record 3 student benefit of postsecondary or college degree.</a:t>
            </a:r>
          </a:p>
          <a:p>
            <a:endParaRPr lang="en-US" dirty="0"/>
          </a:p>
          <a:p>
            <a:r>
              <a:rPr lang="en-US" dirty="0"/>
              <a:t>Then click the slide to show the image of page 5 and they will identify and record 2 benefits of the grant. </a:t>
            </a:r>
          </a:p>
          <a:p>
            <a:endParaRPr lang="en-US" dirty="0"/>
          </a:p>
          <a:p>
            <a:r>
              <a:rPr lang="en-US" dirty="0"/>
              <a:t>Lastly, participants think of 1 student or group of students and record a pseudonym or description. </a:t>
            </a:r>
          </a:p>
        </p:txBody>
      </p:sp>
    </p:spTree>
    <p:extLst>
      <p:ext uri="{BB962C8B-B14F-4D97-AF65-F5344CB8AC3E}">
        <p14:creationId xmlns:p14="http://schemas.microsoft.com/office/powerpoint/2010/main" val="3740844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u="none" strike="noStrike" kern="1200" dirty="0">
                <a:solidFill>
                  <a:schemeClr val="tx1"/>
                </a:solidFill>
                <a:effectLst/>
                <a:latin typeface="Arial"/>
                <a:ea typeface="Arial"/>
                <a:cs typeface="Arial"/>
                <a:sym typeface="Arial" panose="020B0604020202020204" pitchFamily="34" charset="0"/>
              </a:rPr>
              <a:t>Here is a short video of some of our past GEAR UP success stories. </a:t>
            </a:r>
          </a:p>
          <a:p>
            <a:r>
              <a:rPr lang="en-US" sz="1400" b="0" i="0" u="none" strike="noStrike" kern="1200" dirty="0">
                <a:solidFill>
                  <a:schemeClr val="tx1"/>
                </a:solidFill>
                <a:effectLst/>
                <a:latin typeface="Arial"/>
                <a:ea typeface="Arial"/>
                <a:cs typeface="Arial"/>
                <a:sym typeface="Arial" panose="020B0604020202020204" pitchFamily="34" charset="0"/>
              </a:rPr>
              <a:t>The first story is from Belenda, a college freshman at OU. Last year she was the 2017 GEAR UP Youth of the Year.</a:t>
            </a:r>
          </a:p>
          <a:p>
            <a:r>
              <a:rPr lang="en-US" sz="1400" b="0" i="0" u="none" strike="noStrike" kern="1200" dirty="0">
                <a:solidFill>
                  <a:schemeClr val="tx1"/>
                </a:solidFill>
                <a:effectLst/>
                <a:latin typeface="Arial"/>
                <a:ea typeface="Arial"/>
                <a:cs typeface="Arial"/>
                <a:sym typeface="Arial" panose="020B0604020202020204" pitchFamily="34" charset="0"/>
              </a:rPr>
              <a:t>4 minute video (Belenda, Drew Mark, Earl, Milton, and </a:t>
            </a:r>
            <a:r>
              <a:rPr lang="en-US" sz="1400" b="0" i="0" u="none" strike="noStrike" kern="1200" dirty="0" err="1">
                <a:solidFill>
                  <a:schemeClr val="tx1"/>
                </a:solidFill>
                <a:effectLst/>
                <a:latin typeface="Arial"/>
                <a:ea typeface="Arial"/>
                <a:cs typeface="Arial"/>
                <a:sym typeface="Arial" panose="020B0604020202020204" pitchFamily="34" charset="0"/>
              </a:rPr>
              <a:t>Tiamber</a:t>
            </a:r>
            <a:r>
              <a:rPr lang="en-US" sz="1400" b="0" i="0" u="none" strike="noStrike" kern="1200" dirty="0">
                <a:solidFill>
                  <a:schemeClr val="tx1"/>
                </a:solidFill>
                <a:effectLst/>
                <a:latin typeface="Arial"/>
                <a:ea typeface="Arial"/>
                <a:cs typeface="Arial"/>
                <a:sym typeface="Arial" panose="020B0604020202020204" pitchFamily="34" charset="0"/>
              </a:rPr>
              <a:t>)</a:t>
            </a:r>
          </a:p>
          <a:p>
            <a:endParaRPr lang="en-US" sz="1400" b="0" i="0" u="none" strike="noStrike" kern="1200" dirty="0">
              <a:solidFill>
                <a:schemeClr val="tx1"/>
              </a:solidFill>
              <a:effectLst/>
              <a:latin typeface="Arial"/>
              <a:ea typeface="Arial"/>
              <a:cs typeface="Arial"/>
              <a:sym typeface="Arial" panose="020B0604020202020204" pitchFamily="34" charset="0"/>
            </a:endParaRPr>
          </a:p>
        </p:txBody>
      </p:sp>
    </p:spTree>
    <p:extLst>
      <p:ext uri="{BB962C8B-B14F-4D97-AF65-F5344CB8AC3E}">
        <p14:creationId xmlns:p14="http://schemas.microsoft.com/office/powerpoint/2010/main" val="3299649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400" b="0" i="0" u="none" strike="noStrike" kern="1200" dirty="0">
                <a:solidFill>
                  <a:schemeClr val="tx1"/>
                </a:solidFill>
                <a:effectLst/>
                <a:latin typeface="Arial"/>
                <a:ea typeface="Arial"/>
                <a:cs typeface="Arial"/>
                <a:sym typeface="Arial" panose="020B0604020202020204" pitchFamily="34" charset="0"/>
              </a:rPr>
              <a:t>***If they selected a group of students, ask them to picture the face of one student who fits within that group.</a:t>
            </a:r>
          </a:p>
          <a:p>
            <a:pPr rtl="0"/>
            <a:r>
              <a:rPr lang="en-US" sz="1400" b="0" i="0" u="none" strike="noStrike" kern="1200" dirty="0">
                <a:solidFill>
                  <a:schemeClr val="tx1"/>
                </a:solidFill>
                <a:effectLst/>
                <a:latin typeface="Arial"/>
                <a:ea typeface="Arial"/>
                <a:cs typeface="Arial"/>
                <a:sym typeface="Arial" panose="020B0604020202020204" pitchFamily="34" charset="0"/>
              </a:rPr>
              <a:t>Participants share out some thoughts to these two questions. </a:t>
            </a:r>
          </a:p>
          <a:p>
            <a:pPr rtl="0"/>
            <a:endParaRPr lang="en-US" sz="1400" b="0" i="0" u="none" strike="noStrike" kern="1200" dirty="0">
              <a:solidFill>
                <a:schemeClr val="tx1"/>
              </a:solidFill>
              <a:effectLst/>
              <a:latin typeface="Arial"/>
              <a:ea typeface="Arial"/>
              <a:cs typeface="Arial"/>
              <a:sym typeface="Arial" panose="020B0604020202020204" pitchFamily="34" charset="0"/>
            </a:endParaRPr>
          </a:p>
          <a:p>
            <a:pPr rtl="0"/>
            <a:r>
              <a:rPr lang="en-US" sz="1400" b="0" i="0" u="none" strike="noStrike" kern="1200" dirty="0">
                <a:solidFill>
                  <a:schemeClr val="tx1"/>
                </a:solidFill>
                <a:effectLst/>
                <a:latin typeface="Arial"/>
                <a:ea typeface="Arial"/>
                <a:cs typeface="Arial"/>
                <a:sym typeface="Arial" panose="020B0604020202020204" pitchFamily="34" charset="0"/>
              </a:rPr>
              <a:t>Rationale: A personal connection from the classroom to the grant using visual literacy strategies.</a:t>
            </a:r>
          </a:p>
          <a:p>
            <a:pPr rtl="0"/>
            <a:endParaRPr lang="en-US" sz="1400" b="0" i="0" u="none" strike="noStrike" kern="1200" dirty="0">
              <a:solidFill>
                <a:schemeClr val="tx1"/>
              </a:solidFill>
              <a:effectLst/>
              <a:latin typeface="Arial"/>
              <a:ea typeface="Arial"/>
              <a:cs typeface="Arial"/>
              <a:sym typeface="Arial" panose="020B0604020202020204" pitchFamily="34" charset="0"/>
            </a:endParaRPr>
          </a:p>
          <a:p>
            <a:pPr rtl="0"/>
            <a:r>
              <a:rPr lang="en-US" sz="1400" b="0" i="0" u="none" strike="noStrike" kern="1200" dirty="0">
                <a:solidFill>
                  <a:schemeClr val="tx1"/>
                </a:solidFill>
                <a:effectLst/>
                <a:latin typeface="Arial"/>
                <a:ea typeface="Arial"/>
                <a:cs typeface="Arial"/>
                <a:sym typeface="Arial" panose="020B0604020202020204" pitchFamily="34" charset="0"/>
              </a:rPr>
              <a:t>The polaroid photo to draw what it will look like for a student who is provided the opportunities through GEAR UP and share The Starfish story (optional) </a:t>
            </a:r>
          </a:p>
          <a:p>
            <a:pPr rtl="0"/>
            <a:endParaRPr lang="en-US" sz="1400" b="0" i="0" u="none" strike="noStrike" kern="1200" dirty="0">
              <a:solidFill>
                <a:schemeClr val="tx1"/>
              </a:solidFill>
              <a:effectLst/>
              <a:latin typeface="Arial"/>
              <a:ea typeface="Arial"/>
              <a:cs typeface="Arial"/>
              <a:sym typeface="Arial" panose="020B0604020202020204" pitchFamily="34" charset="0"/>
            </a:endParaRPr>
          </a:p>
          <a:p>
            <a:pPr rtl="0"/>
            <a:endParaRPr lang="en-US" b="0" dirty="0">
              <a:effectLst/>
            </a:endParaRPr>
          </a:p>
          <a:p>
            <a:endParaRPr lang="en-US" dirty="0"/>
          </a:p>
        </p:txBody>
      </p:sp>
    </p:spTree>
    <p:extLst>
      <p:ext uri="{BB962C8B-B14F-4D97-AF65-F5344CB8AC3E}">
        <p14:creationId xmlns:p14="http://schemas.microsoft.com/office/powerpoint/2010/main" val="2085960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Think about your own classroom and the specific students within it. </a:t>
            </a:r>
          </a:p>
          <a:p>
            <a:endParaRPr lang="en-US" dirty="0"/>
          </a:p>
          <a:p>
            <a:r>
              <a:rPr lang="en-US" dirty="0"/>
              <a:t>This partnership can have an incredible and positive effect on all students, but there are going to be some that we influence more than others. So, who is your student(s)? For whom can you see this partnership really making a difference?</a:t>
            </a:r>
          </a:p>
          <a:p>
            <a:endParaRPr lang="en-US" dirty="0"/>
          </a:p>
          <a:p>
            <a:endParaRPr lang="en-US" dirty="0"/>
          </a:p>
          <a:p>
            <a:endParaRPr lang="en-US" dirty="0"/>
          </a:p>
        </p:txBody>
      </p:sp>
    </p:spTree>
    <p:extLst>
      <p:ext uri="{BB962C8B-B14F-4D97-AF65-F5344CB8AC3E}">
        <p14:creationId xmlns:p14="http://schemas.microsoft.com/office/powerpoint/2010/main" val="2633541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 out card set to participants and showcase the LEARN site if time is available.</a:t>
            </a:r>
          </a:p>
          <a:p>
            <a:endParaRPr lang="en-US" dirty="0"/>
          </a:p>
          <a:p>
            <a:r>
              <a:rPr lang="en-US" dirty="0"/>
              <a:t>We encourage you to use the strategy I Notice, I Wonder or 3-2-1 with students. One idea is to let them look at the Top 10 Benefits of College and then use a strategy to reflect on them. </a:t>
            </a:r>
          </a:p>
          <a:p>
            <a:endParaRPr lang="en-US" dirty="0"/>
          </a:p>
        </p:txBody>
      </p:sp>
    </p:spTree>
    <p:extLst>
      <p:ext uri="{BB962C8B-B14F-4D97-AF65-F5344CB8AC3E}">
        <p14:creationId xmlns:p14="http://schemas.microsoft.com/office/powerpoint/2010/main" val="1200505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slide has to be edited with the correct TREK web address.*** </a:t>
            </a:r>
          </a:p>
          <a:p>
            <a:r>
              <a:rPr lang="en-US" b="1" dirty="0"/>
              <a:t>Click on the link in the orange box to edit the numbers at the end. </a:t>
            </a:r>
          </a:p>
          <a:p>
            <a:endParaRPr lang="en-US" dirty="0"/>
          </a:p>
        </p:txBody>
      </p:sp>
    </p:spTree>
    <p:extLst>
      <p:ext uri="{BB962C8B-B14F-4D97-AF65-F5344CB8AC3E}">
        <p14:creationId xmlns:p14="http://schemas.microsoft.com/office/powerpoint/2010/main" val="507611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400" b="0" i="0" kern="1200" dirty="0">
                <a:solidFill>
                  <a:schemeClr val="tx1"/>
                </a:solidFill>
                <a:effectLst/>
                <a:latin typeface="Arial"/>
                <a:ea typeface="Arial"/>
                <a:cs typeface="Arial"/>
                <a:sym typeface="Arial" panose="020B0604020202020204" pitchFamily="34" charset="0"/>
              </a:rPr>
              <a:t>In order to establish community and model the K20 LEARN Instructional Strategies and authentic teaching and learning that guide our professional development, facilitators will engage participants in the Snap, Clap, Pop strategy.</a:t>
            </a:r>
          </a:p>
          <a:p>
            <a:pPr rtl="0"/>
            <a:endParaRPr lang="en-US" sz="1400" b="0" i="0" kern="1200" dirty="0">
              <a:solidFill>
                <a:schemeClr val="tx1"/>
              </a:solidFill>
              <a:effectLst/>
              <a:latin typeface="Arial"/>
              <a:ea typeface="Arial"/>
              <a:cs typeface="Arial"/>
              <a:sym typeface="Arial" panose="020B0604020202020204" pitchFamily="34" charset="0"/>
            </a:endParaRPr>
          </a:p>
          <a:p>
            <a:pPr rtl="0"/>
            <a:endParaRPr lang="en-US" b="0" dirty="0">
              <a:effectLst/>
            </a:endParaRPr>
          </a:p>
          <a:p>
            <a:endParaRPr lang="en-US" dirty="0"/>
          </a:p>
        </p:txBody>
      </p:sp>
    </p:spTree>
    <p:extLst>
      <p:ext uri="{BB962C8B-B14F-4D97-AF65-F5344CB8AC3E}">
        <p14:creationId xmlns:p14="http://schemas.microsoft.com/office/powerpoint/2010/main" val="1187398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493D1BBA-9305-EF14-B813-8893120AF634}"/>
            </a:ext>
          </a:extLst>
        </p:cNvPr>
        <p:cNvGrpSpPr/>
        <p:nvPr/>
      </p:nvGrpSpPr>
      <p:grpSpPr>
        <a:xfrm>
          <a:off x="0" y="0"/>
          <a:ext cx="0" cy="0"/>
          <a:chOff x="0" y="0"/>
          <a:chExt cx="0" cy="0"/>
        </a:xfrm>
      </p:grpSpPr>
      <p:sp>
        <p:nvSpPr>
          <p:cNvPr id="21505" name="Google Shape;38;p:notes">
            <a:extLst>
              <a:ext uri="{FF2B5EF4-FFF2-40B4-BE49-F238E27FC236}">
                <a16:creationId xmlns:a16="http://schemas.microsoft.com/office/drawing/2014/main" id="{0F8F144A-D149-45AB-629F-6E3B1DE51DF4}"/>
              </a:ext>
            </a:extLst>
          </p:cNvPr>
          <p:cNvSpPr>
            <a:spLocks noGrp="1" noRot="1" noChangeAspect="1" noTextEdit="1"/>
          </p:cNvSpPr>
          <p:nvPr>
            <p:ph type="sldImg" idx="2"/>
          </p:nvPr>
        </p:nvSpPr>
        <p:spPr>
          <a:noFill/>
          <a:ln>
            <a:headEnd/>
            <a:tailEnd/>
          </a:ln>
        </p:spPr>
      </p:sp>
      <p:sp>
        <p:nvSpPr>
          <p:cNvPr id="21506" name="Google Shape;39;p:notes">
            <a:extLst>
              <a:ext uri="{FF2B5EF4-FFF2-40B4-BE49-F238E27FC236}">
                <a16:creationId xmlns:a16="http://schemas.microsoft.com/office/drawing/2014/main" id="{C0D0D87E-3A51-9AA4-7C02-B364F32438D8}"/>
              </a:ext>
            </a:extLst>
          </p:cNvPr>
          <p:cNvSpPr txBox="1">
            <a:spLocks noGrp="1" noChangeArrowheads="1"/>
          </p:cNvSpPr>
          <p:nvPr>
            <p:ph type="body" idx="1"/>
          </p:nvPr>
        </p:nvSpPr>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6669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Optional link to use instead, but they will need to click on the correct event listed GEAR UP OVERVIEW for ….</a:t>
            </a:r>
          </a:p>
          <a:p>
            <a:endParaRPr lang="en-US" dirty="0"/>
          </a:p>
        </p:txBody>
      </p:sp>
    </p:spTree>
    <p:extLst>
      <p:ext uri="{BB962C8B-B14F-4D97-AF65-F5344CB8AC3E}">
        <p14:creationId xmlns:p14="http://schemas.microsoft.com/office/powerpoint/2010/main" val="646249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0" fontAlgn="base" latinLnBrk="0" hangingPunct="0">
              <a:lnSpc>
                <a:spcPct val="100000"/>
              </a:lnSpc>
              <a:spcBef>
                <a:spcPct val="0"/>
              </a:spcBef>
              <a:spcAft>
                <a:spcPct val="0"/>
              </a:spcAft>
              <a:buClr>
                <a:srgbClr val="000000"/>
              </a:buClr>
              <a:buSzTx/>
              <a:buFont typeface="Arial" panose="020B0604020202020204" pitchFamily="34" charset="0"/>
              <a:buNone/>
              <a:tabLst/>
              <a:defRPr/>
            </a:pPr>
            <a:r>
              <a:rPr lang="en-US" dirty="0"/>
              <a:t>Address the IRB and the rapid feedback that will be collected as part of our partnership. </a:t>
            </a:r>
          </a:p>
          <a:p>
            <a:endParaRPr lang="en-US" dirty="0"/>
          </a:p>
        </p:txBody>
      </p:sp>
    </p:spTree>
    <p:extLst>
      <p:ext uri="{BB962C8B-B14F-4D97-AF65-F5344CB8AC3E}">
        <p14:creationId xmlns:p14="http://schemas.microsoft.com/office/powerpoint/2010/main" val="3322871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i="0" u="none" strike="noStrike" kern="1200" dirty="0">
                <a:solidFill>
                  <a:srgbClr val="000000"/>
                </a:solidFill>
                <a:effectLst/>
                <a:latin typeface="Arial"/>
                <a:ea typeface="Arial"/>
                <a:cs typeface="Arial"/>
                <a:sym typeface="Arial" panose="020B0604020202020204" pitchFamily="34" charset="0"/>
              </a:rPr>
              <a:t>Give an example: </a:t>
            </a:r>
          </a:p>
          <a:p>
            <a:r>
              <a:rPr lang="en-US" sz="1400" b="1" i="0" u="none" strike="noStrike" kern="1200" dirty="0">
                <a:solidFill>
                  <a:srgbClr val="000000"/>
                </a:solidFill>
                <a:effectLst/>
                <a:latin typeface="Arial"/>
                <a:ea typeface="Arial"/>
                <a:cs typeface="Arial"/>
                <a:sym typeface="Arial" panose="020B0604020202020204" pitchFamily="34" charset="0"/>
              </a:rPr>
              <a:t>I notice that the K20 Center is centered around collaboration with University, Community, and School</a:t>
            </a:r>
          </a:p>
          <a:p>
            <a:r>
              <a:rPr lang="en-US" sz="1400" b="1" i="0" u="none" strike="noStrike" kern="1200" dirty="0">
                <a:solidFill>
                  <a:srgbClr val="000000"/>
                </a:solidFill>
                <a:effectLst/>
                <a:latin typeface="Arial"/>
                <a:ea typeface="Arial"/>
                <a:cs typeface="Arial"/>
                <a:sym typeface="Arial" panose="020B0604020202020204" pitchFamily="34" charset="0"/>
              </a:rPr>
              <a:t>I wonder how the community is involved in the collaborative piece?</a:t>
            </a:r>
          </a:p>
          <a:p>
            <a:endParaRPr lang="en-US" sz="1400" b="1" i="0" u="none" strike="noStrike" kern="1200" dirty="0">
              <a:solidFill>
                <a:srgbClr val="000000"/>
              </a:solidFill>
              <a:effectLst/>
              <a:latin typeface="Arial"/>
              <a:ea typeface="Arial"/>
              <a:cs typeface="Arial"/>
              <a:sym typeface="Arial" panose="020B0604020202020204" pitchFamily="34" charset="0"/>
            </a:endParaRPr>
          </a:p>
          <a:p>
            <a:r>
              <a:rPr lang="en-US" sz="1400" b="0" i="0" u="none" strike="noStrike" kern="1200" dirty="0">
                <a:solidFill>
                  <a:srgbClr val="000000"/>
                </a:solidFill>
                <a:effectLst/>
                <a:latin typeface="Arial"/>
                <a:ea typeface="Arial"/>
                <a:cs typeface="Arial"/>
                <a:sym typeface="Arial" panose="020B0604020202020204" pitchFamily="34" charset="0"/>
              </a:rPr>
              <a:t>Participants review the entire infographic in small groups (2-3) and create an I notice and an I wonder. Participants place stickies on the respective poster being mindful of previous questions and statements.</a:t>
            </a:r>
            <a:r>
              <a:rPr lang="en-US" dirty="0"/>
              <a:t> </a:t>
            </a:r>
            <a:endParaRPr lang="en-US" sz="1400" b="0" i="0" u="none" strike="noStrike" kern="1200" dirty="0">
              <a:solidFill>
                <a:srgbClr val="000000"/>
              </a:solidFill>
              <a:latin typeface="Arial"/>
              <a:ea typeface="Arial"/>
              <a:cs typeface="Calibri"/>
              <a:sym typeface="Arial" panose="020B0604020202020204" pitchFamily="34" charset="0"/>
            </a:endParaRPr>
          </a:p>
          <a:p>
            <a:pPr rtl="0"/>
            <a:endParaRPr lang="en-US" sz="1400" b="0" i="0" u="none" strike="noStrike" kern="1200" dirty="0">
              <a:solidFill>
                <a:schemeClr val="tx1"/>
              </a:solidFill>
              <a:effectLst/>
              <a:latin typeface="Arial"/>
              <a:ea typeface="Arial"/>
              <a:cs typeface="Arial"/>
              <a:sym typeface="Arial" panose="020B0604020202020204" pitchFamily="34" charset="0"/>
            </a:endParaRPr>
          </a:p>
          <a:p>
            <a:pPr rtl="0"/>
            <a:r>
              <a:rPr lang="en-US" sz="1400" b="0" i="0" u="none" strike="noStrike" kern="1200" dirty="0">
                <a:solidFill>
                  <a:srgbClr val="000000"/>
                </a:solidFill>
                <a:effectLst/>
                <a:latin typeface="Arial"/>
                <a:ea typeface="Arial"/>
                <a:cs typeface="Arial"/>
                <a:sym typeface="Arial" panose="020B0604020202020204" pitchFamily="34" charset="0"/>
              </a:rPr>
              <a:t>You can use these guiding questions to help those still struggling to record I Notice/I Wonder Statements.</a:t>
            </a:r>
            <a:endParaRPr lang="en-US" sz="1400" b="0" i="0" u="none" strike="noStrike" kern="1200" dirty="0">
              <a:solidFill>
                <a:srgbClr val="000000"/>
              </a:solidFill>
              <a:latin typeface="Arial"/>
              <a:ea typeface="Arial"/>
              <a:cs typeface="Calibri"/>
              <a:sym typeface="Arial" panose="020B0604020202020204" pitchFamily="34" charset="0"/>
            </a:endParaRPr>
          </a:p>
          <a:p>
            <a:pPr marL="171450" indent="-171450" rtl="0">
              <a:buFontTx/>
              <a:buChar char="-"/>
            </a:pPr>
            <a:r>
              <a:rPr lang="en-US" sz="1400" b="0" i="0" u="none" strike="noStrike" kern="1200" dirty="0">
                <a:solidFill>
                  <a:srgbClr val="000000"/>
                </a:solidFill>
                <a:effectLst/>
                <a:latin typeface="Arial"/>
                <a:ea typeface="Arial"/>
                <a:cs typeface="Arial"/>
                <a:sym typeface="Arial" panose="020B0604020202020204" pitchFamily="34" charset="0"/>
              </a:rPr>
              <a:t>What connections can you make to your school?</a:t>
            </a:r>
            <a:endParaRPr lang="en-US" sz="1400" b="0" i="0" u="none" strike="noStrike" kern="1200" dirty="0">
              <a:solidFill>
                <a:srgbClr val="000000"/>
              </a:solidFill>
              <a:latin typeface="Arial"/>
              <a:ea typeface="Arial"/>
              <a:cs typeface="Calibri"/>
              <a:sym typeface="Arial" panose="020B0604020202020204" pitchFamily="34" charset="0"/>
            </a:endParaRPr>
          </a:p>
          <a:p>
            <a:pPr marL="171450" indent="-171450" rtl="0">
              <a:buFontTx/>
              <a:buChar char="-"/>
            </a:pPr>
            <a:r>
              <a:rPr lang="en-US" sz="1400" b="0" i="0" u="none" strike="noStrike" kern="1200" dirty="0">
                <a:solidFill>
                  <a:srgbClr val="000000"/>
                </a:solidFill>
                <a:effectLst/>
                <a:latin typeface="Arial"/>
                <a:ea typeface="Arial"/>
                <a:cs typeface="Arial"/>
                <a:sym typeface="Arial" panose="020B0604020202020204" pitchFamily="34" charset="0"/>
              </a:rPr>
              <a:t>Do you notice any elements that are exciting to learn more about?</a:t>
            </a:r>
            <a:endParaRPr lang="en-US" sz="1400" b="0" i="0" u="none" strike="noStrike" kern="1200" dirty="0">
              <a:solidFill>
                <a:srgbClr val="000000"/>
              </a:solidFill>
              <a:latin typeface="Arial"/>
              <a:ea typeface="Arial"/>
              <a:cs typeface="Calibri"/>
              <a:sym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758409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400" b="0" i="0" u="none" strike="noStrike" kern="1200" dirty="0">
                <a:solidFill>
                  <a:schemeClr val="tx1"/>
                </a:solidFill>
                <a:effectLst/>
                <a:latin typeface="Arial"/>
                <a:ea typeface="Arial"/>
                <a:cs typeface="Arial"/>
                <a:sym typeface="Arial" panose="020B0604020202020204" pitchFamily="34" charset="0"/>
              </a:rPr>
              <a:t>Participants review the entire infographic in small groups (2-3) and create an I notice and an I wonder. Participants place stickies on the respective poster being mindful of previous questions and statements. </a:t>
            </a:r>
          </a:p>
          <a:p>
            <a:pPr rtl="0"/>
            <a:endParaRPr lang="en-US" sz="1400" b="0" i="0" u="none" strike="noStrike" kern="1200" dirty="0">
              <a:solidFill>
                <a:schemeClr val="tx1"/>
              </a:solidFill>
              <a:effectLst/>
              <a:latin typeface="Arial"/>
              <a:ea typeface="Arial"/>
              <a:cs typeface="Arial"/>
              <a:sym typeface="Arial" panose="020B0604020202020204" pitchFamily="34" charset="0"/>
            </a:endParaRPr>
          </a:p>
          <a:p>
            <a:pPr rtl="0"/>
            <a:r>
              <a:rPr lang="en-US" sz="1400" b="0" i="0" u="none" strike="noStrike" kern="1200" dirty="0">
                <a:solidFill>
                  <a:schemeClr val="tx1"/>
                </a:solidFill>
                <a:effectLst/>
                <a:latin typeface="Arial"/>
                <a:ea typeface="Arial"/>
                <a:cs typeface="Arial"/>
                <a:sym typeface="Arial" panose="020B0604020202020204" pitchFamily="34" charset="0"/>
              </a:rPr>
              <a:t>You can use these guiding questions to help those still struggling to record I Notice/I Wonder Statements.</a:t>
            </a:r>
          </a:p>
          <a:p>
            <a:pPr marL="171450" indent="-171450" rtl="0">
              <a:buFontTx/>
              <a:buChar char="-"/>
            </a:pPr>
            <a:r>
              <a:rPr lang="en-US" sz="1400" b="0" i="0" u="none" strike="noStrike" kern="1200" dirty="0">
                <a:solidFill>
                  <a:schemeClr val="tx1"/>
                </a:solidFill>
                <a:effectLst/>
                <a:latin typeface="Arial"/>
                <a:ea typeface="Arial"/>
                <a:cs typeface="Arial"/>
                <a:sym typeface="Arial" panose="020B0604020202020204" pitchFamily="34" charset="0"/>
              </a:rPr>
              <a:t>What connections can you make to your school?</a:t>
            </a:r>
          </a:p>
          <a:p>
            <a:pPr marL="171450" indent="-171450" rtl="0">
              <a:buFontTx/>
              <a:buChar char="-"/>
            </a:pPr>
            <a:r>
              <a:rPr lang="en-US" sz="1400" b="0" i="0" u="none" strike="noStrike" kern="1200" dirty="0">
                <a:solidFill>
                  <a:schemeClr val="tx1"/>
                </a:solidFill>
                <a:effectLst/>
                <a:latin typeface="Arial"/>
                <a:ea typeface="Arial"/>
                <a:cs typeface="Arial"/>
                <a:sym typeface="Arial" panose="020B0604020202020204" pitchFamily="34" charset="0"/>
              </a:rPr>
              <a:t>Do you notice any elements that are exciting to learn more about?</a:t>
            </a:r>
          </a:p>
          <a:p>
            <a:pPr rtl="0"/>
            <a:endParaRPr lang="en-US" b="0" dirty="0">
              <a:effectLst/>
            </a:endParaRPr>
          </a:p>
          <a:p>
            <a:endParaRPr lang="en-US" dirty="0"/>
          </a:p>
        </p:txBody>
      </p:sp>
    </p:spTree>
    <p:extLst>
      <p:ext uri="{BB962C8B-B14F-4D97-AF65-F5344CB8AC3E}">
        <p14:creationId xmlns:p14="http://schemas.microsoft.com/office/powerpoint/2010/main" val="2103549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K20 Center is an educational research and development center that provides PD to educators across the state. </a:t>
            </a:r>
          </a:p>
          <a:p>
            <a:endParaRPr lang="en-US" dirty="0"/>
          </a:p>
          <a:p>
            <a:endParaRPr lang="en-US" dirty="0">
              <a:cs typeface="Calibri"/>
            </a:endParaRPr>
          </a:p>
          <a:p>
            <a:endParaRPr lang="en-US" dirty="0"/>
          </a:p>
        </p:txBody>
      </p:sp>
    </p:spTree>
    <p:extLst>
      <p:ext uri="{BB962C8B-B14F-4D97-AF65-F5344CB8AC3E}">
        <p14:creationId xmlns:p14="http://schemas.microsoft.com/office/powerpoint/2010/main" val="97154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Competitive Federal Grant </a:t>
            </a:r>
          </a:p>
          <a:p>
            <a:r>
              <a:rPr lang="en-US" b="1" dirty="0"/>
              <a:t>COHORT MODEL</a:t>
            </a:r>
          </a:p>
          <a:p>
            <a:r>
              <a:rPr lang="en-US" b="1" dirty="0"/>
              <a:t>7 years</a:t>
            </a:r>
          </a:p>
          <a:p>
            <a:r>
              <a:rPr lang="en-US" b="1" dirty="0"/>
              <a:t>Free 50% of free and reduced lunch </a:t>
            </a:r>
          </a:p>
          <a:p>
            <a:endParaRPr lang="en-US" b="1" dirty="0"/>
          </a:p>
          <a:p>
            <a:r>
              <a:rPr lang="en-US" dirty="0"/>
              <a:t>GEAR UP is Federal grant, competitive application, cohort model starts in 7</a:t>
            </a:r>
            <a:r>
              <a:rPr lang="en-US" baseline="30000" dirty="0"/>
              <a:t>th</a:t>
            </a:r>
            <a:r>
              <a:rPr lang="en-US" dirty="0"/>
              <a:t> grade and follows students through their freshman year of college, free and reduced rate is 50% or higher  summarize the goals Keep any services with students broad because it varies from site to site and grant to grant. “Sites may do campus visits, college and career events, counselor academy, </a:t>
            </a:r>
          </a:p>
          <a:p>
            <a:endParaRPr lang="en-US" dirty="0"/>
          </a:p>
          <a:p>
            <a:endParaRPr lang="en-US" sz="3200" dirty="0"/>
          </a:p>
          <a:p>
            <a:endParaRPr lang="en-US" sz="3200" dirty="0"/>
          </a:p>
          <a:p>
            <a:endParaRPr lang="en-US" dirty="0"/>
          </a:p>
          <a:p>
            <a:endParaRPr lang="en-US" dirty="0"/>
          </a:p>
        </p:txBody>
      </p:sp>
    </p:spTree>
    <p:extLst>
      <p:ext uri="{BB962C8B-B14F-4D97-AF65-F5344CB8AC3E}">
        <p14:creationId xmlns:p14="http://schemas.microsoft.com/office/powerpoint/2010/main" val="1886281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r>
              <a:rPr lang="en-US" dirty="0"/>
              <a:t>Direct participants attention to the back of the info graphic. </a:t>
            </a:r>
          </a:p>
          <a:p>
            <a:pPr>
              <a:spcBef>
                <a:spcPct val="20000"/>
              </a:spcBef>
            </a:pPr>
            <a:r>
              <a:rPr lang="en-US" dirty="0"/>
              <a:t>This is a partnership between the K20 Center and 11 suburban schools in Oklahoma</a:t>
            </a:r>
            <a:endParaRPr lang="en-US" dirty="0">
              <a:cs typeface="Calibri"/>
            </a:endParaRPr>
          </a:p>
          <a:p>
            <a:pPr>
              <a:spcBef>
                <a:spcPct val="20000"/>
              </a:spcBef>
            </a:pPr>
            <a:r>
              <a:rPr lang="en-US" dirty="0"/>
              <a:t>Directly impacts over 3,000 students</a:t>
            </a:r>
            <a:endParaRPr lang="en-US" dirty="0">
              <a:cs typeface="Calibri"/>
            </a:endParaRPr>
          </a:p>
          <a:p>
            <a:pPr>
              <a:spcBef>
                <a:spcPct val="20000"/>
              </a:spcBef>
            </a:pPr>
            <a:r>
              <a:rPr lang="en-US" dirty="0"/>
              <a:t>Provides PD and direct services for</a:t>
            </a:r>
            <a:endParaRPr lang="en-US" dirty="0">
              <a:cs typeface="Calibri"/>
            </a:endParaRPr>
          </a:p>
          <a:p>
            <a:pPr marL="171450" indent="-171450">
              <a:spcBef>
                <a:spcPct val="20000"/>
              </a:spcBef>
              <a:buFont typeface="Arial,Sans-Serif"/>
              <a:buChar char="•"/>
            </a:pPr>
            <a:r>
              <a:rPr lang="en-US" dirty="0"/>
              <a:t>Teachers</a:t>
            </a:r>
            <a:endParaRPr lang="en-US" dirty="0">
              <a:cs typeface="Calibri"/>
            </a:endParaRPr>
          </a:p>
          <a:p>
            <a:pPr marL="171450" indent="-171450">
              <a:spcBef>
                <a:spcPct val="20000"/>
              </a:spcBef>
              <a:buFont typeface="Arial,Sans-Serif"/>
              <a:buChar char="•"/>
            </a:pPr>
            <a:r>
              <a:rPr lang="en-US" dirty="0"/>
              <a:t>Students</a:t>
            </a:r>
            <a:endParaRPr lang="en-US" dirty="0">
              <a:cs typeface="Calibri"/>
            </a:endParaRPr>
          </a:p>
          <a:p>
            <a:pPr marL="171450" indent="-171450">
              <a:spcBef>
                <a:spcPct val="20000"/>
              </a:spcBef>
              <a:buFont typeface="Arial,Sans-Serif"/>
              <a:buChar char="•"/>
            </a:pPr>
            <a:r>
              <a:rPr lang="en-US" dirty="0"/>
              <a:t>Leaders</a:t>
            </a:r>
            <a:endParaRPr lang="en-US" dirty="0">
              <a:cs typeface="Calibri"/>
            </a:endParaRPr>
          </a:p>
          <a:p>
            <a:pPr marL="171450" indent="-171450">
              <a:spcBef>
                <a:spcPct val="20000"/>
              </a:spcBef>
              <a:buFont typeface="Arial,Sans-Serif"/>
              <a:buChar char="•"/>
            </a:pPr>
            <a:r>
              <a:rPr lang="en-US" dirty="0"/>
              <a:t>Parents</a:t>
            </a:r>
            <a:endParaRPr lang="en-US" dirty="0">
              <a:cs typeface="Calibri"/>
            </a:endParaRPr>
          </a:p>
          <a:p>
            <a:pPr>
              <a:spcBef>
                <a:spcPct val="20000"/>
              </a:spcBef>
            </a:pPr>
            <a:r>
              <a:rPr lang="en-US" dirty="0"/>
              <a:t>Outcomes will increase students’:</a:t>
            </a:r>
            <a:endParaRPr lang="en-US" dirty="0">
              <a:cs typeface="Calibri"/>
            </a:endParaRPr>
          </a:p>
          <a:p>
            <a:pPr marL="171450" indent="-171450">
              <a:spcBef>
                <a:spcPct val="20000"/>
              </a:spcBef>
              <a:buFont typeface="Arial,Sans-Serif"/>
              <a:buChar char="•"/>
            </a:pPr>
            <a:r>
              <a:rPr lang="en-US" dirty="0"/>
              <a:t>Learning</a:t>
            </a:r>
            <a:endParaRPr lang="en-US" dirty="0">
              <a:cs typeface="Calibri"/>
            </a:endParaRPr>
          </a:p>
          <a:p>
            <a:pPr marL="171450" indent="-171450">
              <a:spcBef>
                <a:spcPct val="20000"/>
              </a:spcBef>
              <a:buFont typeface="Arial,Sans-Serif"/>
              <a:buChar char="•"/>
            </a:pPr>
            <a:r>
              <a:rPr lang="en-US" dirty="0"/>
              <a:t>Engagement</a:t>
            </a:r>
            <a:endParaRPr lang="en-US" dirty="0">
              <a:cs typeface="Calibri"/>
            </a:endParaRPr>
          </a:p>
          <a:p>
            <a:endParaRPr lang="en-US" dirty="0"/>
          </a:p>
        </p:txBody>
      </p:sp>
    </p:spTree>
    <p:extLst>
      <p:ext uri="{BB962C8B-B14F-4D97-AF65-F5344CB8AC3E}">
        <p14:creationId xmlns:p14="http://schemas.microsoft.com/office/powerpoint/2010/main" val="4129660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6B75B-5386-70F8-8D9D-9F43488C20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73EC82-A298-B755-9F80-66FFF09BAA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61109D-69CC-9150-A3AE-D9219AD8678F}"/>
              </a:ext>
            </a:extLst>
          </p:cNvPr>
          <p:cNvSpPr>
            <a:spLocks noGrp="1"/>
          </p:cNvSpPr>
          <p:nvPr>
            <p:ph type="body" idx="1"/>
          </p:nvPr>
        </p:nvSpPr>
        <p:spPr/>
        <p:txBody>
          <a:bodyPr/>
          <a:lstStyle/>
          <a:p>
            <a:pPr marL="0" indent="0">
              <a:spcBef>
                <a:spcPct val="20000"/>
              </a:spcBef>
              <a:buNone/>
            </a:pPr>
            <a:r>
              <a:rPr lang="en-US" dirty="0"/>
              <a:t>Direct participants attention to the back of the info graphic. </a:t>
            </a:r>
          </a:p>
          <a:p>
            <a:pPr marL="0" indent="0">
              <a:spcBef>
                <a:spcPct val="20000"/>
              </a:spcBef>
              <a:buNone/>
            </a:pPr>
            <a:r>
              <a:rPr lang="en-US" sz="1400" dirty="0"/>
              <a:t>This is a partnership between the K20 Center and 23 rural schools in Oklahoma</a:t>
            </a:r>
            <a:endParaRPr lang="en-US" dirty="0"/>
          </a:p>
          <a:p>
            <a:pPr marL="0" indent="0">
              <a:spcBef>
                <a:spcPct val="20000"/>
              </a:spcBef>
              <a:buNone/>
            </a:pPr>
            <a:r>
              <a:rPr lang="en-US" dirty="0"/>
              <a:t>Directly impacts 4,154 students</a:t>
            </a:r>
            <a:endParaRPr lang="en-US" dirty="0">
              <a:cs typeface="Calibri"/>
            </a:endParaRPr>
          </a:p>
          <a:p>
            <a:pPr marL="0" indent="0">
              <a:spcBef>
                <a:spcPct val="20000"/>
              </a:spcBef>
              <a:buNone/>
            </a:pPr>
            <a:r>
              <a:rPr lang="en-US" dirty="0"/>
              <a:t>Provides PD and direct services for</a:t>
            </a:r>
            <a:endParaRPr lang="en-US" dirty="0">
              <a:cs typeface="Calibri"/>
            </a:endParaRPr>
          </a:p>
          <a:p>
            <a:pPr marL="171450" indent="-171450">
              <a:spcBef>
                <a:spcPct val="20000"/>
              </a:spcBef>
              <a:buFont typeface="Arial" panose="020B0604020202020204" pitchFamily="34" charset="0"/>
              <a:buChar char="•"/>
            </a:pPr>
            <a:r>
              <a:rPr lang="en-US" dirty="0"/>
              <a:t>Teachers</a:t>
            </a:r>
          </a:p>
          <a:p>
            <a:pPr marL="171450" indent="-171450">
              <a:spcBef>
                <a:spcPct val="20000"/>
              </a:spcBef>
              <a:buFont typeface="Arial" panose="020B0604020202020204" pitchFamily="34" charset="0"/>
              <a:buChar char="•"/>
            </a:pPr>
            <a:r>
              <a:rPr lang="en-US" dirty="0"/>
              <a:t>Students</a:t>
            </a:r>
            <a:endParaRPr lang="en-US" dirty="0">
              <a:cs typeface="Calibri"/>
            </a:endParaRPr>
          </a:p>
          <a:p>
            <a:pPr marL="171450" indent="-171450">
              <a:spcBef>
                <a:spcPct val="20000"/>
              </a:spcBef>
              <a:buFont typeface="Arial" panose="020B0604020202020204" pitchFamily="34" charset="0"/>
              <a:buChar char="•"/>
            </a:pPr>
            <a:r>
              <a:rPr lang="en-US" dirty="0"/>
              <a:t>Leaders</a:t>
            </a:r>
          </a:p>
          <a:p>
            <a:pPr marL="171450" indent="-171450">
              <a:spcBef>
                <a:spcPct val="20000"/>
              </a:spcBef>
              <a:buFont typeface="Arial" panose="020B0604020202020204" pitchFamily="34" charset="0"/>
              <a:buChar char="•"/>
            </a:pPr>
            <a:r>
              <a:rPr lang="en-US" dirty="0"/>
              <a:t>Parents</a:t>
            </a:r>
            <a:endParaRPr lang="en-US" dirty="0">
              <a:cs typeface="Calibri"/>
            </a:endParaRPr>
          </a:p>
          <a:p>
            <a:pPr marL="0" indent="0">
              <a:spcBef>
                <a:spcPct val="20000"/>
              </a:spcBef>
              <a:buNone/>
            </a:pPr>
            <a:r>
              <a:rPr lang="en-US" dirty="0"/>
              <a:t>Outcomes will increase students’:</a:t>
            </a:r>
            <a:endParaRPr lang="en-US" dirty="0">
              <a:cs typeface="Calibri"/>
            </a:endParaRPr>
          </a:p>
          <a:p>
            <a:pPr marL="171450" indent="-171450">
              <a:spcBef>
                <a:spcPct val="20000"/>
              </a:spcBef>
              <a:buFont typeface="Arial" panose="020B0604020202020204" pitchFamily="34" charset="0"/>
              <a:buChar char="•"/>
            </a:pPr>
            <a:r>
              <a:rPr lang="en-US" dirty="0"/>
              <a:t>Learning</a:t>
            </a:r>
            <a:endParaRPr lang="en-US" dirty="0">
              <a:cs typeface="Calibri"/>
            </a:endParaRPr>
          </a:p>
          <a:p>
            <a:pPr marL="171450" indent="-171450">
              <a:spcBef>
                <a:spcPct val="20000"/>
              </a:spcBef>
              <a:buFont typeface="Arial" panose="020B0604020202020204" pitchFamily="34" charset="0"/>
              <a:buChar char="•"/>
            </a:pPr>
            <a:r>
              <a:rPr lang="en-US" dirty="0"/>
              <a:t>Engagement</a:t>
            </a:r>
            <a:endParaRPr lang="en-US" dirty="0">
              <a:cs typeface="Calibri"/>
            </a:endParaRPr>
          </a:p>
        </p:txBody>
      </p:sp>
    </p:spTree>
    <p:extLst>
      <p:ext uri="{BB962C8B-B14F-4D97-AF65-F5344CB8AC3E}">
        <p14:creationId xmlns:p14="http://schemas.microsoft.com/office/powerpoint/2010/main" val="1766904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13C25-BF40-CD3A-D2B2-FF3234BC27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E05849-9A8B-B7B2-FBC3-F301503B0E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36C2CF-B8AC-97A0-5FEF-7AF1EEF7EB52}"/>
              </a:ext>
            </a:extLst>
          </p:cNvPr>
          <p:cNvSpPr>
            <a:spLocks noGrp="1"/>
          </p:cNvSpPr>
          <p:nvPr>
            <p:ph type="body" idx="1"/>
          </p:nvPr>
        </p:nvSpPr>
        <p:spPr/>
        <p:txBody>
          <a:bodyPr/>
          <a:lstStyle/>
          <a:p>
            <a:pPr marL="0" indent="0">
              <a:spcBef>
                <a:spcPct val="20000"/>
              </a:spcBef>
              <a:buNone/>
            </a:pPr>
            <a:r>
              <a:rPr lang="en-US" dirty="0"/>
              <a:t>Direct participants attention to the back of the info graphic. </a:t>
            </a:r>
          </a:p>
          <a:p>
            <a:pPr marL="0" indent="0">
              <a:spcBef>
                <a:spcPct val="20000"/>
              </a:spcBef>
              <a:buNone/>
            </a:pPr>
            <a:r>
              <a:rPr lang="en-US" sz="1400" dirty="0"/>
              <a:t>This is a partnership between the K20 Center and all OKC schools</a:t>
            </a:r>
            <a:endParaRPr lang="en-US" dirty="0"/>
          </a:p>
          <a:p>
            <a:pPr marL="0" indent="0">
              <a:spcBef>
                <a:spcPct val="20000"/>
              </a:spcBef>
              <a:buNone/>
            </a:pPr>
            <a:r>
              <a:rPr lang="en-US" dirty="0"/>
              <a:t>Directly impacts over 3,000 students</a:t>
            </a:r>
            <a:endParaRPr lang="en-US" dirty="0">
              <a:cs typeface="Calibri"/>
            </a:endParaRPr>
          </a:p>
          <a:p>
            <a:pPr marL="0" indent="0">
              <a:spcBef>
                <a:spcPct val="20000"/>
              </a:spcBef>
              <a:buNone/>
            </a:pPr>
            <a:r>
              <a:rPr lang="en-US" dirty="0"/>
              <a:t>Provides PD and direct services for</a:t>
            </a:r>
            <a:endParaRPr lang="en-US" dirty="0">
              <a:cs typeface="Calibri"/>
            </a:endParaRPr>
          </a:p>
          <a:p>
            <a:pPr marL="171450" indent="-171450">
              <a:spcBef>
                <a:spcPct val="20000"/>
              </a:spcBef>
              <a:buFont typeface="Arial" panose="020B0604020202020204" pitchFamily="34" charset="0"/>
              <a:buChar char="•"/>
            </a:pPr>
            <a:r>
              <a:rPr lang="en-US" dirty="0"/>
              <a:t>Teachers</a:t>
            </a:r>
          </a:p>
          <a:p>
            <a:pPr marL="171450" indent="-171450">
              <a:spcBef>
                <a:spcPct val="20000"/>
              </a:spcBef>
              <a:buFont typeface="Arial" panose="020B0604020202020204" pitchFamily="34" charset="0"/>
              <a:buChar char="•"/>
            </a:pPr>
            <a:r>
              <a:rPr lang="en-US" dirty="0"/>
              <a:t>Students</a:t>
            </a:r>
            <a:endParaRPr lang="en-US" dirty="0">
              <a:cs typeface="Calibri"/>
            </a:endParaRPr>
          </a:p>
          <a:p>
            <a:pPr marL="171450" indent="-171450">
              <a:spcBef>
                <a:spcPct val="20000"/>
              </a:spcBef>
              <a:buFont typeface="Arial" panose="020B0604020202020204" pitchFamily="34" charset="0"/>
              <a:buChar char="•"/>
            </a:pPr>
            <a:r>
              <a:rPr lang="en-US" dirty="0"/>
              <a:t>Leaders</a:t>
            </a:r>
          </a:p>
          <a:p>
            <a:pPr marL="171450" indent="-171450">
              <a:spcBef>
                <a:spcPct val="20000"/>
              </a:spcBef>
              <a:buFont typeface="Arial" panose="020B0604020202020204" pitchFamily="34" charset="0"/>
              <a:buChar char="•"/>
            </a:pPr>
            <a:r>
              <a:rPr lang="en-US" dirty="0"/>
              <a:t>Parents</a:t>
            </a:r>
            <a:endParaRPr lang="en-US" dirty="0">
              <a:cs typeface="Calibri"/>
            </a:endParaRPr>
          </a:p>
          <a:p>
            <a:pPr marL="0" indent="0">
              <a:spcBef>
                <a:spcPct val="20000"/>
              </a:spcBef>
              <a:buNone/>
            </a:pPr>
            <a:r>
              <a:rPr lang="en-US" dirty="0"/>
              <a:t>Outcomes will increase students’:</a:t>
            </a:r>
            <a:endParaRPr lang="en-US" dirty="0">
              <a:cs typeface="Calibri"/>
            </a:endParaRPr>
          </a:p>
          <a:p>
            <a:pPr marL="171450" indent="-171450">
              <a:spcBef>
                <a:spcPct val="20000"/>
              </a:spcBef>
              <a:buFont typeface="Arial" panose="020B0604020202020204" pitchFamily="34" charset="0"/>
              <a:buChar char="•"/>
            </a:pPr>
            <a:r>
              <a:rPr lang="en-US" dirty="0"/>
              <a:t>Learning</a:t>
            </a:r>
            <a:endParaRPr lang="en-US" dirty="0">
              <a:cs typeface="Calibri"/>
            </a:endParaRPr>
          </a:p>
          <a:p>
            <a:pPr marL="171450" indent="-171450">
              <a:spcBef>
                <a:spcPct val="20000"/>
              </a:spcBef>
              <a:buFont typeface="Arial" panose="020B0604020202020204" pitchFamily="34" charset="0"/>
              <a:buChar char="•"/>
            </a:pPr>
            <a:r>
              <a:rPr lang="en-US" dirty="0"/>
              <a:t>Engagement</a:t>
            </a:r>
          </a:p>
        </p:txBody>
      </p:sp>
    </p:spTree>
    <p:extLst>
      <p:ext uri="{BB962C8B-B14F-4D97-AF65-F5344CB8AC3E}">
        <p14:creationId xmlns:p14="http://schemas.microsoft.com/office/powerpoint/2010/main" val="4414730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1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4B20552E-7342-E84A-F371-1971A3F6C44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7" name="Google Shape;32;p8"/>
          <p:cNvSpPr txBox="1">
            <a:spLocks noGrp="1"/>
          </p:cNvSpPr>
          <p:nvPr>
            <p:ph type="title"/>
          </p:nvPr>
        </p:nvSpPr>
        <p:spPr>
          <a:xfrm>
            <a:off x="754050" y="4329575"/>
            <a:ext cx="7635900" cy="572700"/>
          </a:xfrm>
          <a:prstGeom prst="rect">
            <a:avLst/>
          </a:prstGeom>
          <a:noFill/>
          <a:ln>
            <a:noFill/>
          </a:ln>
        </p:spPr>
        <p:txBody>
          <a:bodyPr spcFirstLastPara="1" lIns="91425" tIns="91425" rIns="91425" bIns="91425" anchor="t">
            <a:normAutofit/>
          </a:bodyPr>
          <a:lstStyle>
            <a:lvl1pPr lvl="0" algn="ctr">
              <a:lnSpc>
                <a:spcPct val="15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spcBef>
                <a:spcPts val="0"/>
              </a:spcBef>
              <a:spcAft>
                <a:spcPts val="0"/>
              </a:spcAft>
              <a:buSzPts val="2800"/>
              <a:buFont typeface="Calibri"/>
              <a:buNone/>
              <a:defRPr>
                <a:latin typeface="Calibri"/>
                <a:ea typeface="Calibri"/>
                <a:cs typeface="Calibri"/>
                <a:sym typeface="Calibri"/>
              </a:defRPr>
            </a:lvl2pPr>
            <a:lvl3pPr lvl="2">
              <a:spcBef>
                <a:spcPts val="0"/>
              </a:spcBef>
              <a:spcAft>
                <a:spcPts val="0"/>
              </a:spcAft>
              <a:buSzPts val="2800"/>
              <a:buFont typeface="Calibri"/>
              <a:buNone/>
              <a:defRPr>
                <a:latin typeface="Calibri"/>
                <a:ea typeface="Calibri"/>
                <a:cs typeface="Calibri"/>
                <a:sym typeface="Calibri"/>
              </a:defRPr>
            </a:lvl3pPr>
            <a:lvl4pPr lvl="3">
              <a:spcBef>
                <a:spcPts val="0"/>
              </a:spcBef>
              <a:spcAft>
                <a:spcPts val="0"/>
              </a:spcAft>
              <a:buSzPts val="2800"/>
              <a:buFont typeface="Calibri"/>
              <a:buNone/>
              <a:defRPr>
                <a:latin typeface="Calibri"/>
                <a:ea typeface="Calibri"/>
                <a:cs typeface="Calibri"/>
                <a:sym typeface="Calibri"/>
              </a:defRPr>
            </a:lvl4pPr>
            <a:lvl5pPr lvl="4">
              <a:spcBef>
                <a:spcPts val="0"/>
              </a:spcBef>
              <a:spcAft>
                <a:spcPts val="0"/>
              </a:spcAft>
              <a:buSzPts val="2800"/>
              <a:buFont typeface="Calibri"/>
              <a:buNone/>
              <a:defRPr>
                <a:latin typeface="Calibri"/>
                <a:ea typeface="Calibri"/>
                <a:cs typeface="Calibri"/>
                <a:sym typeface="Calibri"/>
              </a:defRPr>
            </a:lvl5pPr>
            <a:lvl6pPr lvl="5">
              <a:spcBef>
                <a:spcPts val="0"/>
              </a:spcBef>
              <a:spcAft>
                <a:spcPts val="0"/>
              </a:spcAft>
              <a:buSzPts val="2800"/>
              <a:buFont typeface="Calibri"/>
              <a:buNone/>
              <a:defRPr>
                <a:latin typeface="Calibri"/>
                <a:ea typeface="Calibri"/>
                <a:cs typeface="Calibri"/>
                <a:sym typeface="Calibri"/>
              </a:defRPr>
            </a:lvl6pPr>
            <a:lvl7pPr lvl="6">
              <a:spcBef>
                <a:spcPts val="0"/>
              </a:spcBef>
              <a:spcAft>
                <a:spcPts val="0"/>
              </a:spcAft>
              <a:buSzPts val="2800"/>
              <a:buFont typeface="Calibri"/>
              <a:buNone/>
              <a:defRPr>
                <a:latin typeface="Calibri"/>
                <a:ea typeface="Calibri"/>
                <a:cs typeface="Calibri"/>
                <a:sym typeface="Calibri"/>
              </a:defRPr>
            </a:lvl7pPr>
            <a:lvl8pPr lvl="7">
              <a:spcBef>
                <a:spcPts val="0"/>
              </a:spcBef>
              <a:spcAft>
                <a:spcPts val="0"/>
              </a:spcAft>
              <a:buSzPts val="2800"/>
              <a:buFont typeface="Calibri"/>
              <a:buNone/>
              <a:defRPr>
                <a:latin typeface="Calibri"/>
                <a:ea typeface="Calibri"/>
                <a:cs typeface="Calibri"/>
                <a:sym typeface="Calibri"/>
              </a:defRPr>
            </a:lvl8pPr>
            <a:lvl9pPr lvl="8">
              <a:spcBef>
                <a:spcPts val="0"/>
              </a:spcBef>
              <a:spcAft>
                <a:spcPts val="0"/>
              </a:spcAft>
              <a:buSzPts val="2800"/>
              <a:buFont typeface="Calibri"/>
              <a:buNone/>
              <a:defRPr>
                <a:latin typeface="Calibri"/>
                <a:ea typeface="Calibri"/>
                <a:cs typeface="Calibri"/>
                <a:sym typeface="Calibri"/>
              </a:defRPr>
            </a:lvl9pPr>
          </a:lstStyle>
          <a:p>
            <a:r>
              <a:rPr lang="en-US"/>
              <a:t>Click to edit Master title style</a:t>
            </a:r>
            <a:endParaRPr dirty="0"/>
          </a:p>
        </p:txBody>
      </p:sp>
    </p:spTree>
    <p:extLst>
      <p:ext uri="{BB962C8B-B14F-4D97-AF65-F5344CB8AC3E}">
        <p14:creationId xmlns:p14="http://schemas.microsoft.com/office/powerpoint/2010/main" val="296904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Google Shape;29;p7" title="k20center-logo-variations_K20 - Bug Color.png">
            <a:extLst>
              <a:ext uri="{FF2B5EF4-FFF2-40B4-BE49-F238E27FC236}">
                <a16:creationId xmlns:a16="http://schemas.microsoft.com/office/drawing/2014/main" id="{AD6EEF45-89C6-035A-7767-7ED289963CD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30238" y="274638"/>
            <a:ext cx="7886700" cy="993775"/>
          </a:xfrm>
        </p:spPr>
        <p:txBody>
          <a:bodyPr anchor="b"/>
          <a:lstStyle>
            <a:lvl1pPr>
              <a:defRPr>
                <a:solidFill>
                  <a:schemeClr val="accent3"/>
                </a:solidFill>
              </a:defRPr>
            </a:lvl1pPr>
          </a:lstStyle>
          <a:p>
            <a:r>
              <a:rPr lang="en-US"/>
              <a:t>Click to edit Master title style</a:t>
            </a:r>
            <a:endParaRPr lang="en-US" dirty="0"/>
          </a:p>
        </p:txBody>
      </p:sp>
      <p:sp>
        <p:nvSpPr>
          <p:cNvPr id="3" name="Text Placeholder 2"/>
          <p:cNvSpPr>
            <a:spLocks noGrp="1"/>
          </p:cNvSpPr>
          <p:nvPr>
            <p:ph type="body" idx="1"/>
          </p:nvPr>
        </p:nvSpPr>
        <p:spPr>
          <a:xfrm>
            <a:off x="630238" y="1260475"/>
            <a:ext cx="3868737" cy="619125"/>
          </a:xfrm>
          <a:prstGeom prst="rect">
            <a:avLst/>
          </a:prstGeom>
        </p:spPr>
        <p:txBody>
          <a:bodyPr anchor="b">
            <a:normAutofit/>
          </a:bodyPr>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475"/>
            <a:ext cx="3887788" cy="619125"/>
          </a:xfrm>
          <a:prstGeom prst="rect">
            <a:avLst/>
          </a:prstGeom>
        </p:spPr>
        <p:txBody>
          <a:bodyPr anchor="b"/>
          <a:lstStyle>
            <a:lvl1pPr marL="0" indent="0">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7393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C972B790-E0EA-1D94-2E39-E91EBF32EFA9}"/>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Tree>
    <p:extLst>
      <p:ext uri="{BB962C8B-B14F-4D97-AF65-F5344CB8AC3E}">
        <p14:creationId xmlns:p14="http://schemas.microsoft.com/office/powerpoint/2010/main" val="153282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Quot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Google Shape;13;p3" title="k20center-logo-variations_K20 Bug - White.png">
            <a:extLst>
              <a:ext uri="{FF2B5EF4-FFF2-40B4-BE49-F238E27FC236}">
                <a16:creationId xmlns:a16="http://schemas.microsoft.com/office/drawing/2014/main" id="{A98AC9D7-ABC9-ABD1-C36A-7174189F79D4}"/>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2718689"/>
            <a:ext cx="7886700" cy="1125538"/>
          </a:xfrm>
          <a:prstGeom prst="rect">
            <a:avLst/>
          </a:prstGeom>
        </p:spPr>
        <p:txBody>
          <a:bodyPr>
            <a:normAutofit/>
          </a:bodyPr>
          <a:lstStyle>
            <a:lvl1pPr marL="0" indent="0">
              <a:buNone/>
              <a:defRPr sz="26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4002958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Blue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120B5383-12EC-4263-1497-9698C0CF58F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895F1D04-4812-04B5-3299-BCB12F584B19}"/>
              </a:ext>
            </a:extLst>
          </p:cNvPr>
          <p:cNvSpPr/>
          <p:nvPr/>
        </p:nvSpPr>
        <p:spPr>
          <a:xfrm>
            <a:off x="4572000" y="0"/>
            <a:ext cx="4572000" cy="51435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0201FEDF-1B17-4939-DD49-DF358C79259B}"/>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7211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Red Background">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86F1E247-B682-7CCA-0967-E63908DD64C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4" name="Rectangle 3">
            <a:extLst>
              <a:ext uri="{FF2B5EF4-FFF2-40B4-BE49-F238E27FC236}">
                <a16:creationId xmlns:a16="http://schemas.microsoft.com/office/drawing/2014/main" id="{D492F45D-B2D5-2BE4-2F75-6C684136B567}"/>
              </a:ext>
            </a:extLst>
          </p:cNvPr>
          <p:cNvSpPr/>
          <p:nvPr/>
        </p:nvSpPr>
        <p:spPr>
          <a:xfrm>
            <a:off x="4572000" y="0"/>
            <a:ext cx="4572000" cy="51435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en-US" kern="0">
              <a:sym typeface="Arial"/>
            </a:endParaRPr>
          </a:p>
        </p:txBody>
      </p:sp>
      <p:pic>
        <p:nvPicPr>
          <p:cNvPr id="5" name="Google Shape;13;p3" title="k20center-logo-variations_K20 Bug - White.png">
            <a:extLst>
              <a:ext uri="{FF2B5EF4-FFF2-40B4-BE49-F238E27FC236}">
                <a16:creationId xmlns:a16="http://schemas.microsoft.com/office/drawing/2014/main" id="{80D6DD3C-71EE-3C73-DDA5-5CEF6C3263A1}"/>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3" name="Content Placeholder 2"/>
          <p:cNvSpPr>
            <a:spLocks noGrp="1"/>
          </p:cNvSpPr>
          <p:nvPr>
            <p:ph sz="half" idx="1"/>
          </p:nvPr>
        </p:nvSpPr>
        <p:spPr>
          <a:xfrm>
            <a:off x="351496" y="521401"/>
            <a:ext cx="3867150" cy="410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3306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Google Shape;29;p7" title="k20center-logo-variations_K20 - Bug Color.png">
            <a:extLst>
              <a:ext uri="{FF2B5EF4-FFF2-40B4-BE49-F238E27FC236}">
                <a16:creationId xmlns:a16="http://schemas.microsoft.com/office/drawing/2014/main" id="{AF74F841-FC3F-3B0B-3269-2B1C811007C1}"/>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extLst>
      <p:ext uri="{BB962C8B-B14F-4D97-AF65-F5344CB8AC3E}">
        <p14:creationId xmlns:p14="http://schemas.microsoft.com/office/powerpoint/2010/main" val="1421586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ver" type="title">
  <p:cSld name="Cover">
    <p:bg>
      <p:bgPr>
        <a:blipFill dpi="0" rotWithShape="0">
          <a:blip r:embed="rId2"/>
          <a:srcRect/>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4063379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7A283A7-4BAE-5607-F552-FF9DE8E501F0}"/>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623888" y="2807732"/>
            <a:ext cx="7885113" cy="1397000"/>
          </a:xfrm>
          <a:prstGeom prst="rect">
            <a:avLst/>
          </a:prstGeom>
        </p:spPr>
        <p:txBody>
          <a:bodyPr/>
          <a:lstStyle>
            <a:lvl1pPr marL="0" indent="0">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432459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With Cover Imag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Google Shape;13;p3" title="k20center-logo-variations_K20 Bug - White.png">
            <a:extLst>
              <a:ext uri="{FF2B5EF4-FFF2-40B4-BE49-F238E27FC236}">
                <a16:creationId xmlns:a16="http://schemas.microsoft.com/office/drawing/2014/main" id="{07A283A7-4BAE-5607-F552-FF9DE8E501F0}"/>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a:xfrm>
            <a:off x="3569666" y="559689"/>
            <a:ext cx="4940921" cy="2139950"/>
          </a:xfrm>
        </p:spPr>
        <p:txBody>
          <a:bodyPr anchor="b">
            <a:normAutofit/>
          </a:bodyPr>
          <a:lstStyle>
            <a:lvl1pPr>
              <a:lnSpc>
                <a:spcPct val="100000"/>
              </a:lnSpc>
              <a:defRPr sz="5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3569073" y="2807732"/>
            <a:ext cx="4939927" cy="1397000"/>
          </a:xfrm>
          <a:prstGeom prst="rect">
            <a:avLst/>
          </a:prstGeom>
        </p:spPr>
        <p:txBody>
          <a:bodyPr/>
          <a:lstStyle>
            <a:lvl1pPr marL="0" indent="0">
              <a:lnSpc>
                <a:spcPct val="100000"/>
              </a:lnSpc>
              <a:buClr>
                <a:schemeClr val="bg1"/>
              </a:buClr>
              <a:buNone/>
              <a:defRPr>
                <a:solidFill>
                  <a:schemeClr val="bg1"/>
                </a:solidFill>
              </a:defRPr>
            </a:lvl1pPr>
            <a:lvl2pPr marL="365760" indent="0">
              <a:buClr>
                <a:schemeClr val="bg1"/>
              </a:buClr>
              <a:buNone/>
              <a:defRPr>
                <a:solidFill>
                  <a:schemeClr val="bg1"/>
                </a:solidFill>
              </a:defRPr>
            </a:lvl2pPr>
            <a:lvl3pPr marL="822960" indent="0">
              <a:buClr>
                <a:schemeClr val="bg1"/>
              </a:buClr>
              <a:buNone/>
              <a:defRPr>
                <a:solidFill>
                  <a:schemeClr val="bg1"/>
                </a:solidFill>
              </a:defRPr>
            </a:lvl3pPr>
            <a:lvl4pPr marL="1371600" indent="0">
              <a:buClr>
                <a:schemeClr val="bg1"/>
              </a:buClr>
              <a:buNone/>
              <a:defRPr>
                <a:solidFill>
                  <a:schemeClr val="bg1"/>
                </a:solidFill>
              </a:defRPr>
            </a:lvl4pPr>
            <a:lvl5pPr marL="1828800" indent="0">
              <a:buClr>
                <a:schemeClr val="bg1"/>
              </a:buClr>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00446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ssential Question(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5D844917-401A-C607-900F-8340B4453A33}"/>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1757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iv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Google Shape;13;p3" title="k20center-logo-variations_K20 Bug - White.png">
            <a:extLst>
              <a:ext uri="{FF2B5EF4-FFF2-40B4-BE49-F238E27FC236}">
                <a16:creationId xmlns:a16="http://schemas.microsoft.com/office/drawing/2014/main" id="{2190A501-5ACD-F178-69EF-6D3C6116E867}"/>
              </a:ext>
            </a:extLst>
          </p:cNvPr>
          <p:cNvPicPr preferRelativeResize="0"/>
          <p:nvPr/>
        </p:nvPicPr>
        <p:blipFill>
          <a:blip r:embed="rId3">
            <a:alphaModFix/>
          </a:blip>
          <a:stretch>
            <a:fillRect/>
          </a:stretch>
        </p:blipFill>
        <p:spPr>
          <a:xfrm>
            <a:off x="8428038" y="4451350"/>
            <a:ext cx="511175" cy="509588"/>
          </a:xfrm>
          <a:prstGeom prst="rect">
            <a:avLst/>
          </a:prstGeom>
          <a:noFill/>
          <a:ln>
            <a:noFill/>
          </a:ln>
        </p:spPr>
      </p:pic>
      <p:sp>
        <p:nvSpPr>
          <p:cNvPr id="4" name="Title 1"/>
          <p:cNvSpPr>
            <a:spLocks noGrp="1"/>
          </p:cNvSpPr>
          <p:nvPr>
            <p:ph type="title"/>
          </p:nvPr>
        </p:nvSpPr>
        <p:spPr>
          <a:xfrm>
            <a:off x="623888" y="559689"/>
            <a:ext cx="7886700" cy="2139950"/>
          </a:xfrm>
        </p:spPr>
        <p:txBody>
          <a:bodyPr anchor="b">
            <a:normAutofit/>
          </a:bodyPr>
          <a:lstStyle>
            <a:lvl1pPr>
              <a:defRPr sz="5000">
                <a:solidFill>
                  <a:schemeClr val="bg1"/>
                </a:solidFill>
              </a:defRPr>
            </a:lvl1pPr>
          </a:lstStyle>
          <a:p>
            <a:r>
              <a:rPr lang="en-US"/>
              <a:t>Click to edit Master title style</a:t>
            </a:r>
            <a:endParaRPr lang="en-US" dirty="0"/>
          </a:p>
        </p:txBody>
      </p:sp>
      <p:sp>
        <p:nvSpPr>
          <p:cNvPr id="5" name="Text Placeholder 8"/>
          <p:cNvSpPr>
            <a:spLocks noGrp="1"/>
          </p:cNvSpPr>
          <p:nvPr>
            <p:ph type="body" sz="quarter" idx="10"/>
          </p:nvPr>
        </p:nvSpPr>
        <p:spPr>
          <a:xfrm>
            <a:off x="623888" y="2807732"/>
            <a:ext cx="7885113" cy="139700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31420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1 Column">
    <p:spTree>
      <p:nvGrpSpPr>
        <p:cNvPr id="1" name=""/>
        <p:cNvGrpSpPr/>
        <p:nvPr/>
      </p:nvGrpSpPr>
      <p:grpSpPr>
        <a:xfrm>
          <a:off x="0" y="0"/>
          <a:ext cx="0" cy="0"/>
          <a:chOff x="0" y="0"/>
          <a:chExt cx="0" cy="0"/>
        </a:xfrm>
      </p:grpSpPr>
      <p:pic>
        <p:nvPicPr>
          <p:cNvPr id="3" name="Google Shape;29;p7" title="k20center-logo-variations_K20 - Bug Color.png">
            <a:extLst>
              <a:ext uri="{FF2B5EF4-FFF2-40B4-BE49-F238E27FC236}">
                <a16:creationId xmlns:a16="http://schemas.microsoft.com/office/drawing/2014/main" id="{7A36BC56-4BFB-F2FB-2704-1CEB5D4A557E}"/>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4" name="Content Placeholder 3"/>
          <p:cNvSpPr>
            <a:spLocks noGrp="1"/>
          </p:cNvSpPr>
          <p:nvPr>
            <p:ph sz="half" idx="2"/>
          </p:nvPr>
        </p:nvSpPr>
        <p:spPr>
          <a:xfrm>
            <a:off x="628649" y="1370013"/>
            <a:ext cx="7886699" cy="3262312"/>
          </a:xfrm>
          <a:prstGeom prst="rect">
            <a:avLst/>
          </a:prstGeom>
        </p:spPr>
        <p:txBody>
          <a:bodyPr/>
          <a:lstStyle>
            <a:lvl1pPr marL="228600" indent="-22860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228600">
              <a:lnSpc>
                <a:spcPct val="100000"/>
              </a:lnSpc>
              <a:buSzPct val="120000"/>
              <a:buFont typeface="Arial" panose="020B0604020202020204" pitchFamily="34" charset="0"/>
              <a:buChar char="•"/>
              <a:defRPr/>
            </a:lvl4pPr>
            <a:lvl5pPr marL="2057400" indent="-22860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5648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Content - 1 Column">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D51A9934-4731-CF7D-01F8-8F8BC4047EED}"/>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70013"/>
            <a:ext cx="788670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3130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Content - 2 column">
    <p:spTree>
      <p:nvGrpSpPr>
        <p:cNvPr id="1" name=""/>
        <p:cNvGrpSpPr/>
        <p:nvPr/>
      </p:nvGrpSpPr>
      <p:grpSpPr>
        <a:xfrm>
          <a:off x="0" y="0"/>
          <a:ext cx="0" cy="0"/>
          <a:chOff x="0" y="0"/>
          <a:chExt cx="0" cy="0"/>
        </a:xfrm>
      </p:grpSpPr>
      <p:pic>
        <p:nvPicPr>
          <p:cNvPr id="5" name="Google Shape;29;p7" title="k20center-logo-variations_K20 - Bug Color.png">
            <a:extLst>
              <a:ext uri="{FF2B5EF4-FFF2-40B4-BE49-F238E27FC236}">
                <a16:creationId xmlns:a16="http://schemas.microsoft.com/office/drawing/2014/main" id="{CC1A804E-1971-8E34-9464-0A90A0072EB2}"/>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70013"/>
            <a:ext cx="3867150" cy="3262312"/>
          </a:xfrm>
          <a:prstGeom prst="rect">
            <a:avLst/>
          </a:prstGeom>
        </p:spPr>
        <p:txBody>
          <a:bodyPr/>
          <a:lstStyle>
            <a:lvl1pPr marL="228600" indent="-320040">
              <a:buFont typeface="+mj-lt"/>
              <a:buAutoNum type="arabicPeriod"/>
              <a:defRPr/>
            </a:lvl1pPr>
            <a:lvl2pPr marL="685800" indent="-320040">
              <a:buFont typeface="+mj-lt"/>
              <a:buAutoNum type="alphaLcPeriod"/>
              <a:defRPr/>
            </a:lvl2pPr>
            <a:lvl3pPr marL="1143000" indent="-320040">
              <a:buFont typeface="+mj-lt"/>
              <a:buAutoNum type="romanLcPeriod"/>
              <a:defRPr/>
            </a:lvl3pPr>
            <a:lvl4pPr marL="1600200" indent="-320040">
              <a:lnSpc>
                <a:spcPct val="100000"/>
              </a:lnSpc>
              <a:buSzPct val="120000"/>
              <a:buFont typeface="Arial" panose="020B0604020202020204" pitchFamily="34" charset="0"/>
              <a:buChar char="•"/>
              <a:defRPr/>
            </a:lvl4pPr>
            <a:lvl5pPr marL="2057400" indent="-320040">
              <a:lnSpc>
                <a:spcPct val="100000"/>
              </a:lnSpc>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060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structional Strategy">
    <p:spTree>
      <p:nvGrpSpPr>
        <p:cNvPr id="1" name=""/>
        <p:cNvGrpSpPr/>
        <p:nvPr/>
      </p:nvGrpSpPr>
      <p:grpSpPr>
        <a:xfrm>
          <a:off x="0" y="0"/>
          <a:ext cx="0" cy="0"/>
          <a:chOff x="0" y="0"/>
          <a:chExt cx="0" cy="0"/>
        </a:xfrm>
      </p:grpSpPr>
      <p:pic>
        <p:nvPicPr>
          <p:cNvPr id="4" name="Google Shape;29;p7" title="k20center-logo-variations_K20 - Bug Color.png">
            <a:extLst>
              <a:ext uri="{FF2B5EF4-FFF2-40B4-BE49-F238E27FC236}">
                <a16:creationId xmlns:a16="http://schemas.microsoft.com/office/drawing/2014/main" id="{5D168AF4-32E4-74C0-4A18-039BCF6D6B8B}"/>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
        <p:nvSpPr>
          <p:cNvPr id="2" name="Title 1"/>
          <p:cNvSpPr>
            <a:spLocks noGrp="1"/>
          </p:cNvSpPr>
          <p:nvPr>
            <p:ph type="title"/>
          </p:nvPr>
        </p:nvSpPr>
        <p:spPr/>
        <p:txBody>
          <a:bodyPr anchor="b"/>
          <a:lstStyle>
            <a:lvl1pPr>
              <a:defRPr>
                <a:solidFill>
                  <a:schemeClr val="accent3"/>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0850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92A09B7-DA10-1158-CAB4-8798C3E2F870}"/>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7CF834B-CD39-B870-A33D-BB16E7C46C64}"/>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 </a:t>
            </a:r>
          </a:p>
          <a:p>
            <a:pPr lvl="1"/>
            <a:r>
              <a:rPr lang="en-US" altLang="en-US" dirty="0"/>
              <a:t>Second</a:t>
            </a:r>
          </a:p>
          <a:p>
            <a:pPr lvl="2"/>
            <a:r>
              <a:rPr lang="en-US" altLang="en-US" dirty="0"/>
              <a:t>Third level</a:t>
            </a:r>
          </a:p>
          <a:p>
            <a:pPr lvl="3"/>
            <a:r>
              <a:rPr lang="en-US" altLang="en-US" dirty="0"/>
              <a:t>Fourth level</a:t>
            </a:r>
          </a:p>
          <a:p>
            <a:pPr lvl="4"/>
            <a:r>
              <a:rPr lang="en-US" altLang="en-US" dirty="0"/>
              <a:t>Fifth level</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15"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txStyles>
    <p:titleStyle>
      <a:lvl1pPr algn="l" rtl="0" eaLnBrk="1" fontAlgn="base" hangingPunct="1">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457200" indent="-393192" algn="l" rtl="0" eaLnBrk="1" fontAlgn="base" hangingPunct="1">
        <a:spcBef>
          <a:spcPts val="520"/>
        </a:spcBef>
        <a:spcAft>
          <a:spcPct val="0"/>
        </a:spcAft>
        <a:buClr>
          <a:srgbClr val="971D20"/>
        </a:buClr>
        <a:buSzPct val="100000"/>
        <a:buFont typeface="System Font Regular"/>
        <a:buChar char="●"/>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eaLnBrk="1" fontAlgn="base" hangingPunct="1">
        <a:spcBef>
          <a:spcPts val="400"/>
        </a:spcBef>
        <a:spcAft>
          <a:spcPct val="0"/>
        </a:spcAft>
        <a:buClr>
          <a:schemeClr val="accent1"/>
        </a:buClr>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eaLnBrk="1" fontAlgn="base" hangingPunct="1">
        <a:spcBef>
          <a:spcPts val="340"/>
        </a:spcBef>
        <a:spcAft>
          <a:spcPct val="0"/>
        </a:spcAft>
        <a:buClr>
          <a:srgbClr val="E8BF3C"/>
        </a:buClr>
        <a:buFont typeface="Wingdings" pitchFamily="2" charset="2"/>
        <a:buChar char="§"/>
        <a:defRPr sz="2600" kern="1200">
          <a:solidFill>
            <a:schemeClr val="tx1"/>
          </a:solidFill>
          <a:latin typeface="Calibri" panose="020F0502020204030204" pitchFamily="34" charset="0"/>
          <a:ea typeface="+mn-ea"/>
          <a:cs typeface="Calibri" panose="020F0502020204030204" pitchFamily="34" charset="0"/>
        </a:defRPr>
      </a:lvl3pPr>
      <a:lvl4pPr marL="1828800" indent="-320040" algn="l" rtl="0" eaLnBrk="1" fontAlgn="base" hangingPunct="1">
        <a:lnSpc>
          <a:spcPct val="90000"/>
        </a:lnSpc>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eaLnBrk="1" fontAlgn="base" hangingPunct="1">
        <a:lnSpc>
          <a:spcPct val="90000"/>
        </a:lnSpc>
        <a:spcBef>
          <a:spcPts val="270"/>
        </a:spcBef>
        <a:spcAft>
          <a:spcPct val="0"/>
        </a:spcAft>
        <a:buClr>
          <a:schemeClr val="accent1"/>
        </a:buClr>
        <a:buSzPct val="80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DBC93EE6-7CCD-518F-84C9-A4397115C5F0}"/>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DDC3D1B-4E0E-1D9F-CB2D-3C12C36432EE}"/>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7" name="Google Shape;29;p7" title="k20center-logo-variations_K20 - Bug Color.png">
            <a:extLst>
              <a:ext uri="{FF2B5EF4-FFF2-40B4-BE49-F238E27FC236}">
                <a16:creationId xmlns:a16="http://schemas.microsoft.com/office/drawing/2014/main" id="{A6C23A54-FCC8-0F9D-1665-130E35DC754A}"/>
              </a:ext>
            </a:extLst>
          </p:cNvPr>
          <p:cNvPicPr preferRelativeResize="0"/>
          <p:nvPr/>
        </p:nvPicPr>
        <p:blipFill>
          <a:blip r:embed="rId2">
            <a:alphaModFix/>
          </a:blip>
          <a:stretch>
            <a:fillRect/>
          </a:stretch>
        </p:blipFill>
        <p:spPr>
          <a:xfrm>
            <a:off x="8428038" y="4451350"/>
            <a:ext cx="511175" cy="509588"/>
          </a:xfrm>
          <a:prstGeom prst="rect">
            <a:avLst/>
          </a:prstGeom>
          <a:noFill/>
          <a:ln>
            <a:noFill/>
          </a:ln>
        </p:spPr>
      </p:pic>
    </p:spTree>
  </p:cSld>
  <p:clrMap bg1="lt1" tx1="dk1" bg2="lt2" tx2="dk2" accent1="accent1" accent2="accent2" accent3="accent3" accent4="accent4" accent5="accent5" accent6="accent6" hlink="hlink" folHlink="folHlink"/>
  <p:txStyles>
    <p:titleStyle>
      <a:lvl1pPr algn="l" rtl="0" fontAlgn="base">
        <a:lnSpc>
          <a:spcPct val="90000"/>
        </a:lnSpc>
        <a:spcBef>
          <a:spcPct val="0"/>
        </a:spcBef>
        <a:spcAft>
          <a:spcPct val="0"/>
        </a:spcAft>
        <a:defRPr sz="3600" kern="1200">
          <a:solidFill>
            <a:schemeClr val="tx1"/>
          </a:solidFill>
          <a:latin typeface="Calibri" panose="020F0502020204030204" pitchFamily="34" charset="0"/>
          <a:ea typeface="+mj-ea"/>
          <a:cs typeface="Calibri" panose="020F0502020204030204" pitchFamily="34" charset="0"/>
        </a:defRPr>
      </a:lvl1pPr>
      <a:lvl2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fontAlgn="base">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p:titleStyle>
    <p:bodyStyle>
      <a:lvl1pPr marL="228600" indent="-393192" algn="l" rtl="0" fontAlgn="base">
        <a:spcBef>
          <a:spcPts val="520"/>
        </a:spcBef>
        <a:spcAft>
          <a:spcPct val="0"/>
        </a:spcAft>
        <a:buClr>
          <a:srgbClr val="971D20"/>
        </a:buClr>
        <a:buFont typeface="Aptos Display" panose="020B0004020202020204" pitchFamily="34" charset="0"/>
        <a:buAutoNum type="arabicPeriod"/>
        <a:defRPr sz="2600" kern="1200">
          <a:solidFill>
            <a:schemeClr val="tx1"/>
          </a:solidFill>
          <a:latin typeface="Calibri" panose="020F0502020204030204" pitchFamily="34" charset="0"/>
          <a:ea typeface="+mn-ea"/>
          <a:cs typeface="Calibri" panose="020F0502020204030204" pitchFamily="34" charset="0"/>
        </a:defRPr>
      </a:lvl1pPr>
      <a:lvl2pPr marL="914400" indent="-356616" algn="l" rtl="0" fontAlgn="base">
        <a:spcBef>
          <a:spcPts val="400"/>
        </a:spcBef>
        <a:spcAft>
          <a:spcPct val="0"/>
        </a:spcAft>
        <a:buClr>
          <a:schemeClr val="accent1"/>
        </a:buClr>
        <a:buFont typeface="Aptos Display" panose="020B0004020202020204" pitchFamily="34" charset="0"/>
        <a:buAutoNum type="alphaLcPeriod"/>
        <a:defRPr sz="2600" kern="1200">
          <a:solidFill>
            <a:schemeClr val="tx1"/>
          </a:solidFill>
          <a:latin typeface="Calibri" panose="020F0502020204030204" pitchFamily="34" charset="0"/>
          <a:ea typeface="+mn-ea"/>
          <a:cs typeface="Calibri" panose="020F0502020204030204" pitchFamily="34" charset="0"/>
        </a:defRPr>
      </a:lvl2pPr>
      <a:lvl3pPr marL="1371600" indent="-338328" algn="l" rtl="0" fontAlgn="base">
        <a:spcBef>
          <a:spcPts val="340"/>
        </a:spcBef>
        <a:spcAft>
          <a:spcPct val="0"/>
        </a:spcAft>
        <a:buClr>
          <a:srgbClr val="E8BF3C"/>
        </a:buClr>
        <a:buFont typeface="Aptos Display" panose="020B0004020202020204" pitchFamily="34" charset="0"/>
        <a:buAutoNum type="romanLcPeriod"/>
        <a:defRPr sz="2600" kern="1200">
          <a:solidFill>
            <a:schemeClr val="tx1"/>
          </a:solidFill>
          <a:latin typeface="Calibri" panose="020F0502020204030204" pitchFamily="34" charset="0"/>
          <a:ea typeface="+mn-ea"/>
          <a:cs typeface="Calibri" panose="020F0502020204030204" pitchFamily="34" charset="0"/>
        </a:defRPr>
      </a:lvl3pPr>
      <a:lvl4pPr marL="1828800" indent="-319088" algn="l" rtl="0" fontAlgn="base">
        <a:spcBef>
          <a:spcPts val="300"/>
        </a:spcBef>
        <a:spcAft>
          <a:spcPct val="0"/>
        </a:spcAft>
        <a:buClr>
          <a:srgbClr val="971D20"/>
        </a:buClr>
        <a:buFont typeface="Arial" panose="020B0604020202020204" pitchFamily="34" charset="0"/>
        <a:buChar char="•"/>
        <a:defRPr sz="2600" kern="1200">
          <a:solidFill>
            <a:schemeClr val="tx1"/>
          </a:solidFill>
          <a:latin typeface="Calibri" panose="020F0502020204030204" pitchFamily="34" charset="0"/>
          <a:ea typeface="+mn-ea"/>
          <a:cs typeface="Calibri" panose="020F0502020204030204" pitchFamily="34" charset="0"/>
        </a:defRPr>
      </a:lvl4pPr>
      <a:lvl5pPr marL="2286000" indent="-310896" algn="l" rtl="0" fontAlgn="base">
        <a:spcBef>
          <a:spcPts val="270"/>
        </a:spcBef>
        <a:spcAft>
          <a:spcPct val="0"/>
        </a:spcAft>
        <a:buClr>
          <a:schemeClr val="accent1"/>
        </a:buClr>
        <a:buSzPct val="75000"/>
        <a:buFont typeface="Courier New" panose="02070309020205020404" pitchFamily="49" charset="0"/>
        <a:buChar char="o"/>
        <a:defRPr sz="2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9.png"/><Relationship Id="rId4"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hyperlink" Target="https://learn.k20center.ou.edu/"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80E03-5A8A-A641-890E-710A179156C1}"/>
            </a:ext>
          </a:extLst>
        </p:cNvPr>
        <p:cNvGrpSpPr/>
        <p:nvPr/>
      </p:nvGrpSpPr>
      <p:grpSpPr>
        <a:xfrm>
          <a:off x="0" y="0"/>
          <a:ext cx="0" cy="0"/>
          <a:chOff x="0" y="0"/>
          <a:chExt cx="0" cy="0"/>
        </a:xfrm>
      </p:grpSpPr>
      <p:pic>
        <p:nvPicPr>
          <p:cNvPr id="3" name="Content Placeholder 6">
            <a:extLst>
              <a:ext uri="{FF2B5EF4-FFF2-40B4-BE49-F238E27FC236}">
                <a16:creationId xmlns:a16="http://schemas.microsoft.com/office/drawing/2014/main" id="{75F642DF-754E-A624-27C3-E6ECA4437F9A}"/>
              </a:ext>
            </a:extLst>
          </p:cNvPr>
          <p:cNvPicPr>
            <a:picLocks noChangeAspect="1"/>
          </p:cNvPicPr>
          <p:nvPr/>
        </p:nvPicPr>
        <p:blipFill>
          <a:blip r:embed="rId3" cstate="print">
            <a:extLst>
              <a:ext uri="{28A0092B-C50C-407E-A947-70E740481C1C}">
                <a14:useLocalDpi xmlns:a14="http://schemas.microsoft.com/office/drawing/2010/main" val="0"/>
              </a:ext>
            </a:extLst>
          </a:blip>
          <a:srcRect l="1414" t="5327" b="6611"/>
          <a:stretch>
            <a:fillRect/>
          </a:stretch>
        </p:blipFill>
        <p:spPr>
          <a:xfrm>
            <a:off x="-1" y="0"/>
            <a:ext cx="9182101" cy="5143500"/>
          </a:xfrm>
          <a:prstGeom prst="rect">
            <a:avLst/>
          </a:prstGeom>
        </p:spPr>
      </p:pic>
      <p:sp>
        <p:nvSpPr>
          <p:cNvPr id="2" name="Title 1">
            <a:extLst>
              <a:ext uri="{FF2B5EF4-FFF2-40B4-BE49-F238E27FC236}">
                <a16:creationId xmlns:a16="http://schemas.microsoft.com/office/drawing/2014/main" id="{B0D35C3D-66A4-93FB-3178-2C3BBF908A60}"/>
              </a:ext>
            </a:extLst>
          </p:cNvPr>
          <p:cNvSpPr>
            <a:spLocks noGrp="1"/>
          </p:cNvSpPr>
          <p:nvPr>
            <p:ph type="title"/>
          </p:nvPr>
        </p:nvSpPr>
        <p:spPr/>
        <p:txBody>
          <a:bodyPr rtlCol="0">
            <a:normAutofit fontScale="90000"/>
          </a:bodyPr>
          <a:lstStyle/>
          <a:p>
            <a:pPr fontAlgn="auto">
              <a:spcAft>
                <a:spcPts val="0"/>
              </a:spcAft>
              <a:defRPr/>
            </a:pPr>
            <a:r>
              <a:rPr lang="en-US" sz="4000" b="1" dirty="0"/>
              <a:t>GEAR UP Model:</a:t>
            </a:r>
            <a:br>
              <a:rPr lang="en-US" dirty="0"/>
            </a:br>
            <a:r>
              <a:rPr lang="en-US" sz="2200" b="1" i="1" dirty="0"/>
              <a:t>G</a:t>
            </a:r>
            <a:r>
              <a:rPr lang="en-US" sz="2200" i="1" dirty="0"/>
              <a:t>aining </a:t>
            </a:r>
            <a:r>
              <a:rPr lang="en-US" sz="2200" b="1" i="1" dirty="0"/>
              <a:t>E</a:t>
            </a:r>
            <a:r>
              <a:rPr lang="en-US" sz="2200" i="1" dirty="0"/>
              <a:t>arly </a:t>
            </a:r>
            <a:r>
              <a:rPr lang="en-US" sz="2200" b="1" i="1" dirty="0"/>
              <a:t>A</a:t>
            </a:r>
            <a:r>
              <a:rPr lang="en-US" sz="2200" i="1" dirty="0"/>
              <a:t>wareness and </a:t>
            </a:r>
            <a:r>
              <a:rPr lang="en-US" sz="2200" b="1" i="1" dirty="0"/>
              <a:t>R</a:t>
            </a:r>
            <a:r>
              <a:rPr lang="en-US" sz="2200" i="1" dirty="0"/>
              <a:t>eadiness for </a:t>
            </a:r>
            <a:r>
              <a:rPr lang="en-US" sz="2200" b="1" i="1" dirty="0"/>
              <a:t>U</a:t>
            </a:r>
            <a:r>
              <a:rPr lang="en-US" sz="2200" i="1" dirty="0"/>
              <a:t>ndergraduate </a:t>
            </a:r>
            <a:r>
              <a:rPr lang="en-US" sz="2200" b="1" i="1" dirty="0"/>
              <a:t>P</a:t>
            </a:r>
            <a:r>
              <a:rPr lang="en-US" sz="2200" i="1" dirty="0"/>
              <a:t>rograms</a:t>
            </a:r>
            <a:endParaRPr lang="en-US" sz="2200" dirty="0"/>
          </a:p>
        </p:txBody>
      </p:sp>
    </p:spTree>
    <p:extLst>
      <p:ext uri="{BB962C8B-B14F-4D97-AF65-F5344CB8AC3E}">
        <p14:creationId xmlns:p14="http://schemas.microsoft.com/office/powerpoint/2010/main" val="2234695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402C5-8BE3-5783-5A2C-8BE7841B69EF}"/>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544EBCDB-AFDA-81EF-053B-D17BD39F1A12}"/>
              </a:ext>
            </a:extLst>
          </p:cNvPr>
          <p:cNvSpPr>
            <a:spLocks noGrp="1"/>
          </p:cNvSpPr>
          <p:nvPr>
            <p:ph type="title"/>
          </p:nvPr>
        </p:nvSpPr>
        <p:spPr>
          <a:xfrm>
            <a:off x="628650" y="274638"/>
            <a:ext cx="7886700" cy="993775"/>
          </a:xfrm>
        </p:spPr>
        <p:txBody>
          <a:bodyPr rtlCol="0">
            <a:normAutofit fontScale="90000"/>
          </a:bodyPr>
          <a:lstStyle/>
          <a:p>
            <a:pPr fontAlgn="auto">
              <a:spcAft>
                <a:spcPts val="0"/>
              </a:spcAft>
              <a:defRPr/>
            </a:pPr>
            <a:r>
              <a:rPr lang="en-US" sz="4000" b="1" dirty="0"/>
              <a:t>GEAR UP Model:</a:t>
            </a:r>
            <a:br>
              <a:rPr lang="en-US" dirty="0"/>
            </a:br>
            <a:r>
              <a:rPr lang="en-US" sz="2200" b="1" i="1" dirty="0"/>
              <a:t>G</a:t>
            </a:r>
            <a:r>
              <a:rPr lang="en-US" sz="2200" i="1" dirty="0"/>
              <a:t>aining </a:t>
            </a:r>
            <a:r>
              <a:rPr lang="en-US" sz="2200" b="1" i="1" dirty="0"/>
              <a:t>E</a:t>
            </a:r>
            <a:r>
              <a:rPr lang="en-US" sz="2200" i="1" dirty="0"/>
              <a:t>arly </a:t>
            </a:r>
            <a:r>
              <a:rPr lang="en-US" sz="2200" b="1" i="1" dirty="0"/>
              <a:t>A</a:t>
            </a:r>
            <a:r>
              <a:rPr lang="en-US" sz="2200" i="1" dirty="0"/>
              <a:t>wareness and </a:t>
            </a:r>
            <a:r>
              <a:rPr lang="en-US" sz="2200" b="1" i="1" dirty="0"/>
              <a:t>R</a:t>
            </a:r>
            <a:r>
              <a:rPr lang="en-US" sz="2200" i="1" dirty="0"/>
              <a:t>eadiness for </a:t>
            </a:r>
            <a:r>
              <a:rPr lang="en-US" sz="2200" b="1" i="1" dirty="0"/>
              <a:t>U</a:t>
            </a:r>
            <a:r>
              <a:rPr lang="en-US" sz="2200" i="1" dirty="0"/>
              <a:t>ndergraduate </a:t>
            </a:r>
            <a:r>
              <a:rPr lang="en-US" sz="2200" b="1" i="1" dirty="0"/>
              <a:t>P</a:t>
            </a:r>
            <a:r>
              <a:rPr lang="en-US" sz="2200" i="1" dirty="0"/>
              <a:t>rograms</a:t>
            </a:r>
            <a:endParaRPr lang="en-US" sz="2200" dirty="0"/>
          </a:p>
        </p:txBody>
      </p:sp>
      <p:pic>
        <p:nvPicPr>
          <p:cNvPr id="6" name="Content Placeholder 6">
            <a:extLst>
              <a:ext uri="{FF2B5EF4-FFF2-40B4-BE49-F238E27FC236}">
                <a16:creationId xmlns:a16="http://schemas.microsoft.com/office/drawing/2014/main" id="{BA0727BD-0A88-089A-A2E7-A706EEA946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9116" y="1105723"/>
            <a:ext cx="6345768" cy="4037777"/>
          </a:xfrm>
          <a:prstGeom prst="rect">
            <a:avLst/>
          </a:prstGeom>
        </p:spPr>
      </p:pic>
    </p:spTree>
    <p:extLst>
      <p:ext uri="{BB962C8B-B14F-4D97-AF65-F5344CB8AC3E}">
        <p14:creationId xmlns:p14="http://schemas.microsoft.com/office/powerpoint/2010/main" val="218515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C657B-333E-EF6E-7B21-89C4D91A7ACA}"/>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B1DE724E-20C4-8E9A-A304-C65C66B4ACCE}"/>
              </a:ext>
            </a:extLst>
          </p:cNvPr>
          <p:cNvSpPr>
            <a:spLocks noGrp="1"/>
          </p:cNvSpPr>
          <p:nvPr>
            <p:ph type="title"/>
          </p:nvPr>
        </p:nvSpPr>
        <p:spPr>
          <a:xfrm>
            <a:off x="628649" y="274638"/>
            <a:ext cx="9031817" cy="993775"/>
          </a:xfrm>
        </p:spPr>
        <p:txBody>
          <a:bodyPr rtlCol="0">
            <a:normAutofit/>
          </a:bodyPr>
          <a:lstStyle/>
          <a:p>
            <a:pPr fontAlgn="auto">
              <a:spcAft>
                <a:spcPts val="0"/>
              </a:spcAft>
              <a:defRPr/>
            </a:pPr>
            <a:r>
              <a:rPr lang="en-US" b="1" dirty="0"/>
              <a:t>GEAR UP for MY SUCCESS:</a:t>
            </a:r>
            <a:br>
              <a:rPr lang="en-US" dirty="0"/>
            </a:br>
            <a:r>
              <a:rPr lang="en-US" sz="1600" b="1" i="1" dirty="0"/>
              <a:t>M</a:t>
            </a:r>
            <a:r>
              <a:rPr lang="en-US" sz="1600" i="1" dirty="0"/>
              <a:t>otivating </a:t>
            </a:r>
            <a:r>
              <a:rPr lang="en-US" sz="1600" b="1" i="1" dirty="0"/>
              <a:t>Y</a:t>
            </a:r>
            <a:r>
              <a:rPr lang="en-US" sz="1600" i="1" dirty="0"/>
              <a:t>ou to </a:t>
            </a:r>
            <a:r>
              <a:rPr lang="en-US" sz="1600" b="1" i="1" dirty="0"/>
              <a:t>S</a:t>
            </a:r>
            <a:r>
              <a:rPr lang="en-US" sz="1600" i="1" dirty="0"/>
              <a:t>eek and </a:t>
            </a:r>
            <a:r>
              <a:rPr lang="en-US" sz="1600" b="1" i="1" dirty="0"/>
              <a:t>U</a:t>
            </a:r>
            <a:r>
              <a:rPr lang="en-US" sz="1600" i="1" dirty="0"/>
              <a:t>nderstand </a:t>
            </a:r>
            <a:r>
              <a:rPr lang="en-US" sz="1600" b="1" i="1" dirty="0"/>
              <a:t>C</a:t>
            </a:r>
            <a:r>
              <a:rPr lang="en-US" sz="1600" i="1" dirty="0"/>
              <a:t>ollege &amp; </a:t>
            </a:r>
            <a:r>
              <a:rPr lang="en-US" sz="1600" b="1" i="1" dirty="0"/>
              <a:t>C</a:t>
            </a:r>
            <a:r>
              <a:rPr lang="en-US" sz="1600" i="1" dirty="0"/>
              <a:t>areer to </a:t>
            </a:r>
            <a:r>
              <a:rPr lang="en-US" sz="1600" b="1" i="1" dirty="0"/>
              <a:t>E</a:t>
            </a:r>
            <a:r>
              <a:rPr lang="en-US" sz="1600" i="1" dirty="0"/>
              <a:t>nhance </a:t>
            </a:r>
            <a:r>
              <a:rPr lang="en-US" sz="1600" b="1" i="1" dirty="0"/>
              <a:t>S</a:t>
            </a:r>
            <a:r>
              <a:rPr lang="en-US" sz="1600" i="1" dirty="0"/>
              <a:t>tudent </a:t>
            </a:r>
            <a:r>
              <a:rPr lang="en-US" sz="1600" b="1" i="1" dirty="0"/>
              <a:t>S</a:t>
            </a:r>
            <a:r>
              <a:rPr lang="en-US" sz="1600" i="1" dirty="0"/>
              <a:t>cholarship</a:t>
            </a:r>
            <a:endParaRPr lang="en-US" sz="1600" dirty="0"/>
          </a:p>
        </p:txBody>
      </p:sp>
      <p:pic>
        <p:nvPicPr>
          <p:cNvPr id="6" name="Content Placeholder 6">
            <a:extLst>
              <a:ext uri="{FF2B5EF4-FFF2-40B4-BE49-F238E27FC236}">
                <a16:creationId xmlns:a16="http://schemas.microsoft.com/office/drawing/2014/main" id="{4C24000A-01B1-13EE-EA47-FE9F89FED6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9116" y="1105723"/>
            <a:ext cx="6345768" cy="4037777"/>
          </a:xfrm>
          <a:prstGeom prst="rect">
            <a:avLst/>
          </a:prstGeom>
        </p:spPr>
      </p:pic>
    </p:spTree>
    <p:extLst>
      <p:ext uri="{BB962C8B-B14F-4D97-AF65-F5344CB8AC3E}">
        <p14:creationId xmlns:p14="http://schemas.microsoft.com/office/powerpoint/2010/main" val="2998688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A0EB4-2581-688F-9275-EA41E5952604}"/>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3B091CD1-7CB9-D8BB-A9F9-93923A682D30}"/>
              </a:ext>
            </a:extLst>
          </p:cNvPr>
          <p:cNvSpPr>
            <a:spLocks noGrp="1"/>
          </p:cNvSpPr>
          <p:nvPr>
            <p:ph type="title"/>
          </p:nvPr>
        </p:nvSpPr>
        <p:spPr>
          <a:xfrm>
            <a:off x="628649" y="274638"/>
            <a:ext cx="9031817" cy="993775"/>
          </a:xfrm>
        </p:spPr>
        <p:txBody>
          <a:bodyPr rtlCol="0">
            <a:normAutofit/>
          </a:bodyPr>
          <a:lstStyle/>
          <a:p>
            <a:pPr fontAlgn="auto">
              <a:spcAft>
                <a:spcPts val="0"/>
              </a:spcAft>
              <a:defRPr/>
            </a:pPr>
            <a:r>
              <a:rPr lang="en-US" b="1" dirty="0"/>
              <a:t>GEAR UP OKC:</a:t>
            </a:r>
            <a:br>
              <a:rPr lang="en-US" dirty="0"/>
            </a:br>
            <a:r>
              <a:rPr lang="en-US" sz="2000" b="1" i="1" dirty="0"/>
              <a:t>O</a:t>
            </a:r>
            <a:r>
              <a:rPr lang="en-US" sz="2000" i="1" dirty="0"/>
              <a:t>pportunities + </a:t>
            </a:r>
            <a:r>
              <a:rPr lang="en-US" sz="2000" b="1" i="1" dirty="0"/>
              <a:t>K</a:t>
            </a:r>
            <a:r>
              <a:rPr lang="en-US" sz="2000" i="1" dirty="0"/>
              <a:t>nowledge = </a:t>
            </a:r>
            <a:r>
              <a:rPr lang="en-US" sz="2000" b="1" i="1" dirty="0"/>
              <a:t>C</a:t>
            </a:r>
            <a:r>
              <a:rPr lang="en-US" sz="2000" i="1" dirty="0"/>
              <a:t>ollege</a:t>
            </a:r>
            <a:endParaRPr lang="en-US" sz="2000" dirty="0"/>
          </a:p>
        </p:txBody>
      </p:sp>
      <p:pic>
        <p:nvPicPr>
          <p:cNvPr id="6" name="Content Placeholder 6">
            <a:extLst>
              <a:ext uri="{FF2B5EF4-FFF2-40B4-BE49-F238E27FC236}">
                <a16:creationId xmlns:a16="http://schemas.microsoft.com/office/drawing/2014/main" id="{15A2CBA5-4F2D-3046-8787-0B83705377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9116" y="1105723"/>
            <a:ext cx="6345768" cy="4037777"/>
          </a:xfrm>
          <a:prstGeom prst="rect">
            <a:avLst/>
          </a:prstGeom>
        </p:spPr>
      </p:pic>
    </p:spTree>
    <p:extLst>
      <p:ext uri="{BB962C8B-B14F-4D97-AF65-F5344CB8AC3E}">
        <p14:creationId xmlns:p14="http://schemas.microsoft.com/office/powerpoint/2010/main" val="3556094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5A382-7907-052F-B049-8DC21FEB2D8E}"/>
            </a:ext>
          </a:extLst>
        </p:cNvPr>
        <p:cNvGrpSpPr/>
        <p:nvPr/>
      </p:nvGrpSpPr>
      <p:grpSpPr>
        <a:xfrm>
          <a:off x="0" y="0"/>
          <a:ext cx="0" cy="0"/>
          <a:chOff x="0" y="0"/>
          <a:chExt cx="0" cy="0"/>
        </a:xfrm>
      </p:grpSpPr>
      <p:sp>
        <p:nvSpPr>
          <p:cNvPr id="22529" name="Title 3">
            <a:extLst>
              <a:ext uri="{FF2B5EF4-FFF2-40B4-BE49-F238E27FC236}">
                <a16:creationId xmlns:a16="http://schemas.microsoft.com/office/drawing/2014/main" id="{7CBDF6ED-32D7-8E07-036A-74C1342E772E}"/>
              </a:ext>
            </a:extLst>
          </p:cNvPr>
          <p:cNvSpPr>
            <a:spLocks noGrp="1" noChangeArrowheads="1"/>
          </p:cNvSpPr>
          <p:nvPr>
            <p:ph type="title"/>
          </p:nvPr>
        </p:nvSpPr>
        <p:spPr>
          <a:xfrm>
            <a:off x="623888" y="408527"/>
            <a:ext cx="7886700" cy="2139950"/>
          </a:xfrm>
        </p:spPr>
        <p:txBody>
          <a:bodyPr>
            <a:normAutofit/>
          </a:bodyPr>
          <a:lstStyle/>
          <a:p>
            <a:r>
              <a:rPr lang="en-US" altLang="en-US" sz="4200" dirty="0"/>
              <a:t>What did you notice and wonder?</a:t>
            </a:r>
          </a:p>
        </p:txBody>
      </p:sp>
      <p:sp>
        <p:nvSpPr>
          <p:cNvPr id="22530" name="Text Placeholder 4">
            <a:extLst>
              <a:ext uri="{FF2B5EF4-FFF2-40B4-BE49-F238E27FC236}">
                <a16:creationId xmlns:a16="http://schemas.microsoft.com/office/drawing/2014/main" id="{E4317030-5974-5131-D98E-1C4DD05B95EC}"/>
              </a:ext>
            </a:extLst>
          </p:cNvPr>
          <p:cNvSpPr>
            <a:spLocks noGrp="1" noChangeArrowheads="1"/>
          </p:cNvSpPr>
          <p:nvPr>
            <p:ph type="body" sz="quarter" idx="10"/>
          </p:nvPr>
        </p:nvSpPr>
        <p:spPr>
          <a:xfrm>
            <a:off x="623888" y="2656427"/>
            <a:ext cx="7885112" cy="1397000"/>
          </a:xfrm>
        </p:spPr>
        <p:txBody>
          <a:bodyPr/>
          <a:lstStyle/>
          <a:p>
            <a:r>
              <a:rPr lang="en-US" altLang="en-US" dirty="0"/>
              <a:t>College Benefits to Students</a:t>
            </a:r>
            <a:endParaRPr lang="en-US" sz="2400" dirty="0"/>
          </a:p>
        </p:txBody>
      </p:sp>
    </p:spTree>
    <p:extLst>
      <p:ext uri="{BB962C8B-B14F-4D97-AF65-F5344CB8AC3E}">
        <p14:creationId xmlns:p14="http://schemas.microsoft.com/office/powerpoint/2010/main" val="2053658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25F09-1644-CC1A-B721-AFAC78CD03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64E91B-9166-C55E-1E16-09A57AB69A83}"/>
              </a:ext>
            </a:extLst>
          </p:cNvPr>
          <p:cNvSpPr>
            <a:spLocks noGrp="1"/>
          </p:cNvSpPr>
          <p:nvPr>
            <p:ph type="title"/>
          </p:nvPr>
        </p:nvSpPr>
        <p:spPr>
          <a:xfrm>
            <a:off x="628650" y="2033595"/>
            <a:ext cx="3058583" cy="993775"/>
          </a:xfrm>
        </p:spPr>
        <p:txBody>
          <a:bodyPr rtlCol="0">
            <a:normAutofit fontScale="90000"/>
          </a:bodyPr>
          <a:lstStyle/>
          <a:p>
            <a:pPr fontAlgn="auto">
              <a:spcAft>
                <a:spcPts val="0"/>
              </a:spcAft>
              <a:defRPr/>
            </a:pPr>
            <a:r>
              <a:rPr lang="en-US" dirty="0"/>
              <a:t>College Benefits to Students</a:t>
            </a:r>
          </a:p>
        </p:txBody>
      </p:sp>
      <p:sp>
        <p:nvSpPr>
          <p:cNvPr id="25602" name="Content Placeholder 2">
            <a:extLst>
              <a:ext uri="{FF2B5EF4-FFF2-40B4-BE49-F238E27FC236}">
                <a16:creationId xmlns:a16="http://schemas.microsoft.com/office/drawing/2014/main" id="{23F1E7D7-5237-DD79-5967-450932F5DB11}"/>
              </a:ext>
            </a:extLst>
          </p:cNvPr>
          <p:cNvSpPr>
            <a:spLocks noGrp="1" noChangeArrowheads="1"/>
          </p:cNvSpPr>
          <p:nvPr>
            <p:ph idx="4294967295"/>
          </p:nvPr>
        </p:nvSpPr>
        <p:spPr>
          <a:xfrm>
            <a:off x="628650" y="4770966"/>
            <a:ext cx="5441950" cy="195792"/>
          </a:xfrm>
        </p:spPr>
        <p:txBody>
          <a:bodyPr/>
          <a:lstStyle/>
          <a:p>
            <a:pPr marL="0" indent="0">
              <a:buNone/>
            </a:pPr>
            <a:r>
              <a:rPr lang="en-US" sz="800" dirty="0">
                <a:latin typeface="+mj-lt"/>
                <a:cs typeface="+mn-cs"/>
              </a:rPr>
              <a:t>Sutton, H. (2017). </a:t>
            </a:r>
            <a:r>
              <a:rPr lang="en-US" sz="800" i="1" dirty="0">
                <a:latin typeface="+mj-lt"/>
                <a:cs typeface="+mn-cs"/>
              </a:rPr>
              <a:t>Learn to articulate the value of college beyond dollar signs. Recruiting &amp; Retaining Adult Learners, 19(7), 6-7.</a:t>
            </a:r>
          </a:p>
          <a:p>
            <a:pPr marL="64008" indent="0">
              <a:buNone/>
            </a:pPr>
            <a:endParaRPr lang="en-US" altLang="en-US" dirty="0"/>
          </a:p>
        </p:txBody>
      </p:sp>
      <p:pic>
        <p:nvPicPr>
          <p:cNvPr id="3" name="Content Placeholder 6">
            <a:extLst>
              <a:ext uri="{FF2B5EF4-FFF2-40B4-BE49-F238E27FC236}">
                <a16:creationId xmlns:a16="http://schemas.microsoft.com/office/drawing/2014/main" id="{93A81118-78C0-3573-25F0-004D88ABFD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7730"/>
          <a:stretch>
            <a:fillRect/>
          </a:stretch>
        </p:blipFill>
        <p:spPr bwMode="auto">
          <a:xfrm>
            <a:off x="3725335" y="223308"/>
            <a:ext cx="4415365" cy="451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4009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4D73F-F379-A850-AD76-E18F30002D32}"/>
            </a:ext>
          </a:extLst>
        </p:cNvPr>
        <p:cNvGrpSpPr/>
        <p:nvPr/>
      </p:nvGrpSpPr>
      <p:grpSpPr>
        <a:xfrm>
          <a:off x="0" y="0"/>
          <a:ext cx="0" cy="0"/>
          <a:chOff x="0" y="0"/>
          <a:chExt cx="0" cy="0"/>
        </a:xfrm>
      </p:grpSpPr>
      <p:sp>
        <p:nvSpPr>
          <p:cNvPr id="22529" name="Title 3">
            <a:extLst>
              <a:ext uri="{FF2B5EF4-FFF2-40B4-BE49-F238E27FC236}">
                <a16:creationId xmlns:a16="http://schemas.microsoft.com/office/drawing/2014/main" id="{65FBD21F-2145-C0B1-D6ED-6FB243638BE7}"/>
              </a:ext>
            </a:extLst>
          </p:cNvPr>
          <p:cNvSpPr>
            <a:spLocks noGrp="1" noChangeArrowheads="1"/>
          </p:cNvSpPr>
          <p:nvPr>
            <p:ph type="title"/>
          </p:nvPr>
        </p:nvSpPr>
        <p:spPr>
          <a:xfrm>
            <a:off x="623888" y="408527"/>
            <a:ext cx="7886700" cy="2139950"/>
          </a:xfrm>
        </p:spPr>
        <p:txBody>
          <a:bodyPr>
            <a:normAutofit/>
          </a:bodyPr>
          <a:lstStyle/>
          <a:p>
            <a:r>
              <a:rPr lang="en-US" altLang="en-US" sz="4200" dirty="0"/>
              <a:t>What did you notice and wonder?</a:t>
            </a:r>
          </a:p>
        </p:txBody>
      </p:sp>
      <p:sp>
        <p:nvSpPr>
          <p:cNvPr id="22530" name="Text Placeholder 4">
            <a:extLst>
              <a:ext uri="{FF2B5EF4-FFF2-40B4-BE49-F238E27FC236}">
                <a16:creationId xmlns:a16="http://schemas.microsoft.com/office/drawing/2014/main" id="{0211ABED-C15C-5FDF-D65D-DED77C083368}"/>
              </a:ext>
            </a:extLst>
          </p:cNvPr>
          <p:cNvSpPr>
            <a:spLocks noGrp="1" noChangeArrowheads="1"/>
          </p:cNvSpPr>
          <p:nvPr>
            <p:ph type="body" sz="quarter" idx="10"/>
          </p:nvPr>
        </p:nvSpPr>
        <p:spPr>
          <a:xfrm>
            <a:off x="623888" y="2656427"/>
            <a:ext cx="7885112" cy="1397000"/>
          </a:xfrm>
        </p:spPr>
        <p:txBody>
          <a:bodyPr/>
          <a:lstStyle/>
          <a:p>
            <a:r>
              <a:rPr lang="en-US" altLang="en-US" dirty="0"/>
              <a:t>Research-Based Approaches</a:t>
            </a:r>
            <a:endParaRPr lang="en-US" sz="2400" dirty="0"/>
          </a:p>
        </p:txBody>
      </p:sp>
    </p:spTree>
    <p:extLst>
      <p:ext uri="{BB962C8B-B14F-4D97-AF65-F5344CB8AC3E}">
        <p14:creationId xmlns:p14="http://schemas.microsoft.com/office/powerpoint/2010/main" val="1725097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9BA82-707E-F166-C830-BB46781CFEBD}"/>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4BC194F1-C752-7260-DA6C-05111DE43589}"/>
              </a:ext>
            </a:extLst>
          </p:cNvPr>
          <p:cNvSpPr txBox="1">
            <a:spLocks/>
          </p:cNvSpPr>
          <p:nvPr/>
        </p:nvSpPr>
        <p:spPr bwMode="auto">
          <a:xfrm>
            <a:off x="628650" y="2033595"/>
            <a:ext cx="3058583"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97500" lnSpcReduction="10000"/>
          </a:bodyPr>
          <a:lstStyle>
            <a:lvl1pPr algn="l" rtl="0" eaLnBrk="1" fontAlgn="base" hangingPunct="1">
              <a:lnSpc>
                <a:spcPct val="90000"/>
              </a:lnSpc>
              <a:spcBef>
                <a:spcPct val="0"/>
              </a:spcBef>
              <a:spcAft>
                <a:spcPct val="0"/>
              </a:spcAft>
              <a:defRPr sz="3600" kern="1200">
                <a:solidFill>
                  <a:schemeClr val="accent3"/>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a:lstStyle>
          <a:p>
            <a:pPr fontAlgn="auto">
              <a:spcAft>
                <a:spcPts val="0"/>
              </a:spcAft>
              <a:defRPr/>
            </a:pPr>
            <a:r>
              <a:rPr lang="en-US" dirty="0"/>
              <a:t>Research-Based Approaches</a:t>
            </a:r>
          </a:p>
        </p:txBody>
      </p:sp>
      <p:pic>
        <p:nvPicPr>
          <p:cNvPr id="5" name="Picture 4">
            <a:extLst>
              <a:ext uri="{FF2B5EF4-FFF2-40B4-BE49-F238E27FC236}">
                <a16:creationId xmlns:a16="http://schemas.microsoft.com/office/drawing/2014/main" id="{DAABC272-BEB7-6296-8663-993D6B80E1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800" y="0"/>
            <a:ext cx="7979543" cy="5077891"/>
          </a:xfrm>
          <a:prstGeom prst="rect">
            <a:avLst/>
          </a:prstGeom>
        </p:spPr>
      </p:pic>
    </p:spTree>
    <p:extLst>
      <p:ext uri="{BB962C8B-B14F-4D97-AF65-F5344CB8AC3E}">
        <p14:creationId xmlns:p14="http://schemas.microsoft.com/office/powerpoint/2010/main" val="3077636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996FA-F807-4DA2-0451-E39F96BB32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485F1C-CBF7-1413-6780-C1FFC1B1EC72}"/>
              </a:ext>
            </a:extLst>
          </p:cNvPr>
          <p:cNvSpPr>
            <a:spLocks noGrp="1"/>
          </p:cNvSpPr>
          <p:nvPr>
            <p:ph type="title"/>
          </p:nvPr>
        </p:nvSpPr>
        <p:spPr/>
        <p:txBody>
          <a:bodyPr rtlCol="0">
            <a:normAutofit/>
          </a:bodyPr>
          <a:lstStyle/>
          <a:p>
            <a:pPr fontAlgn="auto">
              <a:spcAft>
                <a:spcPts val="0"/>
              </a:spcAft>
              <a:defRPr/>
            </a:pPr>
            <a:r>
              <a:rPr lang="en-US" dirty="0"/>
              <a:t>EXPLAIN: 3-2-1</a:t>
            </a:r>
          </a:p>
        </p:txBody>
      </p:sp>
      <p:sp>
        <p:nvSpPr>
          <p:cNvPr id="25602" name="Content Placeholder 2">
            <a:extLst>
              <a:ext uri="{FF2B5EF4-FFF2-40B4-BE49-F238E27FC236}">
                <a16:creationId xmlns:a16="http://schemas.microsoft.com/office/drawing/2014/main" id="{6EB9CEA5-390C-8674-39F2-39492CF69F9B}"/>
              </a:ext>
            </a:extLst>
          </p:cNvPr>
          <p:cNvSpPr>
            <a:spLocks noGrp="1" noChangeArrowheads="1"/>
          </p:cNvSpPr>
          <p:nvPr>
            <p:ph idx="4294967295"/>
          </p:nvPr>
        </p:nvSpPr>
        <p:spPr>
          <a:xfrm>
            <a:off x="628650" y="1370013"/>
            <a:ext cx="4415368" cy="3262312"/>
          </a:xfrm>
        </p:spPr>
        <p:txBody>
          <a:bodyPr/>
          <a:lstStyle/>
          <a:p>
            <a:r>
              <a:rPr lang="en-US" altLang="en-US" sz="2200" dirty="0"/>
              <a:t>Record </a:t>
            </a:r>
            <a:r>
              <a:rPr lang="en-US" altLang="en-US" sz="2200" b="1" dirty="0">
                <a:solidFill>
                  <a:schemeClr val="accent3"/>
                </a:solidFill>
              </a:rPr>
              <a:t>3</a:t>
            </a:r>
            <a:r>
              <a:rPr lang="en-US" altLang="en-US" sz="2200" dirty="0"/>
              <a:t> student benefits of postsecondary opportunities or college.</a:t>
            </a:r>
          </a:p>
          <a:p>
            <a:r>
              <a:rPr lang="en-US" altLang="en-US" sz="2200" dirty="0"/>
              <a:t>Identify </a:t>
            </a:r>
            <a:r>
              <a:rPr lang="en-US" altLang="en-US" sz="2200" b="1" dirty="0">
                <a:solidFill>
                  <a:schemeClr val="accent3"/>
                </a:solidFill>
              </a:rPr>
              <a:t>2</a:t>
            </a:r>
            <a:r>
              <a:rPr lang="en-US" altLang="en-US" sz="2200" dirty="0"/>
              <a:t> benefits FUTURE will have for my school.</a:t>
            </a:r>
          </a:p>
          <a:p>
            <a:r>
              <a:rPr lang="en-US" altLang="en-US" sz="2200" dirty="0"/>
              <a:t>Think of </a:t>
            </a:r>
            <a:r>
              <a:rPr lang="en-US" altLang="en-US" sz="2200" b="1" dirty="0">
                <a:solidFill>
                  <a:schemeClr val="accent3"/>
                </a:solidFill>
              </a:rPr>
              <a:t>1</a:t>
            </a:r>
            <a:r>
              <a:rPr lang="en-US" altLang="en-US" sz="2200" dirty="0"/>
              <a:t> student or group of students you envision this grant affecting (write a pseudonym or description). </a:t>
            </a:r>
          </a:p>
          <a:p>
            <a:endParaRPr lang="en-US" altLang="en-US" sz="2200" dirty="0"/>
          </a:p>
        </p:txBody>
      </p:sp>
      <p:pic>
        <p:nvPicPr>
          <p:cNvPr id="3" name="Picture 5" descr="A screenshot of a cell phone&#10;&#10;Description generated with very high confidence">
            <a:extLst>
              <a:ext uri="{FF2B5EF4-FFF2-40B4-BE49-F238E27FC236}">
                <a16:creationId xmlns:a16="http://schemas.microsoft.com/office/drawing/2014/main" id="{FE24F9B0-DCED-6C19-249F-1EF67571024A}"/>
              </a:ext>
            </a:extLst>
          </p:cNvPr>
          <p:cNvPicPr>
            <a:picLocks noChangeAspect="1"/>
          </p:cNvPicPr>
          <p:nvPr/>
        </p:nvPicPr>
        <p:blipFill rotWithShape="1">
          <a:blip r:embed="rId3"/>
          <a:srcRect l="10339" r="9338" b="1646"/>
          <a:stretch>
            <a:fillRect/>
          </a:stretch>
        </p:blipFill>
        <p:spPr>
          <a:xfrm>
            <a:off x="5154489" y="192616"/>
            <a:ext cx="3011612" cy="4758267"/>
          </a:xfrm>
          <a:prstGeom prst="rect">
            <a:avLst/>
          </a:prstGeom>
          <a:solidFill>
            <a:schemeClr val="bg1"/>
          </a:solidFill>
        </p:spPr>
      </p:pic>
    </p:spTree>
    <p:extLst>
      <p:ext uri="{BB962C8B-B14F-4D97-AF65-F5344CB8AC3E}">
        <p14:creationId xmlns:p14="http://schemas.microsoft.com/office/powerpoint/2010/main" val="227112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A14BA-0C62-41BE-BFA6-08C4D6B7DB12}"/>
            </a:ext>
          </a:extLst>
        </p:cNvPr>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217F8104-12F1-AAA7-9D94-91DE754ECC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759" t="3370" r="13806" b="3273"/>
          <a:stretch>
            <a:fillRect/>
          </a:stretch>
        </p:blipFill>
        <p:spPr>
          <a:xfrm>
            <a:off x="5123576" y="160867"/>
            <a:ext cx="3073438" cy="4982633"/>
          </a:xfrm>
          <a:prstGeom prst="rect">
            <a:avLst/>
          </a:prstGeom>
          <a:solidFill>
            <a:schemeClr val="bg1"/>
          </a:solidFill>
        </p:spPr>
      </p:pic>
      <p:sp>
        <p:nvSpPr>
          <p:cNvPr id="2" name="Title 1">
            <a:extLst>
              <a:ext uri="{FF2B5EF4-FFF2-40B4-BE49-F238E27FC236}">
                <a16:creationId xmlns:a16="http://schemas.microsoft.com/office/drawing/2014/main" id="{5F72AC8B-4E40-81D0-625B-B243A6BC3F6F}"/>
              </a:ext>
            </a:extLst>
          </p:cNvPr>
          <p:cNvSpPr>
            <a:spLocks noGrp="1"/>
          </p:cNvSpPr>
          <p:nvPr>
            <p:ph type="title"/>
          </p:nvPr>
        </p:nvSpPr>
        <p:spPr/>
        <p:txBody>
          <a:bodyPr rtlCol="0">
            <a:normAutofit/>
          </a:bodyPr>
          <a:lstStyle/>
          <a:p>
            <a:pPr fontAlgn="auto">
              <a:spcAft>
                <a:spcPts val="0"/>
              </a:spcAft>
              <a:defRPr/>
            </a:pPr>
            <a:r>
              <a:rPr lang="en-US" dirty="0"/>
              <a:t>EXPLAIN: 3-2-1</a:t>
            </a:r>
          </a:p>
        </p:txBody>
      </p:sp>
      <p:sp>
        <p:nvSpPr>
          <p:cNvPr id="25602" name="Content Placeholder 2">
            <a:extLst>
              <a:ext uri="{FF2B5EF4-FFF2-40B4-BE49-F238E27FC236}">
                <a16:creationId xmlns:a16="http://schemas.microsoft.com/office/drawing/2014/main" id="{AB2184CD-A3CF-8846-B501-32F16AACC45C}"/>
              </a:ext>
            </a:extLst>
          </p:cNvPr>
          <p:cNvSpPr>
            <a:spLocks noGrp="1" noChangeArrowheads="1"/>
          </p:cNvSpPr>
          <p:nvPr>
            <p:ph idx="4294967295"/>
          </p:nvPr>
        </p:nvSpPr>
        <p:spPr>
          <a:xfrm>
            <a:off x="628650" y="1370013"/>
            <a:ext cx="4415368" cy="3262312"/>
          </a:xfrm>
        </p:spPr>
        <p:txBody>
          <a:bodyPr/>
          <a:lstStyle/>
          <a:p>
            <a:r>
              <a:rPr lang="en-US" altLang="en-US" sz="2200" dirty="0"/>
              <a:t>Record </a:t>
            </a:r>
            <a:r>
              <a:rPr lang="en-US" altLang="en-US" sz="2200" b="1" dirty="0">
                <a:solidFill>
                  <a:schemeClr val="accent3"/>
                </a:solidFill>
              </a:rPr>
              <a:t>3</a:t>
            </a:r>
            <a:r>
              <a:rPr lang="en-US" altLang="en-US" sz="2200" dirty="0"/>
              <a:t> student benefits of postsecondary opportunities or college.</a:t>
            </a:r>
          </a:p>
          <a:p>
            <a:r>
              <a:rPr lang="en-US" altLang="en-US" sz="2200" dirty="0"/>
              <a:t>Identify </a:t>
            </a:r>
            <a:r>
              <a:rPr lang="en-US" altLang="en-US" sz="2200" b="1" dirty="0">
                <a:solidFill>
                  <a:schemeClr val="accent3"/>
                </a:solidFill>
              </a:rPr>
              <a:t>2</a:t>
            </a:r>
            <a:r>
              <a:rPr lang="en-US" altLang="en-US" sz="2200" dirty="0"/>
              <a:t> benefits MY SUCCESS will have for my school.</a:t>
            </a:r>
          </a:p>
          <a:p>
            <a:r>
              <a:rPr lang="en-US" altLang="en-US" sz="2200" dirty="0"/>
              <a:t>Think of </a:t>
            </a:r>
            <a:r>
              <a:rPr lang="en-US" altLang="en-US" sz="2200" b="1" dirty="0">
                <a:solidFill>
                  <a:schemeClr val="accent3"/>
                </a:solidFill>
              </a:rPr>
              <a:t>1</a:t>
            </a:r>
            <a:r>
              <a:rPr lang="en-US" altLang="en-US" sz="2200" dirty="0"/>
              <a:t> student or group of students you envision this grant affecting (write a pseudonym or description). </a:t>
            </a:r>
          </a:p>
          <a:p>
            <a:endParaRPr lang="en-US" altLang="en-US" sz="2200" dirty="0"/>
          </a:p>
        </p:txBody>
      </p:sp>
    </p:spTree>
    <p:extLst>
      <p:ext uri="{BB962C8B-B14F-4D97-AF65-F5344CB8AC3E}">
        <p14:creationId xmlns:p14="http://schemas.microsoft.com/office/powerpoint/2010/main" val="272653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3">
            <a:extLst>
              <a:ext uri="{FF2B5EF4-FFF2-40B4-BE49-F238E27FC236}">
                <a16:creationId xmlns:a16="http://schemas.microsoft.com/office/drawing/2014/main" id="{D39454A6-31F6-9DC3-BE75-39D080090E23}"/>
              </a:ext>
            </a:extLst>
          </p:cNvPr>
          <p:cNvSpPr>
            <a:spLocks noGrp="1" noChangeArrowheads="1"/>
          </p:cNvSpPr>
          <p:nvPr>
            <p:ph type="title"/>
          </p:nvPr>
        </p:nvSpPr>
        <p:spPr>
          <a:xfrm>
            <a:off x="623888" y="408527"/>
            <a:ext cx="7886700" cy="2139950"/>
          </a:xfrm>
        </p:spPr>
        <p:txBody>
          <a:bodyPr/>
          <a:lstStyle/>
          <a:p>
            <a:r>
              <a:rPr lang="en-US" altLang="en-US" dirty="0"/>
              <a:t>Welcome to K20 &amp; GEAR UP</a:t>
            </a:r>
          </a:p>
        </p:txBody>
      </p:sp>
      <p:sp>
        <p:nvSpPr>
          <p:cNvPr id="22530" name="Text Placeholder 4">
            <a:extLst>
              <a:ext uri="{FF2B5EF4-FFF2-40B4-BE49-F238E27FC236}">
                <a16:creationId xmlns:a16="http://schemas.microsoft.com/office/drawing/2014/main" id="{019E2450-727C-5F8C-E55D-223CCB11F23B}"/>
              </a:ext>
            </a:extLst>
          </p:cNvPr>
          <p:cNvSpPr>
            <a:spLocks noGrp="1" noChangeArrowheads="1"/>
          </p:cNvSpPr>
          <p:nvPr>
            <p:ph type="body" sz="quarter" idx="10"/>
          </p:nvPr>
        </p:nvSpPr>
        <p:spPr>
          <a:xfrm>
            <a:off x="623888" y="2656427"/>
            <a:ext cx="7885112" cy="1397000"/>
          </a:xfrm>
        </p:spPr>
        <p:txBody>
          <a:bodyPr/>
          <a:lstStyle/>
          <a:p>
            <a:r>
              <a:rPr lang="en-US" altLang="en-US" dirty="0"/>
              <a:t>Danny Mattox, Project Director</a:t>
            </a:r>
          </a:p>
          <a:p>
            <a:r>
              <a:rPr lang="en-US" sz="2400" dirty="0"/>
              <a:t>Lindsay Hawkins, Professional Development Coordinator</a:t>
            </a:r>
          </a:p>
          <a:p>
            <a:r>
              <a:rPr lang="en-US" sz="2400" dirty="0"/>
              <a:t>Misty Reed, Parent Coordinator</a:t>
            </a:r>
          </a:p>
          <a:p>
            <a:r>
              <a:rPr lang="en-US" sz="2400" dirty="0"/>
              <a:t>Lacy Pennington, Student Coordinator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D2B3B-7DC7-A5D3-D3C9-628FFF1E365D}"/>
            </a:ext>
          </a:extLst>
        </p:cNvPr>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62036347-F0CA-91C3-B456-77BA6F2CFF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760" t="3276" r="6774" b="3276"/>
          <a:stretch/>
        </p:blipFill>
        <p:spPr>
          <a:xfrm>
            <a:off x="4903684" y="160867"/>
            <a:ext cx="3500122" cy="4823883"/>
          </a:xfrm>
          <a:prstGeom prst="rect">
            <a:avLst/>
          </a:prstGeom>
          <a:solidFill>
            <a:schemeClr val="bg1"/>
          </a:solidFill>
        </p:spPr>
      </p:pic>
      <p:sp>
        <p:nvSpPr>
          <p:cNvPr id="2" name="Title 1">
            <a:extLst>
              <a:ext uri="{FF2B5EF4-FFF2-40B4-BE49-F238E27FC236}">
                <a16:creationId xmlns:a16="http://schemas.microsoft.com/office/drawing/2014/main" id="{6F58AD18-77AB-86E8-6E9B-604710EA12FF}"/>
              </a:ext>
            </a:extLst>
          </p:cNvPr>
          <p:cNvSpPr>
            <a:spLocks noGrp="1"/>
          </p:cNvSpPr>
          <p:nvPr>
            <p:ph type="title"/>
          </p:nvPr>
        </p:nvSpPr>
        <p:spPr/>
        <p:txBody>
          <a:bodyPr rtlCol="0">
            <a:normAutofit/>
          </a:bodyPr>
          <a:lstStyle/>
          <a:p>
            <a:pPr fontAlgn="auto">
              <a:spcAft>
                <a:spcPts val="0"/>
              </a:spcAft>
              <a:defRPr/>
            </a:pPr>
            <a:r>
              <a:rPr lang="en-US" dirty="0"/>
              <a:t>EXPLAIN: 3-2-1</a:t>
            </a:r>
          </a:p>
        </p:txBody>
      </p:sp>
      <p:sp>
        <p:nvSpPr>
          <p:cNvPr id="25602" name="Content Placeholder 2">
            <a:extLst>
              <a:ext uri="{FF2B5EF4-FFF2-40B4-BE49-F238E27FC236}">
                <a16:creationId xmlns:a16="http://schemas.microsoft.com/office/drawing/2014/main" id="{AA651ACB-14D7-8BFA-1E55-228C6DA86066}"/>
              </a:ext>
            </a:extLst>
          </p:cNvPr>
          <p:cNvSpPr>
            <a:spLocks noGrp="1" noChangeArrowheads="1"/>
          </p:cNvSpPr>
          <p:nvPr>
            <p:ph idx="4294967295"/>
          </p:nvPr>
        </p:nvSpPr>
        <p:spPr>
          <a:xfrm>
            <a:off x="628650" y="1370013"/>
            <a:ext cx="4415368" cy="3262312"/>
          </a:xfrm>
        </p:spPr>
        <p:txBody>
          <a:bodyPr/>
          <a:lstStyle/>
          <a:p>
            <a:r>
              <a:rPr lang="en-US" altLang="en-US" sz="2200" dirty="0"/>
              <a:t>Record </a:t>
            </a:r>
            <a:r>
              <a:rPr lang="en-US" altLang="en-US" sz="2200" b="1" dirty="0">
                <a:solidFill>
                  <a:schemeClr val="accent3"/>
                </a:solidFill>
              </a:rPr>
              <a:t>3</a:t>
            </a:r>
            <a:r>
              <a:rPr lang="en-US" altLang="en-US" sz="2200" dirty="0"/>
              <a:t> student benefits of postsecondary opportunities or college.</a:t>
            </a:r>
          </a:p>
          <a:p>
            <a:r>
              <a:rPr lang="en-US" altLang="en-US" sz="2200" dirty="0"/>
              <a:t>Identify </a:t>
            </a:r>
            <a:r>
              <a:rPr lang="en-US" altLang="en-US" sz="2200" b="1" dirty="0">
                <a:solidFill>
                  <a:schemeClr val="accent3"/>
                </a:solidFill>
              </a:rPr>
              <a:t>2</a:t>
            </a:r>
            <a:r>
              <a:rPr lang="en-US" altLang="en-US" sz="2200" dirty="0"/>
              <a:t> benefits OKC will have for my school.</a:t>
            </a:r>
          </a:p>
          <a:p>
            <a:r>
              <a:rPr lang="en-US" altLang="en-US" sz="2200" dirty="0"/>
              <a:t>Think of </a:t>
            </a:r>
            <a:r>
              <a:rPr lang="en-US" altLang="en-US" sz="2200" b="1" dirty="0">
                <a:solidFill>
                  <a:schemeClr val="accent3"/>
                </a:solidFill>
              </a:rPr>
              <a:t>1</a:t>
            </a:r>
            <a:r>
              <a:rPr lang="en-US" altLang="en-US" sz="2200" dirty="0"/>
              <a:t> student or group of students you envision this grant affecting (write a pseudonym or description). </a:t>
            </a:r>
          </a:p>
          <a:p>
            <a:endParaRPr lang="en-US" altLang="en-US" sz="2200" dirty="0"/>
          </a:p>
        </p:txBody>
      </p:sp>
    </p:spTree>
    <p:extLst>
      <p:ext uri="{BB962C8B-B14F-4D97-AF65-F5344CB8AC3E}">
        <p14:creationId xmlns:p14="http://schemas.microsoft.com/office/powerpoint/2010/main" val="367377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C99DA-C8C8-9769-F4E6-4D84BE13E6D0}"/>
            </a:ext>
          </a:extLst>
        </p:cNvPr>
        <p:cNvGrpSpPr/>
        <p:nvPr/>
      </p:nvGrpSpPr>
      <p:grpSpPr>
        <a:xfrm>
          <a:off x="0" y="0"/>
          <a:ext cx="0" cy="0"/>
          <a:chOff x="0" y="0"/>
          <a:chExt cx="0" cy="0"/>
        </a:xfrm>
      </p:grpSpPr>
      <p:pic>
        <p:nvPicPr>
          <p:cNvPr id="4" name="Video">
            <a:hlinkClick r:id="" action="ppaction://media"/>
            <a:extLst>
              <a:ext uri="{FF2B5EF4-FFF2-40B4-BE49-F238E27FC236}">
                <a16:creationId xmlns:a16="http://schemas.microsoft.com/office/drawing/2014/main" id="{5D98DCC4-7349-1B07-3026-50C2E270BAEA}"/>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436726" y="450849"/>
            <a:ext cx="6270548" cy="4014309"/>
          </a:xfrm>
          <a:prstGeom prst="rect">
            <a:avLst/>
          </a:prstGeom>
        </p:spPr>
      </p:pic>
    </p:spTree>
    <p:extLst>
      <p:ext uri="{BB962C8B-B14F-4D97-AF65-F5344CB8AC3E}">
        <p14:creationId xmlns:p14="http://schemas.microsoft.com/office/powerpoint/2010/main" val="258162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34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A16E4-ED6C-824C-76C4-4475988B82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D3948A-5C4C-A022-3FFA-D8E3CDDDEE4E}"/>
              </a:ext>
            </a:extLst>
          </p:cNvPr>
          <p:cNvSpPr>
            <a:spLocks noGrp="1"/>
          </p:cNvSpPr>
          <p:nvPr>
            <p:ph type="title"/>
          </p:nvPr>
        </p:nvSpPr>
        <p:spPr/>
        <p:txBody>
          <a:bodyPr rtlCol="0">
            <a:normAutofit/>
          </a:bodyPr>
          <a:lstStyle/>
          <a:p>
            <a:pPr fontAlgn="auto">
              <a:spcAft>
                <a:spcPts val="0"/>
              </a:spcAft>
              <a:defRPr/>
            </a:pPr>
            <a:r>
              <a:rPr lang="en-US" dirty="0"/>
              <a:t>EXTEND: Your </a:t>
            </a:r>
            <a:r>
              <a:rPr lang="en-US" b="1" dirty="0"/>
              <a:t>ONE</a:t>
            </a:r>
            <a:r>
              <a:rPr lang="en-US" dirty="0"/>
              <a:t> Student</a:t>
            </a:r>
          </a:p>
        </p:txBody>
      </p:sp>
      <p:sp>
        <p:nvSpPr>
          <p:cNvPr id="25602" name="Content Placeholder 2">
            <a:extLst>
              <a:ext uri="{FF2B5EF4-FFF2-40B4-BE49-F238E27FC236}">
                <a16:creationId xmlns:a16="http://schemas.microsoft.com/office/drawing/2014/main" id="{CCBEDEBF-D836-4F93-526D-181D56B44CBF}"/>
              </a:ext>
            </a:extLst>
          </p:cNvPr>
          <p:cNvSpPr>
            <a:spLocks noGrp="1" noChangeArrowheads="1"/>
          </p:cNvSpPr>
          <p:nvPr>
            <p:ph idx="4294967295"/>
          </p:nvPr>
        </p:nvSpPr>
        <p:spPr/>
        <p:txBody>
          <a:bodyPr/>
          <a:lstStyle/>
          <a:p>
            <a:pPr marL="64008" indent="0">
              <a:buNone/>
            </a:pPr>
            <a:r>
              <a:rPr lang="en-US" altLang="en-US" dirty="0"/>
              <a:t>Again, picture that ONE student (or group of students). </a:t>
            </a:r>
          </a:p>
          <a:p>
            <a:r>
              <a:rPr lang="en-US" altLang="en-US" dirty="0"/>
              <a:t>Think deeply about…</a:t>
            </a:r>
          </a:p>
          <a:p>
            <a:pPr lvl="1"/>
            <a:r>
              <a:rPr lang="en-US" altLang="en-US" dirty="0"/>
              <a:t>How will this partnership make a difference for your student(s)?</a:t>
            </a:r>
          </a:p>
          <a:p>
            <a:pPr lvl="1"/>
            <a:r>
              <a:rPr lang="en-US" altLang="en-US" dirty="0"/>
              <a:t>What does that difference “look” like?</a:t>
            </a:r>
          </a:p>
        </p:txBody>
      </p:sp>
    </p:spTree>
    <p:extLst>
      <p:ext uri="{BB962C8B-B14F-4D97-AF65-F5344CB8AC3E}">
        <p14:creationId xmlns:p14="http://schemas.microsoft.com/office/powerpoint/2010/main" val="60508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A4580-CBE4-3344-079C-2FBF618066EE}"/>
            </a:ext>
          </a:extLst>
        </p:cNvPr>
        <p:cNvGrpSpPr/>
        <p:nvPr/>
      </p:nvGrpSpPr>
      <p:grpSpPr>
        <a:xfrm>
          <a:off x="0" y="0"/>
          <a:ext cx="0" cy="0"/>
          <a:chOff x="0" y="0"/>
          <a:chExt cx="0" cy="0"/>
        </a:xfrm>
      </p:grpSpPr>
      <p:sp>
        <p:nvSpPr>
          <p:cNvPr id="22529" name="Title 3">
            <a:extLst>
              <a:ext uri="{FF2B5EF4-FFF2-40B4-BE49-F238E27FC236}">
                <a16:creationId xmlns:a16="http://schemas.microsoft.com/office/drawing/2014/main" id="{174D9390-6F03-8F18-289A-EA1F4F3F977C}"/>
              </a:ext>
            </a:extLst>
          </p:cNvPr>
          <p:cNvSpPr>
            <a:spLocks noGrp="1" noChangeArrowheads="1"/>
          </p:cNvSpPr>
          <p:nvPr>
            <p:ph type="title"/>
          </p:nvPr>
        </p:nvSpPr>
        <p:spPr>
          <a:xfrm>
            <a:off x="623888" y="408527"/>
            <a:ext cx="7886700" cy="2139950"/>
          </a:xfrm>
        </p:spPr>
        <p:txBody>
          <a:bodyPr>
            <a:normAutofit/>
          </a:bodyPr>
          <a:lstStyle/>
          <a:p>
            <a:r>
              <a:rPr lang="en-US" altLang="en-US" sz="4200" dirty="0"/>
              <a:t>Who do you envision?</a:t>
            </a:r>
          </a:p>
        </p:txBody>
      </p:sp>
      <p:sp>
        <p:nvSpPr>
          <p:cNvPr id="22530" name="Text Placeholder 4">
            <a:extLst>
              <a:ext uri="{FF2B5EF4-FFF2-40B4-BE49-F238E27FC236}">
                <a16:creationId xmlns:a16="http://schemas.microsoft.com/office/drawing/2014/main" id="{D78B22A5-4BF3-2792-F6C8-A740AE026A65}"/>
              </a:ext>
            </a:extLst>
          </p:cNvPr>
          <p:cNvSpPr>
            <a:spLocks noGrp="1" noChangeArrowheads="1"/>
          </p:cNvSpPr>
          <p:nvPr>
            <p:ph type="body" sz="quarter" idx="10"/>
          </p:nvPr>
        </p:nvSpPr>
        <p:spPr>
          <a:xfrm>
            <a:off x="623888" y="2656427"/>
            <a:ext cx="5205412" cy="1397000"/>
          </a:xfrm>
        </p:spPr>
        <p:txBody>
          <a:bodyPr/>
          <a:lstStyle/>
          <a:p>
            <a:r>
              <a:rPr lang="en-US" altLang="en-US" b="1" dirty="0"/>
              <a:t>Cognitive Comics: </a:t>
            </a:r>
          </a:p>
          <a:p>
            <a:r>
              <a:rPr lang="en-US" sz="2400" dirty="0"/>
              <a:t>What will the effects of this partnership look like for your student(s)?</a:t>
            </a:r>
          </a:p>
        </p:txBody>
      </p:sp>
      <p:grpSp>
        <p:nvGrpSpPr>
          <p:cNvPr id="2" name="Group 1">
            <a:extLst>
              <a:ext uri="{FF2B5EF4-FFF2-40B4-BE49-F238E27FC236}">
                <a16:creationId xmlns:a16="http://schemas.microsoft.com/office/drawing/2014/main" id="{11DAEB7C-3A1B-7279-BB69-B64151D9C59E}"/>
              </a:ext>
            </a:extLst>
          </p:cNvPr>
          <p:cNvGrpSpPr>
            <a:grpSpLocks noChangeAspect="1"/>
          </p:cNvGrpSpPr>
          <p:nvPr/>
        </p:nvGrpSpPr>
        <p:grpSpPr>
          <a:xfrm>
            <a:off x="6244166" y="1769580"/>
            <a:ext cx="1853737" cy="2389680"/>
            <a:chOff x="6761358" y="2274848"/>
            <a:chExt cx="3278459" cy="4226311"/>
          </a:xfrm>
        </p:grpSpPr>
        <p:pic>
          <p:nvPicPr>
            <p:cNvPr id="3" name="Picture 2">
              <a:extLst>
                <a:ext uri="{FF2B5EF4-FFF2-40B4-BE49-F238E27FC236}">
                  <a16:creationId xmlns:a16="http://schemas.microsoft.com/office/drawing/2014/main" id="{5C043A38-8920-FD8F-B1F1-3DF3B92DE66C}"/>
                </a:ext>
              </a:extLst>
            </p:cNvPr>
            <p:cNvPicPr/>
            <p:nvPr/>
          </p:nvPicPr>
          <p:blipFill rotWithShape="1">
            <a:blip r:embed="rId3">
              <a:extLst>
                <a:ext uri="{28A0092B-C50C-407E-A947-70E740481C1C}">
                  <a14:useLocalDpi xmlns:a14="http://schemas.microsoft.com/office/drawing/2010/main" val="0"/>
                </a:ext>
              </a:extLst>
            </a:blip>
            <a:srcRect l="1329" t="1362" r="1770" b="1364"/>
            <a:stretch/>
          </p:blipFill>
          <p:spPr>
            <a:xfrm>
              <a:off x="6761358" y="2274848"/>
              <a:ext cx="3278459" cy="4226311"/>
            </a:xfrm>
            <a:prstGeom prst="rect">
              <a:avLst/>
            </a:prstGeom>
          </p:spPr>
        </p:pic>
        <p:pic>
          <p:nvPicPr>
            <p:cNvPr id="4" name="Picture 3">
              <a:extLst>
                <a:ext uri="{FF2B5EF4-FFF2-40B4-BE49-F238E27FC236}">
                  <a16:creationId xmlns:a16="http://schemas.microsoft.com/office/drawing/2014/main" id="{091E5D9C-0062-BF7F-28BB-9375C4B080BC}"/>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847952" y="5364634"/>
              <a:ext cx="1118235" cy="1050925"/>
            </a:xfrm>
            <a:prstGeom prst="rect">
              <a:avLst/>
            </a:prstGeom>
          </p:spPr>
        </p:pic>
      </p:grpSp>
    </p:spTree>
    <p:extLst>
      <p:ext uri="{BB962C8B-B14F-4D97-AF65-F5344CB8AC3E}">
        <p14:creationId xmlns:p14="http://schemas.microsoft.com/office/powerpoint/2010/main" val="216179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8DBCC-2C7A-B470-626B-993CCD57D2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8A8229-FE31-B6AE-2EF4-6545C8386F00}"/>
              </a:ext>
            </a:extLst>
          </p:cNvPr>
          <p:cNvSpPr>
            <a:spLocks noGrp="1"/>
          </p:cNvSpPr>
          <p:nvPr>
            <p:ph type="title"/>
          </p:nvPr>
        </p:nvSpPr>
        <p:spPr/>
        <p:txBody>
          <a:bodyPr rtlCol="0">
            <a:normAutofit/>
          </a:bodyPr>
          <a:lstStyle/>
          <a:p>
            <a:pPr fontAlgn="auto">
              <a:spcAft>
                <a:spcPts val="0"/>
              </a:spcAft>
              <a:defRPr/>
            </a:pPr>
            <a:r>
              <a:rPr lang="en-US" dirty="0"/>
              <a:t>LEARN Strategies</a:t>
            </a:r>
          </a:p>
        </p:txBody>
      </p:sp>
      <p:sp>
        <p:nvSpPr>
          <p:cNvPr id="25602" name="Content Placeholder 2">
            <a:extLst>
              <a:ext uri="{FF2B5EF4-FFF2-40B4-BE49-F238E27FC236}">
                <a16:creationId xmlns:a16="http://schemas.microsoft.com/office/drawing/2014/main" id="{61551F45-7AF5-EC73-BF48-94F9615EC458}"/>
              </a:ext>
            </a:extLst>
          </p:cNvPr>
          <p:cNvSpPr>
            <a:spLocks noGrp="1" noChangeArrowheads="1"/>
          </p:cNvSpPr>
          <p:nvPr>
            <p:ph idx="4294967295"/>
          </p:nvPr>
        </p:nvSpPr>
        <p:spPr/>
        <p:txBody>
          <a:bodyPr/>
          <a:lstStyle/>
          <a:p>
            <a:r>
              <a:rPr lang="en-US" altLang="en-US" dirty="0"/>
              <a:t>Snap, Clap, Pop</a:t>
            </a:r>
          </a:p>
          <a:p>
            <a:r>
              <a:rPr lang="en-US" altLang="en-US" dirty="0"/>
              <a:t>I Notice, I Wonder</a:t>
            </a:r>
          </a:p>
          <a:p>
            <a:r>
              <a:rPr lang="en-US" altLang="en-US" dirty="0"/>
              <a:t>Jigsaw</a:t>
            </a:r>
          </a:p>
          <a:p>
            <a:r>
              <a:rPr lang="en-US" altLang="en-US" dirty="0"/>
              <a:t>3-2-1</a:t>
            </a:r>
          </a:p>
          <a:p>
            <a:r>
              <a:rPr lang="en-US" altLang="en-US" dirty="0"/>
              <a:t>Cognitive Comics</a:t>
            </a:r>
          </a:p>
          <a:p>
            <a:pPr marL="64008" indent="0">
              <a:buNone/>
            </a:pPr>
            <a:endParaRPr lang="en-US" altLang="en-US" dirty="0"/>
          </a:p>
        </p:txBody>
      </p:sp>
      <p:pic>
        <p:nvPicPr>
          <p:cNvPr id="3" name="Picture 4" descr="A close up of a sign&#10;&#10;Description generated with high confidence">
            <a:extLst>
              <a:ext uri="{FF2B5EF4-FFF2-40B4-BE49-F238E27FC236}">
                <a16:creationId xmlns:a16="http://schemas.microsoft.com/office/drawing/2014/main" id="{2DB82942-5256-243C-0DB4-72C4AC01D0B8}"/>
              </a:ext>
            </a:extLst>
          </p:cNvPr>
          <p:cNvPicPr>
            <a:picLocks noChangeAspect="1"/>
          </p:cNvPicPr>
          <p:nvPr/>
        </p:nvPicPr>
        <p:blipFill>
          <a:blip r:embed="rId3"/>
          <a:stretch>
            <a:fillRect/>
          </a:stretch>
        </p:blipFill>
        <p:spPr>
          <a:xfrm>
            <a:off x="4309534" y="890057"/>
            <a:ext cx="3170511" cy="3258567"/>
          </a:xfrm>
          <a:prstGeom prst="rect">
            <a:avLst/>
          </a:prstGeom>
        </p:spPr>
      </p:pic>
      <p:pic>
        <p:nvPicPr>
          <p:cNvPr id="4" name="Picture 3">
            <a:hlinkClick r:id="rId4"/>
            <a:extLst>
              <a:ext uri="{FF2B5EF4-FFF2-40B4-BE49-F238E27FC236}">
                <a16:creationId xmlns:a16="http://schemas.microsoft.com/office/drawing/2014/main" id="{A10230A7-6161-BEF5-27A2-B92160464AF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801" t="24569" r="14041" b="25929"/>
          <a:stretch/>
        </p:blipFill>
        <p:spPr>
          <a:xfrm>
            <a:off x="628650" y="3566595"/>
            <a:ext cx="2673998" cy="1167330"/>
          </a:xfrm>
          <a:prstGeom prst="rect">
            <a:avLst/>
          </a:prstGeom>
        </p:spPr>
      </p:pic>
    </p:spTree>
    <p:extLst>
      <p:ext uri="{BB962C8B-B14F-4D97-AF65-F5344CB8AC3E}">
        <p14:creationId xmlns:p14="http://schemas.microsoft.com/office/powerpoint/2010/main" val="2789568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F9688-BEE0-CE16-A068-37357621F4D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BE21AF3-C433-F28C-C4FD-A256EC5FC0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50195"/>
          </a:xfrm>
          <a:prstGeom prst="rect">
            <a:avLst/>
          </a:prstGeom>
        </p:spPr>
      </p:pic>
      <p:sp>
        <p:nvSpPr>
          <p:cNvPr id="5" name="Rectangle 4">
            <a:extLst>
              <a:ext uri="{FF2B5EF4-FFF2-40B4-BE49-F238E27FC236}">
                <a16:creationId xmlns:a16="http://schemas.microsoft.com/office/drawing/2014/main" id="{A8D89523-7967-24D7-9654-DE0B80F6D555}"/>
              </a:ext>
            </a:extLst>
          </p:cNvPr>
          <p:cNvSpPr/>
          <p:nvPr/>
        </p:nvSpPr>
        <p:spPr>
          <a:xfrm>
            <a:off x="762000" y="802521"/>
            <a:ext cx="3586480" cy="1615827"/>
          </a:xfrm>
          <a:prstGeom prst="rect">
            <a:avLst/>
          </a:prstGeom>
          <a:solidFill>
            <a:srgbClr val="E9B14B"/>
          </a:solidFill>
        </p:spPr>
        <p:txBody>
          <a:bodyPr wrap="square">
            <a:spAutoFit/>
          </a:bodyPr>
          <a:lstStyle/>
          <a:p>
            <a:pPr algn="ctr"/>
            <a:r>
              <a:rPr lang="en-US" sz="1800" dirty="0">
                <a:latin typeface="+mj-lt"/>
              </a:rPr>
              <a:t>https://trek.k20center.ou.edu/today</a:t>
            </a:r>
          </a:p>
          <a:p>
            <a:pPr algn="ctr"/>
            <a:endParaRPr lang="en-US" sz="1800" dirty="0">
              <a:latin typeface="+mj-lt"/>
            </a:endParaRPr>
          </a:p>
          <a:p>
            <a:pPr algn="ctr"/>
            <a:endParaRPr lang="en-US" sz="1800" dirty="0">
              <a:latin typeface="+mj-lt"/>
            </a:endParaRPr>
          </a:p>
          <a:p>
            <a:pPr algn="ctr">
              <a:lnSpc>
                <a:spcPct val="150000"/>
              </a:lnSpc>
            </a:pPr>
            <a:endParaRPr lang="en-US" sz="1800" dirty="0">
              <a:latin typeface="+mj-lt"/>
            </a:endParaRPr>
          </a:p>
          <a:p>
            <a:pPr algn="ctr"/>
            <a:endParaRPr lang="en-US" sz="1800" dirty="0">
              <a:latin typeface="+mj-lt"/>
            </a:endParaRPr>
          </a:p>
        </p:txBody>
      </p:sp>
    </p:spTree>
    <p:extLst>
      <p:ext uri="{BB962C8B-B14F-4D97-AF65-F5344CB8AC3E}">
        <p14:creationId xmlns:p14="http://schemas.microsoft.com/office/powerpoint/2010/main" val="1496796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6D7A4-5283-42E1-329F-031C8E9C7C64}"/>
            </a:ext>
          </a:extLst>
        </p:cNvPr>
        <p:cNvGrpSpPr/>
        <p:nvPr/>
      </p:nvGrpSpPr>
      <p:grpSpPr>
        <a:xfrm>
          <a:off x="0" y="0"/>
          <a:ext cx="0" cy="0"/>
          <a:chOff x="0" y="0"/>
          <a:chExt cx="0" cy="0"/>
        </a:xfrm>
      </p:grpSpPr>
    </p:spTree>
    <p:extLst>
      <p:ext uri="{BB962C8B-B14F-4D97-AF65-F5344CB8AC3E}">
        <p14:creationId xmlns:p14="http://schemas.microsoft.com/office/powerpoint/2010/main" val="1217010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FC491-20EC-538F-34E7-97C7DAE79B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2CEE79-461B-BDAF-74D8-C6A7C6B8805C}"/>
              </a:ext>
            </a:extLst>
          </p:cNvPr>
          <p:cNvSpPr>
            <a:spLocks noGrp="1"/>
          </p:cNvSpPr>
          <p:nvPr>
            <p:ph type="title"/>
          </p:nvPr>
        </p:nvSpPr>
        <p:spPr/>
        <p:txBody>
          <a:bodyPr rtlCol="0">
            <a:normAutofit/>
          </a:bodyPr>
          <a:lstStyle/>
          <a:p>
            <a:pPr fontAlgn="auto">
              <a:spcAft>
                <a:spcPts val="0"/>
              </a:spcAft>
              <a:defRPr/>
            </a:pPr>
            <a:r>
              <a:rPr lang="en-US"/>
              <a:t>https://trek.k20.ou.edu/today</a:t>
            </a:r>
            <a:r>
              <a:rPr lang="en-US" dirty="0"/>
              <a:t> </a:t>
            </a:r>
          </a:p>
        </p:txBody>
      </p:sp>
      <p:sp>
        <p:nvSpPr>
          <p:cNvPr id="25602" name="Content Placeholder 2">
            <a:extLst>
              <a:ext uri="{FF2B5EF4-FFF2-40B4-BE49-F238E27FC236}">
                <a16:creationId xmlns:a16="http://schemas.microsoft.com/office/drawing/2014/main" id="{38E88162-E03C-EA5F-8EC0-37A77D680E19}"/>
              </a:ext>
            </a:extLst>
          </p:cNvPr>
          <p:cNvSpPr>
            <a:spLocks noGrp="1" noChangeArrowheads="1"/>
          </p:cNvSpPr>
          <p:nvPr>
            <p:ph idx="4294967295"/>
          </p:nvPr>
        </p:nvSpPr>
        <p:spPr/>
        <p:txBody>
          <a:bodyPr/>
          <a:lstStyle/>
          <a:p>
            <a:r>
              <a:rPr lang="en-US" altLang="en-US" dirty="0"/>
              <a:t>Select GEAR UP Overview</a:t>
            </a:r>
          </a:p>
        </p:txBody>
      </p:sp>
    </p:spTree>
    <p:extLst>
      <p:ext uri="{BB962C8B-B14F-4D97-AF65-F5344CB8AC3E}">
        <p14:creationId xmlns:p14="http://schemas.microsoft.com/office/powerpoint/2010/main" val="317373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36126-A198-85AF-F816-20459D2D15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03761F-6C3F-F911-FF45-EB4E4D636103}"/>
              </a:ext>
            </a:extLst>
          </p:cNvPr>
          <p:cNvSpPr>
            <a:spLocks noGrp="1"/>
          </p:cNvSpPr>
          <p:nvPr>
            <p:ph type="title"/>
          </p:nvPr>
        </p:nvSpPr>
        <p:spPr/>
        <p:txBody>
          <a:bodyPr rtlCol="0">
            <a:normAutofit/>
          </a:bodyPr>
          <a:lstStyle/>
          <a:p>
            <a:pPr fontAlgn="auto">
              <a:spcAft>
                <a:spcPts val="0"/>
              </a:spcAft>
              <a:defRPr/>
            </a:pPr>
            <a:r>
              <a:rPr lang="en-US" dirty="0"/>
              <a:t>EVALUATE: Research and Rapid Feedback</a:t>
            </a:r>
          </a:p>
        </p:txBody>
      </p:sp>
      <p:sp>
        <p:nvSpPr>
          <p:cNvPr id="25602" name="Content Placeholder 2">
            <a:extLst>
              <a:ext uri="{FF2B5EF4-FFF2-40B4-BE49-F238E27FC236}">
                <a16:creationId xmlns:a16="http://schemas.microsoft.com/office/drawing/2014/main" id="{DF8A858B-4AC7-AC6F-664A-1317E2758E30}"/>
              </a:ext>
            </a:extLst>
          </p:cNvPr>
          <p:cNvSpPr>
            <a:spLocks noGrp="1" noChangeArrowheads="1"/>
          </p:cNvSpPr>
          <p:nvPr>
            <p:ph idx="4294967295"/>
          </p:nvPr>
        </p:nvSpPr>
        <p:spPr/>
        <p:txBody>
          <a:bodyPr/>
          <a:lstStyle/>
          <a:p>
            <a:r>
              <a:rPr lang="en-US" altLang="en-US" dirty="0"/>
              <a:t>Name tag with ID code</a:t>
            </a:r>
          </a:p>
          <a:p>
            <a:r>
              <a:rPr lang="en-US" altLang="en-US" dirty="0"/>
              <a:t>IRB</a:t>
            </a:r>
          </a:p>
          <a:p>
            <a:r>
              <a:rPr lang="en-US" altLang="en-US" dirty="0"/>
              <a:t>Rapid Feedback</a:t>
            </a:r>
          </a:p>
        </p:txBody>
      </p:sp>
      <p:pic>
        <p:nvPicPr>
          <p:cNvPr id="3" name="Picture 2">
            <a:extLst>
              <a:ext uri="{FF2B5EF4-FFF2-40B4-BE49-F238E27FC236}">
                <a16:creationId xmlns:a16="http://schemas.microsoft.com/office/drawing/2014/main" id="{1980998F-953D-E2DB-14E7-A98BBFE8B7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6404" y="809661"/>
            <a:ext cx="6887596" cy="4383016"/>
          </a:xfrm>
          <a:prstGeom prst="rect">
            <a:avLst/>
          </a:prstGeom>
        </p:spPr>
      </p:pic>
    </p:spTree>
    <p:extLst>
      <p:ext uri="{BB962C8B-B14F-4D97-AF65-F5344CB8AC3E}">
        <p14:creationId xmlns:p14="http://schemas.microsoft.com/office/powerpoint/2010/main" val="1995275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716B0-9E4E-67E0-1685-08F50D0EE7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17175B-FE57-A5F5-B3C9-460CB8E94AB5}"/>
              </a:ext>
            </a:extLst>
          </p:cNvPr>
          <p:cNvSpPr>
            <a:spLocks noGrp="1"/>
          </p:cNvSpPr>
          <p:nvPr>
            <p:ph type="title"/>
          </p:nvPr>
        </p:nvSpPr>
        <p:spPr/>
        <p:txBody>
          <a:bodyPr rtlCol="0">
            <a:normAutofit/>
          </a:bodyPr>
          <a:lstStyle/>
          <a:p>
            <a:pPr fontAlgn="auto">
              <a:spcAft>
                <a:spcPts val="0"/>
              </a:spcAft>
              <a:defRPr/>
            </a:pPr>
            <a:r>
              <a:rPr lang="en-US" dirty="0"/>
              <a:t>ENGAGE: Snap, Clap, Pop</a:t>
            </a:r>
          </a:p>
        </p:txBody>
      </p:sp>
      <p:sp>
        <p:nvSpPr>
          <p:cNvPr id="30722" name="Text Placeholder 2">
            <a:extLst>
              <a:ext uri="{FF2B5EF4-FFF2-40B4-BE49-F238E27FC236}">
                <a16:creationId xmlns:a16="http://schemas.microsoft.com/office/drawing/2014/main" id="{D5C6198F-331E-0458-F23B-4DD8A6766BB8}"/>
              </a:ext>
            </a:extLst>
          </p:cNvPr>
          <p:cNvSpPr>
            <a:spLocks noGrp="1" noChangeArrowheads="1"/>
          </p:cNvSpPr>
          <p:nvPr>
            <p:ph type="body" idx="1"/>
          </p:nvPr>
        </p:nvSpPr>
        <p:spPr/>
        <p:txBody>
          <a:bodyPr/>
          <a:lstStyle/>
          <a:p>
            <a:r>
              <a:rPr lang="en-US" altLang="en-US" dirty="0"/>
              <a:t>If you…</a:t>
            </a:r>
          </a:p>
        </p:txBody>
      </p:sp>
      <p:sp>
        <p:nvSpPr>
          <p:cNvPr id="30723" name="Content Placeholder 3">
            <a:extLst>
              <a:ext uri="{FF2B5EF4-FFF2-40B4-BE49-F238E27FC236}">
                <a16:creationId xmlns:a16="http://schemas.microsoft.com/office/drawing/2014/main" id="{2CAADAF4-51DA-029D-B881-ED0C4F102129}"/>
              </a:ext>
            </a:extLst>
          </p:cNvPr>
          <p:cNvSpPr>
            <a:spLocks noGrp="1" noChangeArrowheads="1"/>
          </p:cNvSpPr>
          <p:nvPr>
            <p:ph sz="half" idx="2"/>
          </p:nvPr>
        </p:nvSpPr>
        <p:spPr>
          <a:xfrm>
            <a:off x="630238" y="1879600"/>
            <a:ext cx="4888473" cy="2762250"/>
          </a:xfrm>
        </p:spPr>
        <p:txBody>
          <a:bodyPr/>
          <a:lstStyle/>
          <a:p>
            <a:r>
              <a:rPr lang="en-US" altLang="en-US" sz="1800" dirty="0"/>
              <a:t>Have attended a previous K20 event or PD</a:t>
            </a:r>
          </a:p>
          <a:p>
            <a:r>
              <a:rPr lang="en-US" altLang="en-US" sz="1800" dirty="0"/>
              <a:t>Think quality PD involves modeling strategies</a:t>
            </a:r>
          </a:p>
          <a:p>
            <a:r>
              <a:rPr lang="en-US" altLang="en-US" sz="1800" dirty="0"/>
              <a:t>Think learning should be engaging and relevant </a:t>
            </a:r>
          </a:p>
          <a:p>
            <a:r>
              <a:rPr lang="en-US" altLang="en-US" sz="1800" dirty="0"/>
              <a:t>Are a first-generation college student</a:t>
            </a:r>
          </a:p>
          <a:p>
            <a:r>
              <a:rPr lang="en-US" altLang="en-US" sz="1800" dirty="0"/>
              <a:t>Participated in GEAR UP in some way</a:t>
            </a:r>
          </a:p>
          <a:p>
            <a:r>
              <a:rPr lang="en-US" altLang="en-US" sz="1800" dirty="0"/>
              <a:t>KNOW Bigfoot is real</a:t>
            </a:r>
          </a:p>
        </p:txBody>
      </p:sp>
      <p:sp>
        <p:nvSpPr>
          <p:cNvPr id="30724" name="Text Placeholder 4">
            <a:extLst>
              <a:ext uri="{FF2B5EF4-FFF2-40B4-BE49-F238E27FC236}">
                <a16:creationId xmlns:a16="http://schemas.microsoft.com/office/drawing/2014/main" id="{1506C242-8A22-7AD2-EDEB-D0F1B47BECFA}"/>
              </a:ext>
            </a:extLst>
          </p:cNvPr>
          <p:cNvSpPr>
            <a:spLocks noGrp="1" noChangeArrowheads="1"/>
          </p:cNvSpPr>
          <p:nvPr>
            <p:ph type="body" sz="quarter" idx="3"/>
          </p:nvPr>
        </p:nvSpPr>
        <p:spPr>
          <a:xfrm>
            <a:off x="5459542" y="1260475"/>
            <a:ext cx="3887788" cy="619125"/>
          </a:xfrm>
        </p:spPr>
        <p:txBody>
          <a:bodyPr/>
          <a:lstStyle/>
          <a:p>
            <a:r>
              <a:rPr lang="en-US" altLang="en-US" dirty="0"/>
              <a:t>Stand up and…</a:t>
            </a:r>
          </a:p>
        </p:txBody>
      </p:sp>
      <p:sp>
        <p:nvSpPr>
          <p:cNvPr id="30725" name="Content Placeholder 5">
            <a:extLst>
              <a:ext uri="{FF2B5EF4-FFF2-40B4-BE49-F238E27FC236}">
                <a16:creationId xmlns:a16="http://schemas.microsoft.com/office/drawing/2014/main" id="{7CEF4901-4453-9720-70B8-748B77905DCE}"/>
              </a:ext>
            </a:extLst>
          </p:cNvPr>
          <p:cNvSpPr>
            <a:spLocks noGrp="1" noChangeArrowheads="1"/>
          </p:cNvSpPr>
          <p:nvPr>
            <p:ph sz="quarter" idx="4"/>
          </p:nvPr>
        </p:nvSpPr>
        <p:spPr>
          <a:xfrm>
            <a:off x="5459542" y="1879600"/>
            <a:ext cx="3887788" cy="2762250"/>
          </a:xfrm>
        </p:spPr>
        <p:txBody>
          <a:bodyPr/>
          <a:lstStyle/>
          <a:p>
            <a:r>
              <a:rPr lang="en-US" altLang="en-US" sz="1800" dirty="0"/>
              <a:t>Give a wave</a:t>
            </a:r>
          </a:p>
          <a:p>
            <a:r>
              <a:rPr lang="en-US" altLang="en-US" sz="1800" dirty="0"/>
              <a:t>Say, “Here, here!” </a:t>
            </a:r>
          </a:p>
          <a:p>
            <a:r>
              <a:rPr lang="en-US" altLang="en-US" sz="1800" dirty="0"/>
              <a:t>Say, “Cheers!”</a:t>
            </a:r>
          </a:p>
          <a:p>
            <a:r>
              <a:rPr lang="en-US" altLang="en-US" sz="1800" dirty="0"/>
              <a:t>Clap your hands twice!</a:t>
            </a:r>
          </a:p>
          <a:p>
            <a:r>
              <a:rPr lang="en-US" altLang="en-US" sz="1800" dirty="0"/>
              <a:t>Jazz hands!</a:t>
            </a:r>
          </a:p>
          <a:p>
            <a:r>
              <a:rPr lang="en-US" altLang="en-US" sz="1800" dirty="0"/>
              <a:t>Do your best holler</a:t>
            </a:r>
          </a:p>
        </p:txBody>
      </p:sp>
    </p:spTree>
    <p:extLst>
      <p:ext uri="{BB962C8B-B14F-4D97-AF65-F5344CB8AC3E}">
        <p14:creationId xmlns:p14="http://schemas.microsoft.com/office/powerpoint/2010/main" val="3183720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a:extLst>
              <a:ext uri="{FF2B5EF4-FFF2-40B4-BE49-F238E27FC236}">
                <a16:creationId xmlns:a16="http://schemas.microsoft.com/office/drawing/2014/main" id="{7A133F9F-8BD4-BFCE-947E-74745460EF13}"/>
              </a:ext>
            </a:extLst>
          </p:cNvPr>
          <p:cNvSpPr>
            <a:spLocks noGrp="1" noChangeArrowheads="1"/>
          </p:cNvSpPr>
          <p:nvPr>
            <p:ph type="title"/>
          </p:nvPr>
        </p:nvSpPr>
        <p:spPr>
          <a:xfrm>
            <a:off x="623888" y="-240923"/>
            <a:ext cx="7886700" cy="2139950"/>
          </a:xfrm>
        </p:spPr>
        <p:txBody>
          <a:bodyPr/>
          <a:lstStyle/>
          <a:p>
            <a:r>
              <a:rPr lang="en-US" altLang="en-US" dirty="0"/>
              <a:t>Learning Objectives</a:t>
            </a:r>
          </a:p>
        </p:txBody>
      </p:sp>
      <p:sp>
        <p:nvSpPr>
          <p:cNvPr id="5" name="Text Placeholder 4">
            <a:extLst>
              <a:ext uri="{FF2B5EF4-FFF2-40B4-BE49-F238E27FC236}">
                <a16:creationId xmlns:a16="http://schemas.microsoft.com/office/drawing/2014/main" id="{4928C0DD-EBA7-945F-414B-0577DA3BB329}"/>
              </a:ext>
            </a:extLst>
          </p:cNvPr>
          <p:cNvSpPr>
            <a:spLocks noGrp="1"/>
          </p:cNvSpPr>
          <p:nvPr>
            <p:ph type="body" sz="quarter" idx="10"/>
          </p:nvPr>
        </p:nvSpPr>
        <p:spPr>
          <a:xfrm>
            <a:off x="623888" y="2006977"/>
            <a:ext cx="7885112" cy="1397000"/>
          </a:xfrm>
        </p:spPr>
        <p:txBody>
          <a:bodyPr rtlCol="0">
            <a:noAutofit/>
          </a:bodyPr>
          <a:lstStyle/>
          <a:p>
            <a:pPr fontAlgn="auto">
              <a:spcAft>
                <a:spcPts val="0"/>
              </a:spcAft>
              <a:defRPr/>
            </a:pPr>
            <a:r>
              <a:rPr lang="en-US" sz="2000" dirty="0"/>
              <a:t>Identify characteristics and generate questions about K20 and its research-based professional development approaches. </a:t>
            </a:r>
          </a:p>
          <a:p>
            <a:pPr fontAlgn="auto">
              <a:spcAft>
                <a:spcPts val="0"/>
              </a:spcAft>
              <a:defRPr/>
            </a:pPr>
            <a:r>
              <a:rPr lang="en-US" sz="2000" dirty="0"/>
              <a:t>Identify characteristics and generate questions about goals, benefits, and expectations of participation in the GEAR UP grant.</a:t>
            </a:r>
          </a:p>
          <a:p>
            <a:pPr fontAlgn="auto">
              <a:spcAft>
                <a:spcPts val="0"/>
              </a:spcAft>
              <a:defRPr/>
            </a:pPr>
            <a:r>
              <a:rPr lang="en-US" sz="2000" dirty="0"/>
              <a:t>Apply your understanding of the benefits of going to college to create an image depicting the effects that going to college could have on an individual student that you know.</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CE60E-3C28-4922-0939-00AAE54D6E74}"/>
            </a:ext>
          </a:extLst>
        </p:cNvPr>
        <p:cNvGrpSpPr/>
        <p:nvPr/>
      </p:nvGrpSpPr>
      <p:grpSpPr>
        <a:xfrm>
          <a:off x="0" y="0"/>
          <a:ext cx="0" cy="0"/>
          <a:chOff x="0" y="0"/>
          <a:chExt cx="0" cy="0"/>
        </a:xfrm>
      </p:grpSpPr>
      <p:pic>
        <p:nvPicPr>
          <p:cNvPr id="3" name="Picture 2" descr="A screenshot of a video game&#10;&#10;Description automatically generated">
            <a:extLst>
              <a:ext uri="{FF2B5EF4-FFF2-40B4-BE49-F238E27FC236}">
                <a16:creationId xmlns:a16="http://schemas.microsoft.com/office/drawing/2014/main" id="{DA0A7130-E2CE-72EC-ABBF-0A4D39F750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481" t="1472" r="1" b="6762"/>
          <a:stretch/>
        </p:blipFill>
        <p:spPr>
          <a:xfrm>
            <a:off x="4146930" y="161767"/>
            <a:ext cx="4600393" cy="4833566"/>
          </a:xfrm>
          <a:prstGeom prst="rect">
            <a:avLst/>
          </a:prstGeom>
        </p:spPr>
      </p:pic>
      <p:pic>
        <p:nvPicPr>
          <p:cNvPr id="4" name="Picture 3">
            <a:extLst>
              <a:ext uri="{FF2B5EF4-FFF2-40B4-BE49-F238E27FC236}">
                <a16:creationId xmlns:a16="http://schemas.microsoft.com/office/drawing/2014/main" id="{2F509154-0E2B-1099-A9DF-EEE474B263B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332" r="47444" b="5321"/>
          <a:stretch/>
        </p:blipFill>
        <p:spPr>
          <a:xfrm>
            <a:off x="593633" y="521968"/>
            <a:ext cx="3618102" cy="4473365"/>
          </a:xfrm>
          <a:prstGeom prst="rect">
            <a:avLst/>
          </a:prstGeom>
        </p:spPr>
      </p:pic>
      <p:sp>
        <p:nvSpPr>
          <p:cNvPr id="5" name="Title 1">
            <a:extLst>
              <a:ext uri="{FF2B5EF4-FFF2-40B4-BE49-F238E27FC236}">
                <a16:creationId xmlns:a16="http://schemas.microsoft.com/office/drawing/2014/main" id="{E1E882E6-62CC-464E-14EB-66F3C90896D5}"/>
              </a:ext>
            </a:extLst>
          </p:cNvPr>
          <p:cNvSpPr txBox="1">
            <a:spLocks/>
          </p:cNvSpPr>
          <p:nvPr/>
        </p:nvSpPr>
        <p:spPr>
          <a:xfrm>
            <a:off x="-20464" y="4248303"/>
            <a:ext cx="1451560" cy="1143000"/>
          </a:xfrm>
          <a:prstGeom prst="rect">
            <a:avLst/>
          </a:prstGeom>
          <a:noFill/>
          <a:ln>
            <a:noFill/>
          </a:ln>
        </p:spPr>
        <p:txBody>
          <a:bodyPr vert="horz" lIns="130025" tIns="130025" rIns="130025" bIns="130025" anchor="ctr" anchorCtr="0">
            <a:normAutofit/>
          </a:bodyPr>
          <a:lstStyle>
            <a:lvl1pPr algn="l" rtl="0" eaLnBrk="1" latinLnBrk="0" hangingPunct="1">
              <a:spcBef>
                <a:spcPts val="0"/>
              </a:spcBef>
              <a:buSzPct val="100000"/>
              <a:buFont typeface="Georgia"/>
              <a:buNone/>
              <a:defRPr kumimoji="0" sz="4781" b="0" kern="1200">
                <a:ln>
                  <a:noFill/>
                </a:ln>
                <a:solidFill>
                  <a:schemeClr val="accent1"/>
                </a:solidFill>
                <a:effectLst/>
                <a:latin typeface="Calibri"/>
                <a:ea typeface="Georgia"/>
                <a:cs typeface="Calibri"/>
                <a:sym typeface="Georgia"/>
              </a:defRPr>
            </a:lvl1pPr>
            <a:lvl2pPr algn="l" rtl="0">
              <a:spcBef>
                <a:spcPts val="0"/>
              </a:spcBef>
              <a:buSzPct val="100000"/>
              <a:buFont typeface="Georgia"/>
              <a:buNone/>
              <a:defRPr sz="4781" b="0">
                <a:solidFill>
                  <a:schemeClr val="lt1"/>
                </a:solidFill>
                <a:latin typeface="Georgia"/>
                <a:ea typeface="Georgia"/>
                <a:cs typeface="Georgia"/>
                <a:sym typeface="Georgia"/>
              </a:defRPr>
            </a:lvl2pPr>
            <a:lvl3pPr algn="l" rtl="0">
              <a:spcBef>
                <a:spcPts val="0"/>
              </a:spcBef>
              <a:buSzPct val="100000"/>
              <a:buFont typeface="Georgia"/>
              <a:buNone/>
              <a:defRPr sz="4781" b="0">
                <a:solidFill>
                  <a:schemeClr val="lt1"/>
                </a:solidFill>
                <a:latin typeface="Georgia"/>
                <a:ea typeface="Georgia"/>
                <a:cs typeface="Georgia"/>
                <a:sym typeface="Georgia"/>
              </a:defRPr>
            </a:lvl3pPr>
            <a:lvl4pPr algn="l" rtl="0">
              <a:spcBef>
                <a:spcPts val="0"/>
              </a:spcBef>
              <a:buSzPct val="100000"/>
              <a:buFont typeface="Georgia"/>
              <a:buNone/>
              <a:defRPr sz="4781" b="0">
                <a:solidFill>
                  <a:schemeClr val="lt1"/>
                </a:solidFill>
                <a:latin typeface="Georgia"/>
                <a:ea typeface="Georgia"/>
                <a:cs typeface="Georgia"/>
                <a:sym typeface="Georgia"/>
              </a:defRPr>
            </a:lvl4pPr>
            <a:lvl5pPr algn="l" rtl="0">
              <a:spcBef>
                <a:spcPts val="0"/>
              </a:spcBef>
              <a:buSzPct val="100000"/>
              <a:buFont typeface="Georgia"/>
              <a:buNone/>
              <a:defRPr sz="4781" b="0">
                <a:solidFill>
                  <a:schemeClr val="lt1"/>
                </a:solidFill>
                <a:latin typeface="Georgia"/>
                <a:ea typeface="Georgia"/>
                <a:cs typeface="Georgia"/>
                <a:sym typeface="Georgia"/>
              </a:defRPr>
            </a:lvl5pPr>
            <a:lvl6pPr algn="l" rtl="0">
              <a:spcBef>
                <a:spcPts val="0"/>
              </a:spcBef>
              <a:buSzPct val="100000"/>
              <a:buFont typeface="Georgia"/>
              <a:buNone/>
              <a:defRPr sz="4781" b="0">
                <a:solidFill>
                  <a:schemeClr val="lt1"/>
                </a:solidFill>
                <a:latin typeface="Georgia"/>
                <a:ea typeface="Georgia"/>
                <a:cs typeface="Georgia"/>
                <a:sym typeface="Georgia"/>
              </a:defRPr>
            </a:lvl6pPr>
            <a:lvl7pPr algn="l" rtl="0">
              <a:spcBef>
                <a:spcPts val="0"/>
              </a:spcBef>
              <a:buSzPct val="100000"/>
              <a:buFont typeface="Georgia"/>
              <a:buNone/>
              <a:defRPr sz="4781" b="0">
                <a:solidFill>
                  <a:schemeClr val="lt1"/>
                </a:solidFill>
                <a:latin typeface="Georgia"/>
                <a:ea typeface="Georgia"/>
                <a:cs typeface="Georgia"/>
                <a:sym typeface="Georgia"/>
              </a:defRPr>
            </a:lvl7pPr>
            <a:lvl8pPr algn="l" rtl="0">
              <a:spcBef>
                <a:spcPts val="0"/>
              </a:spcBef>
              <a:buSzPct val="100000"/>
              <a:buFont typeface="Georgia"/>
              <a:buNone/>
              <a:defRPr sz="4781" b="0">
                <a:solidFill>
                  <a:schemeClr val="lt1"/>
                </a:solidFill>
                <a:latin typeface="Georgia"/>
                <a:ea typeface="Georgia"/>
                <a:cs typeface="Georgia"/>
                <a:sym typeface="Georgia"/>
              </a:defRPr>
            </a:lvl8pPr>
            <a:lvl9pPr algn="l" rtl="0">
              <a:spcBef>
                <a:spcPts val="0"/>
              </a:spcBef>
              <a:buSzPct val="100000"/>
              <a:buFont typeface="Georgia"/>
              <a:buNone/>
              <a:defRPr sz="4781" b="0">
                <a:solidFill>
                  <a:schemeClr val="lt1"/>
                </a:solidFill>
                <a:latin typeface="Georgia"/>
                <a:ea typeface="Georgia"/>
                <a:cs typeface="Georgia"/>
                <a:sym typeface="Georgia"/>
              </a:defRPr>
            </a:lvl9pPr>
          </a:lstStyle>
          <a:p>
            <a:r>
              <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ea typeface="+mn-ea"/>
                <a:cs typeface="+mn-cs"/>
              </a:rPr>
              <a:t>Left</a:t>
            </a:r>
          </a:p>
        </p:txBody>
      </p:sp>
      <p:sp>
        <p:nvSpPr>
          <p:cNvPr id="6" name="Title 1">
            <a:extLst>
              <a:ext uri="{FF2B5EF4-FFF2-40B4-BE49-F238E27FC236}">
                <a16:creationId xmlns:a16="http://schemas.microsoft.com/office/drawing/2014/main" id="{4C8287CD-FC41-C8F8-F38F-12DBE329AE05}"/>
              </a:ext>
            </a:extLst>
          </p:cNvPr>
          <p:cNvSpPr txBox="1">
            <a:spLocks/>
          </p:cNvSpPr>
          <p:nvPr/>
        </p:nvSpPr>
        <p:spPr>
          <a:xfrm>
            <a:off x="6816862" y="4181430"/>
            <a:ext cx="1671750" cy="1144964"/>
          </a:xfrm>
          <a:prstGeom prst="rect">
            <a:avLst/>
          </a:prstGeom>
          <a:noFill/>
          <a:ln>
            <a:noFill/>
          </a:ln>
        </p:spPr>
        <p:txBody>
          <a:bodyPr vert="horz" lIns="130025" tIns="130025" rIns="130025" bIns="130025" anchor="ctr" anchorCtr="0">
            <a:normAutofit/>
          </a:bodyPr>
          <a:lstStyle>
            <a:lvl1pPr algn="l" rtl="0" eaLnBrk="1" latinLnBrk="0" hangingPunct="1">
              <a:spcBef>
                <a:spcPts val="0"/>
              </a:spcBef>
              <a:buSzPct val="100000"/>
              <a:buFont typeface="Georgia"/>
              <a:buNone/>
              <a:defRPr kumimoji="0" sz="4781" b="0" kern="1200">
                <a:ln>
                  <a:noFill/>
                </a:ln>
                <a:solidFill>
                  <a:schemeClr val="accent1"/>
                </a:solidFill>
                <a:effectLst/>
                <a:latin typeface="Calibri"/>
                <a:ea typeface="Georgia"/>
                <a:cs typeface="Calibri"/>
                <a:sym typeface="Georgia"/>
              </a:defRPr>
            </a:lvl1pPr>
            <a:lvl2pPr algn="l" rtl="0">
              <a:spcBef>
                <a:spcPts val="0"/>
              </a:spcBef>
              <a:buSzPct val="100000"/>
              <a:buFont typeface="Georgia"/>
              <a:buNone/>
              <a:defRPr sz="4781" b="0">
                <a:solidFill>
                  <a:schemeClr val="lt1"/>
                </a:solidFill>
                <a:latin typeface="Georgia"/>
                <a:ea typeface="Georgia"/>
                <a:cs typeface="Georgia"/>
                <a:sym typeface="Georgia"/>
              </a:defRPr>
            </a:lvl2pPr>
            <a:lvl3pPr algn="l" rtl="0">
              <a:spcBef>
                <a:spcPts val="0"/>
              </a:spcBef>
              <a:buSzPct val="100000"/>
              <a:buFont typeface="Georgia"/>
              <a:buNone/>
              <a:defRPr sz="4781" b="0">
                <a:solidFill>
                  <a:schemeClr val="lt1"/>
                </a:solidFill>
                <a:latin typeface="Georgia"/>
                <a:ea typeface="Georgia"/>
                <a:cs typeface="Georgia"/>
                <a:sym typeface="Georgia"/>
              </a:defRPr>
            </a:lvl3pPr>
            <a:lvl4pPr algn="l" rtl="0">
              <a:spcBef>
                <a:spcPts val="0"/>
              </a:spcBef>
              <a:buSzPct val="100000"/>
              <a:buFont typeface="Georgia"/>
              <a:buNone/>
              <a:defRPr sz="4781" b="0">
                <a:solidFill>
                  <a:schemeClr val="lt1"/>
                </a:solidFill>
                <a:latin typeface="Georgia"/>
                <a:ea typeface="Georgia"/>
                <a:cs typeface="Georgia"/>
                <a:sym typeface="Georgia"/>
              </a:defRPr>
            </a:lvl4pPr>
            <a:lvl5pPr algn="l" rtl="0">
              <a:spcBef>
                <a:spcPts val="0"/>
              </a:spcBef>
              <a:buSzPct val="100000"/>
              <a:buFont typeface="Georgia"/>
              <a:buNone/>
              <a:defRPr sz="4781" b="0">
                <a:solidFill>
                  <a:schemeClr val="lt1"/>
                </a:solidFill>
                <a:latin typeface="Georgia"/>
                <a:ea typeface="Georgia"/>
                <a:cs typeface="Georgia"/>
                <a:sym typeface="Georgia"/>
              </a:defRPr>
            </a:lvl5pPr>
            <a:lvl6pPr algn="l" rtl="0">
              <a:spcBef>
                <a:spcPts val="0"/>
              </a:spcBef>
              <a:buSzPct val="100000"/>
              <a:buFont typeface="Georgia"/>
              <a:buNone/>
              <a:defRPr sz="4781" b="0">
                <a:solidFill>
                  <a:schemeClr val="lt1"/>
                </a:solidFill>
                <a:latin typeface="Georgia"/>
                <a:ea typeface="Georgia"/>
                <a:cs typeface="Georgia"/>
                <a:sym typeface="Georgia"/>
              </a:defRPr>
            </a:lvl6pPr>
            <a:lvl7pPr algn="l" rtl="0">
              <a:spcBef>
                <a:spcPts val="0"/>
              </a:spcBef>
              <a:buSzPct val="100000"/>
              <a:buFont typeface="Georgia"/>
              <a:buNone/>
              <a:defRPr sz="4781" b="0">
                <a:solidFill>
                  <a:schemeClr val="lt1"/>
                </a:solidFill>
                <a:latin typeface="Georgia"/>
                <a:ea typeface="Georgia"/>
                <a:cs typeface="Georgia"/>
                <a:sym typeface="Georgia"/>
              </a:defRPr>
            </a:lvl7pPr>
            <a:lvl8pPr algn="l" rtl="0">
              <a:spcBef>
                <a:spcPts val="0"/>
              </a:spcBef>
              <a:buSzPct val="100000"/>
              <a:buFont typeface="Georgia"/>
              <a:buNone/>
              <a:defRPr sz="4781" b="0">
                <a:solidFill>
                  <a:schemeClr val="lt1"/>
                </a:solidFill>
                <a:latin typeface="Georgia"/>
                <a:ea typeface="Georgia"/>
                <a:cs typeface="Georgia"/>
                <a:sym typeface="Georgia"/>
              </a:defRPr>
            </a:lvl8pPr>
            <a:lvl9pPr algn="l" rtl="0">
              <a:spcBef>
                <a:spcPts val="0"/>
              </a:spcBef>
              <a:buSzPct val="100000"/>
              <a:buFont typeface="Georgia"/>
              <a:buNone/>
              <a:defRPr sz="4781" b="0">
                <a:solidFill>
                  <a:schemeClr val="lt1"/>
                </a:solidFill>
                <a:latin typeface="Georgia"/>
                <a:ea typeface="Georgia"/>
                <a:cs typeface="Georgia"/>
                <a:sym typeface="Georgia"/>
              </a:defRPr>
            </a:lvl9pPr>
          </a:lstStyle>
          <a:p>
            <a:r>
              <a:rPr lang="en-US"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mj-lt"/>
                <a:ea typeface="+mn-ea"/>
                <a:cs typeface="+mn-cs"/>
              </a:rPr>
              <a:t>Right</a:t>
            </a:r>
          </a:p>
        </p:txBody>
      </p:sp>
      <p:sp>
        <p:nvSpPr>
          <p:cNvPr id="7" name="Title 1">
            <a:extLst>
              <a:ext uri="{FF2B5EF4-FFF2-40B4-BE49-F238E27FC236}">
                <a16:creationId xmlns:a16="http://schemas.microsoft.com/office/drawing/2014/main" id="{621DCE88-2EDF-08FB-1E84-0CC42B8C4D67}"/>
              </a:ext>
            </a:extLst>
          </p:cNvPr>
          <p:cNvSpPr txBox="1">
            <a:spLocks/>
          </p:cNvSpPr>
          <p:nvPr/>
        </p:nvSpPr>
        <p:spPr bwMode="auto">
          <a:xfrm>
            <a:off x="0" y="-55957"/>
            <a:ext cx="3618103" cy="75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97500"/>
          </a:bodyPr>
          <a:lstStyle>
            <a:lvl1pPr algn="l" rtl="0" eaLnBrk="1" fontAlgn="base" hangingPunct="1">
              <a:lnSpc>
                <a:spcPct val="90000"/>
              </a:lnSpc>
              <a:spcBef>
                <a:spcPct val="0"/>
              </a:spcBef>
              <a:spcAft>
                <a:spcPct val="0"/>
              </a:spcAft>
              <a:defRPr sz="3600" kern="1200">
                <a:solidFill>
                  <a:schemeClr val="accent3"/>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2pPr>
            <a:lvl3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3pPr>
            <a:lvl4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4pPr>
            <a:lvl5pPr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5pPr>
            <a:lvl6pPr marL="4572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6pPr>
            <a:lvl7pPr marL="9144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7pPr>
            <a:lvl8pPr marL="13716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8pPr>
            <a:lvl9pPr marL="1828800" algn="l" rtl="0" eaLnBrk="1" fontAlgn="base" hangingPunct="1">
              <a:lnSpc>
                <a:spcPct val="90000"/>
              </a:lnSpc>
              <a:spcBef>
                <a:spcPct val="0"/>
              </a:spcBef>
              <a:spcAft>
                <a:spcPct val="0"/>
              </a:spcAft>
              <a:defRPr sz="3600">
                <a:solidFill>
                  <a:schemeClr val="tx1"/>
                </a:solidFill>
                <a:latin typeface="Calibri" panose="020F0502020204030204" pitchFamily="34" charset="0"/>
                <a:cs typeface="Calibri" panose="020F0502020204030204" pitchFamily="34" charset="0"/>
              </a:defRPr>
            </a:lvl9pPr>
          </a:lstStyle>
          <a:p>
            <a:pPr algn="ctr"/>
            <a:r>
              <a:rPr lang="en-US" b="1" dirty="0">
                <a:ln w="0"/>
                <a:effectLst>
                  <a:outerShdw blurRad="38100" dist="25400" dir="5400000" algn="ctr" rotWithShape="0">
                    <a:srgbClr val="6E747A">
                      <a:alpha val="43000"/>
                    </a:srgbClr>
                  </a:outerShdw>
                </a:effectLst>
              </a:rPr>
              <a:t>I Notice, I Wonder </a:t>
            </a:r>
          </a:p>
        </p:txBody>
      </p:sp>
      <p:cxnSp>
        <p:nvCxnSpPr>
          <p:cNvPr id="8" name="Elbow Connector 26">
            <a:extLst>
              <a:ext uri="{FF2B5EF4-FFF2-40B4-BE49-F238E27FC236}">
                <a16:creationId xmlns:a16="http://schemas.microsoft.com/office/drawing/2014/main" id="{4ECE62B1-B380-EF56-21EC-1AF85F1B8AD6}"/>
              </a:ext>
            </a:extLst>
          </p:cNvPr>
          <p:cNvCxnSpPr>
            <a:cxnSpLocks/>
          </p:cNvCxnSpPr>
          <p:nvPr/>
        </p:nvCxnSpPr>
        <p:spPr>
          <a:xfrm rot="16200000" flipH="1">
            <a:off x="1532360" y="2381906"/>
            <a:ext cx="5143501" cy="37968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27603A8-FDEB-6F34-4C48-CA61ABF17973}"/>
              </a:ext>
            </a:extLst>
          </p:cNvPr>
          <p:cNvSpPr txBox="1"/>
          <p:nvPr/>
        </p:nvSpPr>
        <p:spPr>
          <a:xfrm>
            <a:off x="7543910" y="52066"/>
            <a:ext cx="2048494"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910D28"/>
                </a:solidFill>
                <a:latin typeface="Calibri"/>
              </a:rPr>
              <a:t>3 minutes </a:t>
            </a:r>
            <a:r>
              <a:rPr lang="en-US" sz="2400" dirty="0">
                <a:latin typeface="Calibri"/>
                <a:cs typeface="Calibri"/>
              </a:rPr>
              <a:t>​</a:t>
            </a:r>
            <a:endParaRPr lang="en-US" sz="2400" dirty="0"/>
          </a:p>
        </p:txBody>
      </p:sp>
    </p:spTree>
    <p:extLst>
      <p:ext uri="{BB962C8B-B14F-4D97-AF65-F5344CB8AC3E}">
        <p14:creationId xmlns:p14="http://schemas.microsoft.com/office/powerpoint/2010/main" val="52211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13438-0B13-B09F-66CD-8C370D7507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D41952-1553-A46C-6FAC-B1B5AAFF3696}"/>
              </a:ext>
            </a:extLst>
          </p:cNvPr>
          <p:cNvSpPr>
            <a:spLocks noGrp="1"/>
          </p:cNvSpPr>
          <p:nvPr>
            <p:ph type="title"/>
          </p:nvPr>
        </p:nvSpPr>
        <p:spPr/>
        <p:txBody>
          <a:bodyPr rtlCol="0">
            <a:normAutofit/>
          </a:bodyPr>
          <a:lstStyle/>
          <a:p>
            <a:pPr fontAlgn="auto">
              <a:spcAft>
                <a:spcPts val="0"/>
              </a:spcAft>
              <a:defRPr/>
            </a:pPr>
            <a:r>
              <a:rPr lang="en-US" dirty="0"/>
              <a:t>EXPLORE: I Notice, I Wonder </a:t>
            </a:r>
          </a:p>
        </p:txBody>
      </p:sp>
      <p:sp>
        <p:nvSpPr>
          <p:cNvPr id="25602" name="Content Placeholder 2">
            <a:extLst>
              <a:ext uri="{FF2B5EF4-FFF2-40B4-BE49-F238E27FC236}">
                <a16:creationId xmlns:a16="http://schemas.microsoft.com/office/drawing/2014/main" id="{A9D874C9-F376-E052-8D06-0CAD8ACD6C22}"/>
              </a:ext>
            </a:extLst>
          </p:cNvPr>
          <p:cNvSpPr>
            <a:spLocks noGrp="1" noChangeArrowheads="1"/>
          </p:cNvSpPr>
          <p:nvPr>
            <p:ph idx="4294967295"/>
          </p:nvPr>
        </p:nvSpPr>
        <p:spPr>
          <a:xfrm>
            <a:off x="628649" y="1370013"/>
            <a:ext cx="8024283" cy="3262312"/>
          </a:xfrm>
        </p:spPr>
        <p:txBody>
          <a:bodyPr/>
          <a:lstStyle/>
          <a:p>
            <a:r>
              <a:rPr lang="en-US" altLang="en-US" dirty="0"/>
              <a:t>Record and label one of each:</a:t>
            </a:r>
          </a:p>
          <a:p>
            <a:endParaRPr lang="en-US" altLang="en-US" dirty="0"/>
          </a:p>
          <a:p>
            <a:endParaRPr lang="en-US" altLang="en-US" dirty="0"/>
          </a:p>
          <a:p>
            <a:endParaRPr lang="en-US" altLang="en-US" dirty="0"/>
          </a:p>
          <a:p>
            <a:endParaRPr lang="en-US" altLang="en-US" dirty="0"/>
          </a:p>
          <a:p>
            <a:endParaRPr lang="en-US" altLang="en-US" dirty="0"/>
          </a:p>
          <a:p>
            <a:r>
              <a:rPr lang="en-US" altLang="en-US" sz="2200" dirty="0"/>
              <a:t>Place the stickies on the larger poster in the corresponding area.</a:t>
            </a:r>
          </a:p>
        </p:txBody>
      </p:sp>
      <p:pic>
        <p:nvPicPr>
          <p:cNvPr id="3" name="Picture 2">
            <a:extLst>
              <a:ext uri="{FF2B5EF4-FFF2-40B4-BE49-F238E27FC236}">
                <a16:creationId xmlns:a16="http://schemas.microsoft.com/office/drawing/2014/main" id="{69A4F723-027A-B233-C0F8-E27371FB13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3341" y="1845732"/>
            <a:ext cx="2239511" cy="2159528"/>
          </a:xfrm>
          <a:prstGeom prst="rect">
            <a:avLst/>
          </a:prstGeom>
        </p:spPr>
      </p:pic>
      <p:pic>
        <p:nvPicPr>
          <p:cNvPr id="4" name="Picture 3">
            <a:extLst>
              <a:ext uri="{FF2B5EF4-FFF2-40B4-BE49-F238E27FC236}">
                <a16:creationId xmlns:a16="http://schemas.microsoft.com/office/drawing/2014/main" id="{A33AB6F8-3C66-6DA2-2CD0-BEE3AD9554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68865">
            <a:off x="4200656" y="1888543"/>
            <a:ext cx="2239511" cy="2159528"/>
          </a:xfrm>
          <a:prstGeom prst="rect">
            <a:avLst/>
          </a:prstGeom>
        </p:spPr>
      </p:pic>
      <p:sp>
        <p:nvSpPr>
          <p:cNvPr id="5" name="TextBox 4">
            <a:extLst>
              <a:ext uri="{FF2B5EF4-FFF2-40B4-BE49-F238E27FC236}">
                <a16:creationId xmlns:a16="http://schemas.microsoft.com/office/drawing/2014/main" id="{8C93E0CE-913F-DB67-D117-BF1916B3B4EB}"/>
              </a:ext>
            </a:extLst>
          </p:cNvPr>
          <p:cNvSpPr txBox="1"/>
          <p:nvPr/>
        </p:nvSpPr>
        <p:spPr>
          <a:xfrm rot="21126308">
            <a:off x="2601959" y="2273182"/>
            <a:ext cx="1382745" cy="461665"/>
          </a:xfrm>
          <a:prstGeom prst="rect">
            <a:avLst/>
          </a:prstGeom>
          <a:noFill/>
        </p:spPr>
        <p:txBody>
          <a:bodyPr wrap="square" rtlCol="0">
            <a:spAutoFit/>
          </a:bodyPr>
          <a:lstStyle/>
          <a:p>
            <a:r>
              <a:rPr lang="en-US" sz="2400" dirty="0">
                <a:latin typeface="+mj-lt"/>
              </a:rPr>
              <a:t>I Notice…</a:t>
            </a:r>
          </a:p>
        </p:txBody>
      </p:sp>
      <p:sp>
        <p:nvSpPr>
          <p:cNvPr id="6" name="TextBox 5">
            <a:extLst>
              <a:ext uri="{FF2B5EF4-FFF2-40B4-BE49-F238E27FC236}">
                <a16:creationId xmlns:a16="http://schemas.microsoft.com/office/drawing/2014/main" id="{36D52610-A3FE-743B-09B5-0B0AD2AA209D}"/>
              </a:ext>
            </a:extLst>
          </p:cNvPr>
          <p:cNvSpPr txBox="1"/>
          <p:nvPr/>
        </p:nvSpPr>
        <p:spPr>
          <a:xfrm rot="20680949">
            <a:off x="4273684" y="2150005"/>
            <a:ext cx="1690795" cy="461665"/>
          </a:xfrm>
          <a:prstGeom prst="rect">
            <a:avLst/>
          </a:prstGeom>
          <a:noFill/>
        </p:spPr>
        <p:txBody>
          <a:bodyPr wrap="square" rtlCol="0">
            <a:spAutoFit/>
          </a:bodyPr>
          <a:lstStyle/>
          <a:p>
            <a:r>
              <a:rPr lang="en-US" sz="2400" dirty="0">
                <a:latin typeface="+mj-lt"/>
              </a:rPr>
              <a:t>I Wonder…</a:t>
            </a:r>
          </a:p>
        </p:txBody>
      </p:sp>
      <p:sp>
        <p:nvSpPr>
          <p:cNvPr id="7" name="TextBox 6">
            <a:extLst>
              <a:ext uri="{FF2B5EF4-FFF2-40B4-BE49-F238E27FC236}">
                <a16:creationId xmlns:a16="http://schemas.microsoft.com/office/drawing/2014/main" id="{551FA3AC-C4C6-A9AF-BC6B-DBF0F3EF5C52}"/>
              </a:ext>
            </a:extLst>
          </p:cNvPr>
          <p:cNvSpPr txBox="1"/>
          <p:nvPr/>
        </p:nvSpPr>
        <p:spPr>
          <a:xfrm rot="21126308">
            <a:off x="2707407" y="2782939"/>
            <a:ext cx="1611975" cy="707886"/>
          </a:xfrm>
          <a:prstGeom prst="rect">
            <a:avLst/>
          </a:prstGeom>
          <a:noFill/>
        </p:spPr>
        <p:txBody>
          <a:bodyPr wrap="square" rtlCol="0">
            <a:spAutoFit/>
          </a:bodyPr>
          <a:lstStyle/>
          <a:p>
            <a:r>
              <a:rPr lang="en-US" sz="2000" dirty="0">
                <a:latin typeface="+mj-lt"/>
              </a:rPr>
              <a:t>Collaboration is central.</a:t>
            </a:r>
          </a:p>
        </p:txBody>
      </p:sp>
      <p:sp>
        <p:nvSpPr>
          <p:cNvPr id="8" name="TextBox 7">
            <a:extLst>
              <a:ext uri="{FF2B5EF4-FFF2-40B4-BE49-F238E27FC236}">
                <a16:creationId xmlns:a16="http://schemas.microsoft.com/office/drawing/2014/main" id="{FEDB817E-38B0-2816-CE72-E807CEF46F00}"/>
              </a:ext>
            </a:extLst>
          </p:cNvPr>
          <p:cNvSpPr txBox="1"/>
          <p:nvPr/>
        </p:nvSpPr>
        <p:spPr>
          <a:xfrm rot="20680949">
            <a:off x="4558558" y="2534893"/>
            <a:ext cx="1514703" cy="1323439"/>
          </a:xfrm>
          <a:prstGeom prst="rect">
            <a:avLst/>
          </a:prstGeom>
          <a:noFill/>
        </p:spPr>
        <p:txBody>
          <a:bodyPr wrap="square" rtlCol="0">
            <a:spAutoFit/>
          </a:bodyPr>
          <a:lstStyle/>
          <a:p>
            <a:r>
              <a:rPr lang="en-US" sz="2000" dirty="0">
                <a:latin typeface="+mj-lt"/>
              </a:rPr>
              <a:t>How can we get the community involved?</a:t>
            </a:r>
          </a:p>
        </p:txBody>
      </p:sp>
    </p:spTree>
    <p:extLst>
      <p:ext uri="{BB962C8B-B14F-4D97-AF65-F5344CB8AC3E}">
        <p14:creationId xmlns:p14="http://schemas.microsoft.com/office/powerpoint/2010/main" val="299396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2C2BC-D7B3-0D7A-7725-8505B8861E36}"/>
            </a:ext>
          </a:extLst>
        </p:cNvPr>
        <p:cNvGrpSpPr/>
        <p:nvPr/>
      </p:nvGrpSpPr>
      <p:grpSpPr>
        <a:xfrm>
          <a:off x="0" y="0"/>
          <a:ext cx="0" cy="0"/>
          <a:chOff x="0" y="0"/>
          <a:chExt cx="0" cy="0"/>
        </a:xfrm>
      </p:grpSpPr>
      <p:sp>
        <p:nvSpPr>
          <p:cNvPr id="22529" name="Title 3">
            <a:extLst>
              <a:ext uri="{FF2B5EF4-FFF2-40B4-BE49-F238E27FC236}">
                <a16:creationId xmlns:a16="http://schemas.microsoft.com/office/drawing/2014/main" id="{8702269A-B27F-BBCC-7596-EE1412C97D76}"/>
              </a:ext>
            </a:extLst>
          </p:cNvPr>
          <p:cNvSpPr>
            <a:spLocks noGrp="1" noChangeArrowheads="1"/>
          </p:cNvSpPr>
          <p:nvPr>
            <p:ph type="title"/>
          </p:nvPr>
        </p:nvSpPr>
        <p:spPr>
          <a:xfrm>
            <a:off x="623888" y="408527"/>
            <a:ext cx="7886700" cy="2139950"/>
          </a:xfrm>
        </p:spPr>
        <p:txBody>
          <a:bodyPr>
            <a:normAutofit/>
          </a:bodyPr>
          <a:lstStyle/>
          <a:p>
            <a:r>
              <a:rPr lang="en-US" altLang="en-US" sz="4200" dirty="0"/>
              <a:t>What did you notice and wonder?</a:t>
            </a:r>
          </a:p>
        </p:txBody>
      </p:sp>
      <p:sp>
        <p:nvSpPr>
          <p:cNvPr id="22530" name="Text Placeholder 4">
            <a:extLst>
              <a:ext uri="{FF2B5EF4-FFF2-40B4-BE49-F238E27FC236}">
                <a16:creationId xmlns:a16="http://schemas.microsoft.com/office/drawing/2014/main" id="{65F5C1BE-BE6B-6B10-B30F-3B7FE1EFA332}"/>
              </a:ext>
            </a:extLst>
          </p:cNvPr>
          <p:cNvSpPr>
            <a:spLocks noGrp="1" noChangeArrowheads="1"/>
          </p:cNvSpPr>
          <p:nvPr>
            <p:ph type="body" sz="quarter" idx="10"/>
          </p:nvPr>
        </p:nvSpPr>
        <p:spPr>
          <a:xfrm>
            <a:off x="623888" y="2656427"/>
            <a:ext cx="7885112" cy="1397000"/>
          </a:xfrm>
        </p:spPr>
        <p:txBody>
          <a:bodyPr/>
          <a:lstStyle/>
          <a:p>
            <a:r>
              <a:rPr lang="en-US" altLang="en-US" dirty="0"/>
              <a:t>K20 Center</a:t>
            </a:r>
            <a:endParaRPr lang="en-US" sz="2400" dirty="0"/>
          </a:p>
        </p:txBody>
      </p:sp>
    </p:spTree>
    <p:extLst>
      <p:ext uri="{BB962C8B-B14F-4D97-AF65-F5344CB8AC3E}">
        <p14:creationId xmlns:p14="http://schemas.microsoft.com/office/powerpoint/2010/main" val="145903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11CD8-D9BB-BC4B-FD94-B6149C8A5AC7}"/>
              </a:ext>
            </a:extLst>
          </p:cNvPr>
          <p:cNvSpPr>
            <a:spLocks noGrp="1"/>
          </p:cNvSpPr>
          <p:nvPr>
            <p:ph type="title"/>
          </p:nvPr>
        </p:nvSpPr>
        <p:spPr/>
        <p:txBody>
          <a:bodyPr rtlCol="0">
            <a:normAutofit/>
          </a:bodyPr>
          <a:lstStyle/>
          <a:p>
            <a:pPr fontAlgn="auto">
              <a:spcAft>
                <a:spcPts val="0"/>
              </a:spcAft>
              <a:defRPr/>
            </a:pPr>
            <a:r>
              <a:rPr lang="en-US" dirty="0"/>
              <a:t>K20 Center</a:t>
            </a:r>
          </a:p>
        </p:txBody>
      </p:sp>
      <p:sp>
        <p:nvSpPr>
          <p:cNvPr id="25602" name="Content Placeholder 2">
            <a:extLst>
              <a:ext uri="{FF2B5EF4-FFF2-40B4-BE49-F238E27FC236}">
                <a16:creationId xmlns:a16="http://schemas.microsoft.com/office/drawing/2014/main" id="{67D3FB85-4C05-9AF8-0E54-BE7EB078D8F0}"/>
              </a:ext>
            </a:extLst>
          </p:cNvPr>
          <p:cNvSpPr>
            <a:spLocks noGrp="1" noChangeArrowheads="1"/>
          </p:cNvSpPr>
          <p:nvPr>
            <p:ph idx="4294967295"/>
          </p:nvPr>
        </p:nvSpPr>
        <p:spPr>
          <a:xfrm>
            <a:off x="628650" y="1370013"/>
            <a:ext cx="4170963" cy="3262312"/>
          </a:xfrm>
        </p:spPr>
        <p:txBody>
          <a:bodyPr/>
          <a:lstStyle/>
          <a:p>
            <a:r>
              <a:rPr lang="en-US" altLang="en-US" dirty="0"/>
              <a:t>Statewide education research and development center.</a:t>
            </a:r>
          </a:p>
          <a:p>
            <a:r>
              <a:rPr lang="en-US" altLang="en-US" dirty="0"/>
              <a:t>Provides professional development to educators across the state.</a:t>
            </a:r>
          </a:p>
        </p:txBody>
      </p:sp>
      <p:pic>
        <p:nvPicPr>
          <p:cNvPr id="3" name="Picture 2">
            <a:extLst>
              <a:ext uri="{FF2B5EF4-FFF2-40B4-BE49-F238E27FC236}">
                <a16:creationId xmlns:a16="http://schemas.microsoft.com/office/drawing/2014/main" id="{68148A29-C9D3-BF3E-3988-E2D9749CB9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1135" y="431800"/>
            <a:ext cx="4170962" cy="369719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C3D54-7694-C57B-C888-EC9407C506C2}"/>
            </a:ext>
          </a:extLst>
        </p:cNvPr>
        <p:cNvGrpSpPr/>
        <p:nvPr/>
      </p:nvGrpSpPr>
      <p:grpSpPr>
        <a:xfrm>
          <a:off x="0" y="0"/>
          <a:ext cx="0" cy="0"/>
          <a:chOff x="0" y="0"/>
          <a:chExt cx="0" cy="0"/>
        </a:xfrm>
      </p:grpSpPr>
      <p:sp>
        <p:nvSpPr>
          <p:cNvPr id="22529" name="Title 3">
            <a:extLst>
              <a:ext uri="{FF2B5EF4-FFF2-40B4-BE49-F238E27FC236}">
                <a16:creationId xmlns:a16="http://schemas.microsoft.com/office/drawing/2014/main" id="{66DF8488-A95A-981B-E140-74A51F323C25}"/>
              </a:ext>
            </a:extLst>
          </p:cNvPr>
          <p:cNvSpPr>
            <a:spLocks noGrp="1" noChangeArrowheads="1"/>
          </p:cNvSpPr>
          <p:nvPr>
            <p:ph type="title"/>
          </p:nvPr>
        </p:nvSpPr>
        <p:spPr>
          <a:xfrm>
            <a:off x="623888" y="408527"/>
            <a:ext cx="7886700" cy="2139950"/>
          </a:xfrm>
        </p:spPr>
        <p:txBody>
          <a:bodyPr>
            <a:normAutofit/>
          </a:bodyPr>
          <a:lstStyle/>
          <a:p>
            <a:r>
              <a:rPr lang="en-US" altLang="en-US" sz="4200" dirty="0"/>
              <a:t>What did you notice and wonder?</a:t>
            </a:r>
          </a:p>
        </p:txBody>
      </p:sp>
      <p:sp>
        <p:nvSpPr>
          <p:cNvPr id="22530" name="Text Placeholder 4">
            <a:extLst>
              <a:ext uri="{FF2B5EF4-FFF2-40B4-BE49-F238E27FC236}">
                <a16:creationId xmlns:a16="http://schemas.microsoft.com/office/drawing/2014/main" id="{727AAC94-8227-7000-EAC5-C1CDAB36719D}"/>
              </a:ext>
            </a:extLst>
          </p:cNvPr>
          <p:cNvSpPr>
            <a:spLocks noGrp="1" noChangeArrowheads="1"/>
          </p:cNvSpPr>
          <p:nvPr>
            <p:ph type="body" sz="quarter" idx="10"/>
          </p:nvPr>
        </p:nvSpPr>
        <p:spPr>
          <a:xfrm>
            <a:off x="623888" y="2656427"/>
            <a:ext cx="7885112" cy="1397000"/>
          </a:xfrm>
        </p:spPr>
        <p:txBody>
          <a:bodyPr/>
          <a:lstStyle/>
          <a:p>
            <a:r>
              <a:rPr lang="en-US" altLang="en-US" dirty="0"/>
              <a:t>GEAR UP</a:t>
            </a:r>
            <a:endParaRPr lang="en-US" sz="2400" dirty="0"/>
          </a:p>
        </p:txBody>
      </p:sp>
    </p:spTree>
    <p:extLst>
      <p:ext uri="{BB962C8B-B14F-4D97-AF65-F5344CB8AC3E}">
        <p14:creationId xmlns:p14="http://schemas.microsoft.com/office/powerpoint/2010/main" val="2165867090"/>
      </p:ext>
    </p:extLst>
  </p:cSld>
  <p:clrMapOvr>
    <a:masterClrMapping/>
  </p:clrMapOvr>
</p:sld>
</file>

<file path=ppt/theme/theme1.xml><?xml version="1.0" encoding="utf-8"?>
<a:theme xmlns:a="http://schemas.openxmlformats.org/drawingml/2006/main" name="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7CD69D3D-9E24-4AE7-A6A6-95472C009F98}" vid="{02DC2DEC-ED14-46D2-92D2-CE7973B77C9B}"/>
    </a:ext>
  </a:extLst>
</a:theme>
</file>

<file path=ppt/theme/theme2.xml><?xml version="1.0" encoding="utf-8"?>
<a:theme xmlns:a="http://schemas.openxmlformats.org/drawingml/2006/main" name="1_Custom Design">
  <a:themeElements>
    <a:clrScheme name="LEARN 2025">
      <a:dk1>
        <a:srgbClr val="000000"/>
      </a:dk1>
      <a:lt1>
        <a:srgbClr val="FFFFFF"/>
      </a:lt1>
      <a:dk2>
        <a:srgbClr val="595959"/>
      </a:dk2>
      <a:lt2>
        <a:srgbClr val="EEEEEE"/>
      </a:lt2>
      <a:accent1>
        <a:srgbClr val="285782"/>
      </a:accent1>
      <a:accent2>
        <a:srgbClr val="008CC9"/>
      </a:accent2>
      <a:accent3>
        <a:srgbClr val="971D20"/>
      </a:accent3>
      <a:accent4>
        <a:srgbClr val="E8BF3C"/>
      </a:accent4>
      <a:accent5>
        <a:srgbClr val="D30F7F"/>
      </a:accent5>
      <a:accent6>
        <a:srgbClr val="FFFFFF"/>
      </a:accent6>
      <a:hlink>
        <a:srgbClr val="288AC3"/>
      </a:hlink>
      <a:folHlink>
        <a:srgbClr val="288AC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7CD69D3D-9E24-4AE7-A6A6-95472C009F98}" vid="{92F950AD-31EE-4ABC-AB96-5F978758D647}"/>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Slides (25)—Template</Template>
  <TotalTime>36</TotalTime>
  <Words>1827</Words>
  <Application>Microsoft Office PowerPoint</Application>
  <PresentationFormat>On-screen Show (16:9)</PresentationFormat>
  <Paragraphs>204</Paragraphs>
  <Slides>28</Slides>
  <Notes>22</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Aptos Display</vt:lpstr>
      <vt:lpstr>Arial</vt:lpstr>
      <vt:lpstr>Arial,Sans-Serif</vt:lpstr>
      <vt:lpstr>Calibri</vt:lpstr>
      <vt:lpstr>Courier New</vt:lpstr>
      <vt:lpstr>System Font Regular</vt:lpstr>
      <vt:lpstr>Wingdings</vt:lpstr>
      <vt:lpstr>Custom Design</vt:lpstr>
      <vt:lpstr>1_Custom Design</vt:lpstr>
      <vt:lpstr>PowerPoint Presentation</vt:lpstr>
      <vt:lpstr>Welcome to K20 &amp; GEAR UP</vt:lpstr>
      <vt:lpstr>ENGAGE: Snap, Clap, Pop</vt:lpstr>
      <vt:lpstr>Learning Objectives</vt:lpstr>
      <vt:lpstr>PowerPoint Presentation</vt:lpstr>
      <vt:lpstr>EXPLORE: I Notice, I Wonder </vt:lpstr>
      <vt:lpstr>What did you notice and wonder?</vt:lpstr>
      <vt:lpstr>K20 Center</vt:lpstr>
      <vt:lpstr>What did you notice and wonder?</vt:lpstr>
      <vt:lpstr>GEAR UP Model: Gaining Early Awareness and Readiness for Undergraduate Programs</vt:lpstr>
      <vt:lpstr>GEAR UP Model: Gaining Early Awareness and Readiness for Undergraduate Programs</vt:lpstr>
      <vt:lpstr>GEAR UP for MY SUCCESS: Motivating You to Seek and Understand College &amp; Career to Enhance Student Scholarship</vt:lpstr>
      <vt:lpstr>GEAR UP OKC: Opportunities + Knowledge = College</vt:lpstr>
      <vt:lpstr>What did you notice and wonder?</vt:lpstr>
      <vt:lpstr>College Benefits to Students</vt:lpstr>
      <vt:lpstr>What did you notice and wonder?</vt:lpstr>
      <vt:lpstr>PowerPoint Presentation</vt:lpstr>
      <vt:lpstr>EXPLAIN: 3-2-1</vt:lpstr>
      <vt:lpstr>EXPLAIN: 3-2-1</vt:lpstr>
      <vt:lpstr>EXPLAIN: 3-2-1</vt:lpstr>
      <vt:lpstr>PowerPoint Presentation</vt:lpstr>
      <vt:lpstr>EXTEND: Your ONE Student</vt:lpstr>
      <vt:lpstr>Who do you envision?</vt:lpstr>
      <vt:lpstr>LEARN Strategies</vt:lpstr>
      <vt:lpstr>PowerPoint Presentation</vt:lpstr>
      <vt:lpstr>PowerPoint Presentation</vt:lpstr>
      <vt:lpstr>https://trek.k20.ou.edu/today </vt:lpstr>
      <vt:lpstr>EVALUATE: Research and Rapid Feedback</vt:lpstr>
    </vt:vector>
  </TitlesOfParts>
  <Manager/>
  <Company>University of Oklahoma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Lieu, Mary</dc:creator>
  <cp:keywords/>
  <dc:description/>
  <cp:lastModifiedBy>Lieu, Mary</cp:lastModifiedBy>
  <cp:revision>1</cp:revision>
  <dcterms:created xsi:type="dcterms:W3CDTF">2026-04-30T18:38:56Z</dcterms:created>
  <dcterms:modified xsi:type="dcterms:W3CDTF">2026-04-30T19:15:42Z</dcterms:modified>
  <cp:category/>
</cp:coreProperties>
</file>