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  <p:sldMasterId id="2147483669" r:id="rId2"/>
  </p:sldMasterIdLst>
  <p:notesMasterIdLst>
    <p:notesMasterId r:id="rId22"/>
  </p:notesMasterIdLst>
  <p:sldIdLst>
    <p:sldId id="256" r:id="rId3"/>
    <p:sldId id="257" r:id="rId4"/>
    <p:sldId id="275" r:id="rId5"/>
    <p:sldId id="259" r:id="rId6"/>
    <p:sldId id="276" r:id="rId7"/>
    <p:sldId id="261" r:id="rId8"/>
    <p:sldId id="262" r:id="rId9"/>
    <p:sldId id="263" r:id="rId10"/>
    <p:sldId id="264" r:id="rId11"/>
    <p:sldId id="265" r:id="rId12"/>
    <p:sldId id="277" r:id="rId13"/>
    <p:sldId id="278" r:id="rId14"/>
    <p:sldId id="268" r:id="rId15"/>
    <p:sldId id="269" r:id="rId16"/>
    <p:sldId id="270" r:id="rId17"/>
    <p:sldId id="279" r:id="rId18"/>
    <p:sldId id="272" r:id="rId19"/>
    <p:sldId id="273" r:id="rId20"/>
    <p:sldId id="274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002"/>
    <p:restoredTop sz="89010"/>
  </p:normalViewPr>
  <p:slideViewPr>
    <p:cSldViewPr snapToGrid="0">
      <p:cViewPr varScale="1">
        <p:scale>
          <a:sx n="102" d="100"/>
          <a:sy n="102" d="100"/>
        </p:scale>
        <p:origin x="200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d9908066f654727934df7bf4f506976b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d9908066f654727934df7bf4f506976b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d9908066f654727934df7bf4f506976b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9825a35a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Plus delta chart. Strategies. https://learn.k20center.ou.edu/strategy/2904</a:t>
            </a:r>
            <a:endParaRPr lang="en-US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" name="Google Shape;146;g289825a35a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Plus delta chart. Strategies. https://learn.k20center.ou.edu/strategy/2904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576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Card sort. Strategies.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https://learn.k20center.ou.edu/strategy/147</a:t>
            </a:r>
            <a:endParaRPr lang="en-US" dirty="0"/>
          </a:p>
          <a:p>
            <a:r>
              <a:rPr lang="en-US" dirty="0"/>
              <a:t>K20 Center. (2021, September 21). </a:t>
            </a:r>
            <a:r>
              <a:rPr lang="en-US" i="1" dirty="0"/>
              <a:t>K20 Center 5 minute timer </a:t>
            </a:r>
            <a:r>
              <a:rPr lang="en-US" i="0" dirty="0"/>
              <a:t>[Video]. https://</a:t>
            </a:r>
            <a:r>
              <a:rPr lang="en-US" i="0" dirty="0" err="1"/>
              <a:t>www.youtube.com</a:t>
            </a:r>
            <a:r>
              <a:rPr lang="en-US" i="0" dirty="0"/>
              <a:t>/</a:t>
            </a:r>
            <a:r>
              <a:rPr lang="en-US" i="0" dirty="0" err="1"/>
              <a:t>watch?v</a:t>
            </a:r>
            <a:r>
              <a:rPr lang="en-US" i="0" dirty="0"/>
              <a:t>=</a:t>
            </a:r>
            <a:r>
              <a:rPr lang="en-US" i="0" dirty="0" err="1"/>
              <a:t>EVS_yYQoLJg</a:t>
            </a:r>
            <a:r>
              <a:rPr lang="en-US" i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27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89825a35a9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Card sort. Strategies.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https://learn.k20center.ou.edu/strategy/147</a:t>
            </a:r>
            <a:endParaRPr dirty="0"/>
          </a:p>
        </p:txBody>
      </p:sp>
      <p:sp>
        <p:nvSpPr>
          <p:cNvPr id="170" name="Google Shape;170;g289825a35a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9825a35a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Card sort. Strategies.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https://learn.k20center.ou.edu/strategy/147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8" name="Google Shape;178;g289825a35a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cb036efb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cb036efb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(2025, August 11). </a:t>
            </a:r>
            <a:r>
              <a:rPr lang="en-US" i="1" dirty="0"/>
              <a:t>Micro creds testimony </a:t>
            </a:r>
            <a:r>
              <a:rPr lang="en-US" i="0" dirty="0"/>
              <a:t>[Video]. YouTube. https://</a:t>
            </a:r>
            <a:r>
              <a:rPr lang="en-US" i="0" dirty="0" err="1"/>
              <a:t>www.youtube.com</a:t>
            </a:r>
            <a:r>
              <a:rPr lang="en-US" i="0" dirty="0"/>
              <a:t>/</a:t>
            </a:r>
            <a:r>
              <a:rPr lang="en-US" i="0" dirty="0" err="1"/>
              <a:t>watch?v</a:t>
            </a:r>
            <a:r>
              <a:rPr lang="en-US" i="0" dirty="0"/>
              <a:t>=yokb3XMHOqg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89825a35a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Mirror, microscope, binoculars. Strategies. https://learn.k20center.ou.edu/strategy/3020</a:t>
            </a:r>
            <a:endParaRPr dirty="0"/>
          </a:p>
        </p:txBody>
      </p:sp>
      <p:sp>
        <p:nvSpPr>
          <p:cNvPr id="197" name="Google Shape;197;g289825a35a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9825a35a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Mirror, microscope, binoculars. Strategies. https://learn.k20center.ou.edu/strategy/3020</a:t>
            </a:r>
            <a:endParaRPr dirty="0"/>
          </a:p>
        </p:txBody>
      </p:sp>
      <p:sp>
        <p:nvSpPr>
          <p:cNvPr id="205" name="Google Shape;205;g289825a35a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89825a35a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g289825a35a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77a1368b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g177a1368b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Think-Pair-Share. Strategies. https://learn.k20center.ou.edu/strategy/139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8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8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89825a35a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K20 Center. (n.d.). </a:t>
            </a:r>
            <a:r>
              <a:rPr lang="en-US" i="1" dirty="0"/>
              <a:t>What is micro-credentialing? </a:t>
            </a:r>
            <a:r>
              <a:rPr lang="en-US" dirty="0"/>
              <a:t>[Video]. </a:t>
            </a:r>
            <a:endParaRPr dirty="0"/>
          </a:p>
        </p:txBody>
      </p:sp>
      <p:sp>
        <p:nvSpPr>
          <p:cNvPr id="121" name="Google Shape;121;g289825a35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3cb036efb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3cb036efb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</a:t>
            </a:r>
            <a:r>
              <a:rPr lang="en-US" i="0" dirty="0"/>
              <a:t>(n.d.). Course sequence [Micro-credential course]. In </a:t>
            </a:r>
            <a:r>
              <a:rPr lang="en-US" i="1" dirty="0"/>
              <a:t>How People Learn. </a:t>
            </a:r>
            <a:r>
              <a:rPr lang="en-US" i="0" dirty="0" err="1"/>
              <a:t>eKadence</a:t>
            </a:r>
            <a:r>
              <a:rPr lang="en-US" i="0" dirty="0"/>
              <a:t>. https://k20.ekadence.com/faculty-portal/classes/179844/homepage 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3cb036efb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3cb036efb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K20 Center. </a:t>
            </a:r>
            <a:r>
              <a:rPr lang="en-US" i="0" dirty="0"/>
              <a:t>(n.d.). Course module map [Micro-credential course]. In </a:t>
            </a:r>
            <a:r>
              <a:rPr lang="en-US" i="1" dirty="0"/>
              <a:t>How People Learn. </a:t>
            </a:r>
            <a:r>
              <a:rPr lang="en-US" i="0" dirty="0" err="1"/>
              <a:t>eKadence</a:t>
            </a:r>
            <a:r>
              <a:rPr lang="en-US" i="0" dirty="0"/>
              <a:t>. https://k20.ekadence.com/faculty-portal/classes/179844/homepage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Teacher’s Note: </a:t>
            </a:r>
            <a:r>
              <a:rPr lang="en-US" b="0" dirty="0"/>
              <a:t>Replace the highlighted text with the colors of sticky notes you chose for this activity prior to the session.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Plus delta chart. Strategies. https://learn.k20center.ou.edu/strategy/2904</a:t>
            </a:r>
            <a:endParaRPr lang="en-US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dirty="0"/>
              <a:t>K20 Center. (2021, September 21). </a:t>
            </a:r>
            <a:r>
              <a:rPr lang="en-US" b="0" i="1" dirty="0"/>
              <a:t>K20 Center 3 minute timer</a:t>
            </a:r>
            <a:r>
              <a:rPr lang="en-US" b="0" i="0" dirty="0"/>
              <a:t> [Video]. YouTube. https://</a:t>
            </a:r>
            <a:r>
              <a:rPr lang="en-US" b="0" i="0" dirty="0" err="1"/>
              <a:t>www.youtube.com</a:t>
            </a:r>
            <a:r>
              <a:rPr lang="en-US" b="0" i="0" dirty="0"/>
              <a:t>/</a:t>
            </a:r>
            <a:r>
              <a:rPr lang="en-US" b="0" i="0" dirty="0" err="1"/>
              <a:t>watch?v</a:t>
            </a:r>
            <a:r>
              <a:rPr lang="en-US" b="0" i="0" dirty="0"/>
              <a:t>=iISP02KPau0</a:t>
            </a:r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A - one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912950" y="445025"/>
            <a:ext cx="791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912950" y="1152475"/>
            <a:ext cx="7919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9" name="Google Shape;8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8198" y="4539524"/>
            <a:ext cx="1357499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1048" cy="3206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6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EVS_yYQoLJg?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hyperlink" Target="http://k20.ou.edu/microsor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yokb3XMHOqg?feature=oembed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iISP02KPau0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/>
          <p:nvPr/>
        </p:nvSpPr>
        <p:spPr>
          <a:xfrm>
            <a:off x="5717538" y="1186050"/>
            <a:ext cx="2811900" cy="2771400"/>
          </a:xfrm>
          <a:prstGeom prst="ellipse">
            <a:avLst/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Plus Delta Chart</a:t>
            </a:r>
            <a:endParaRPr dirty="0"/>
          </a:p>
        </p:txBody>
      </p:sp>
      <p:sp>
        <p:nvSpPr>
          <p:cNvPr id="150" name="Google Shape;150;p32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Place each sticky note in the appropriate column on the chart.</a:t>
            </a:r>
            <a:endParaRPr dirty="0"/>
          </a:p>
        </p:txBody>
      </p:sp>
      <p:pic>
        <p:nvPicPr>
          <p:cNvPr id="151" name="Google Shape;1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4187" y="1572437"/>
            <a:ext cx="1998625" cy="199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F6C1-EFF4-DA05-A836-A83CAFE9B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Pluses and Deltas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FD5B8-2625-EC52-DDB7-5434D6A80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17938"/>
            <a:ext cx="4038600" cy="3673610"/>
          </a:xfrm>
        </p:spPr>
        <p:txBody>
          <a:bodyPr>
            <a:normAutofit fontScale="85000" lnSpcReduction="10000"/>
          </a:bodyPr>
          <a:lstStyle/>
          <a:p>
            <a:pPr marL="76200" indent="0">
              <a:buNone/>
            </a:pPr>
            <a:r>
              <a:rPr lang="en-US" b="1" dirty="0"/>
              <a:t>Pluses</a:t>
            </a:r>
          </a:p>
          <a:p>
            <a:r>
              <a:rPr lang="en-US" dirty="0"/>
              <a:t>Self-paced</a:t>
            </a:r>
          </a:p>
          <a:p>
            <a:r>
              <a:rPr lang="en-US" dirty="0"/>
              <a:t>10–30-minute microlearning sessions and projects</a:t>
            </a:r>
          </a:p>
          <a:p>
            <a:r>
              <a:rPr lang="en-US" dirty="0"/>
              <a:t>$200 stipend</a:t>
            </a:r>
          </a:p>
          <a:p>
            <a:r>
              <a:rPr lang="en-US" dirty="0"/>
              <a:t>Counts toward PD clock hours</a:t>
            </a:r>
          </a:p>
          <a:p>
            <a:r>
              <a:rPr lang="en-US" dirty="0"/>
              <a:t>Earn a badge you can add to your resume, CV, or LinkedIn.</a:t>
            </a:r>
          </a:p>
          <a:p>
            <a:r>
              <a:rPr lang="en-US" dirty="0"/>
              <a:t>Recording accounts and technology are provided by the K20 Center.</a:t>
            </a:r>
          </a:p>
        </p:txBody>
      </p:sp>
      <p:sp>
        <p:nvSpPr>
          <p:cNvPr id="5" name="Google Shape;156;p33">
            <a:extLst>
              <a:ext uri="{FF2B5EF4-FFF2-40B4-BE49-F238E27FC236}">
                <a16:creationId xmlns:a16="http://schemas.microsoft.com/office/drawing/2014/main" id="{15FF3ADE-3B41-E942-D6EF-7655D313EF9D}"/>
              </a:ext>
            </a:extLst>
          </p:cNvPr>
          <p:cNvSpPr/>
          <p:nvPr/>
        </p:nvSpPr>
        <p:spPr>
          <a:xfrm>
            <a:off x="8003688" y="149516"/>
            <a:ext cx="1027355" cy="1010688"/>
          </a:xfrm>
          <a:prstGeom prst="ellipse">
            <a:avLst/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59;p33">
            <a:extLst>
              <a:ext uri="{FF2B5EF4-FFF2-40B4-BE49-F238E27FC236}">
                <a16:creationId xmlns:a16="http://schemas.microsoft.com/office/drawing/2014/main" id="{FC785A6F-2284-3FBC-41A1-3D22D1EC32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3364" y="302954"/>
            <a:ext cx="788001" cy="678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02DD3E-A70F-955C-12C6-1CB3BB44ED28}"/>
              </a:ext>
            </a:extLst>
          </p:cNvPr>
          <p:cNvSpPr txBox="1">
            <a:spLocks/>
          </p:cNvSpPr>
          <p:nvPr/>
        </p:nvSpPr>
        <p:spPr>
          <a:xfrm>
            <a:off x="4572000" y="1295149"/>
            <a:ext cx="4038600" cy="367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6200" indent="0">
              <a:buFont typeface="Arial"/>
              <a:buNone/>
            </a:pPr>
            <a:r>
              <a:rPr lang="en-US" sz="2000" b="1" dirty="0"/>
              <a:t>Deltas</a:t>
            </a:r>
          </a:p>
          <a:p>
            <a:r>
              <a:rPr lang="en-US" sz="2000" dirty="0"/>
              <a:t>Does not offer one-on-one time like in-person PD opportunities</a:t>
            </a:r>
          </a:p>
          <a:p>
            <a:r>
              <a:rPr lang="en-US" sz="2000" dirty="0"/>
              <a:t>Requires self-motivation</a:t>
            </a:r>
          </a:p>
          <a:p>
            <a:r>
              <a:rPr lang="en-US" sz="2000" dirty="0"/>
              <a:t>Completely asynchronous with little collaboration and discussion (could be a plus for some!)</a:t>
            </a:r>
          </a:p>
          <a:p>
            <a:r>
              <a:rPr lang="en-US" sz="2000" dirty="0"/>
              <a:t>Requires some level of </a:t>
            </a:r>
            <a:br>
              <a:rPr lang="en-US" sz="2000" dirty="0"/>
            </a:br>
            <a:r>
              <a:rPr lang="en-US" sz="2000" dirty="0"/>
              <a:t>comfort with technology</a:t>
            </a:r>
          </a:p>
        </p:txBody>
      </p:sp>
    </p:spTree>
    <p:extLst>
      <p:ext uri="{BB962C8B-B14F-4D97-AF65-F5344CB8AC3E}">
        <p14:creationId xmlns:p14="http://schemas.microsoft.com/office/powerpoint/2010/main" val="144931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F2389-32D6-3692-4691-69A4322F3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Sort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6541C-7829-443A-1A2A-CE36D33B4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Scan the QR code or access </a:t>
            </a:r>
            <a:r>
              <a:rPr lang="en-US" u="sng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http://k20.ou.edu/microsort</a:t>
            </a:r>
            <a:endParaRPr lang="en-US" u="sng" dirty="0">
              <a:solidFill>
                <a:schemeClr val="accent4"/>
              </a:solidFill>
            </a:endParaRPr>
          </a:p>
          <a:p>
            <a:r>
              <a:rPr lang="en-US" dirty="0"/>
              <a:t>Read each of the 10 steps listed on the 10 cards.</a:t>
            </a:r>
          </a:p>
          <a:p>
            <a:r>
              <a:rPr lang="en-US" dirty="0"/>
              <a:t>Sort the cards in chronological order (from first to last) of the steps that must be completed to earn a micro-credential badge.</a:t>
            </a:r>
          </a:p>
        </p:txBody>
      </p:sp>
      <p:pic>
        <p:nvPicPr>
          <p:cNvPr id="5" name="Google Shape;167;p34">
            <a:extLst>
              <a:ext uri="{FF2B5EF4-FFF2-40B4-BE49-F238E27FC236}">
                <a16:creationId xmlns:a16="http://schemas.microsoft.com/office/drawing/2014/main" id="{76BC0FE3-8E3C-76FC-34CC-CC9AB21A151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4889" y="2188905"/>
            <a:ext cx="2445850" cy="244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nline Media 5" descr="K20 Center 5 minute timer">
            <a:hlinkClick r:id="" action="ppaction://media"/>
            <a:extLst>
              <a:ext uri="{FF2B5EF4-FFF2-40B4-BE49-F238E27FC236}">
                <a16:creationId xmlns:a16="http://schemas.microsoft.com/office/drawing/2014/main" id="{2A4350BB-43CE-57AD-D70B-B6AB457D192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889886" y="1004543"/>
            <a:ext cx="1771840" cy="1001090"/>
          </a:xfrm>
          <a:prstGeom prst="rect">
            <a:avLst/>
          </a:prstGeom>
        </p:spPr>
      </p:pic>
      <p:pic>
        <p:nvPicPr>
          <p:cNvPr id="7" name="Google Shape;175;p35" title="Card Sorts.png">
            <a:extLst>
              <a:ext uri="{FF2B5EF4-FFF2-40B4-BE49-F238E27FC236}">
                <a16:creationId xmlns:a16="http://schemas.microsoft.com/office/drawing/2014/main" id="{B071CCD8-8D00-BD45-BC77-D95AADD92C0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1726" y="-33344"/>
            <a:ext cx="1326921" cy="1290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42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/>
          <p:nvPr/>
        </p:nvSpPr>
        <p:spPr>
          <a:xfrm>
            <a:off x="5717538" y="1186050"/>
            <a:ext cx="2811900" cy="2771400"/>
          </a:xfrm>
          <a:prstGeom prst="ellipse">
            <a:avLst/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Re-Sort</a:t>
            </a:r>
            <a:endParaRPr dirty="0"/>
          </a:p>
        </p:txBody>
      </p:sp>
      <p:sp>
        <p:nvSpPr>
          <p:cNvPr id="174" name="Google Shape;174;p3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 lnSpcReduction="10000"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With your table partner, compare and discuss your responses.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Re-sort your cards if you believe it is necessary.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Prepare to share the reasoning behind your order and any changes you made to your card sort.</a:t>
            </a:r>
          </a:p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lang="en-US" dirty="0"/>
          </a:p>
        </p:txBody>
      </p:sp>
      <p:pic>
        <p:nvPicPr>
          <p:cNvPr id="175" name="Google Shape;175;p35" title="Card Sor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6475" y="1309412"/>
            <a:ext cx="2524676" cy="252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/>
          <p:nvPr/>
        </p:nvSpPr>
        <p:spPr>
          <a:xfrm>
            <a:off x="5717538" y="1186050"/>
            <a:ext cx="2811900" cy="2771400"/>
          </a:xfrm>
          <a:prstGeom prst="ellipse">
            <a:avLst/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Answers!</a:t>
            </a:r>
            <a:endParaRPr dirty="0"/>
          </a:p>
        </p:txBody>
      </p:sp>
      <p:pic>
        <p:nvPicPr>
          <p:cNvPr id="182" name="Google Shape;182;p36" title="Card Sor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6475" y="1309412"/>
            <a:ext cx="2524676" cy="252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6"/>
          <p:cNvPicPr preferRelativeResize="0"/>
          <p:nvPr/>
        </p:nvPicPr>
        <p:blipFill rotWithShape="1">
          <a:blip r:embed="rId4">
            <a:alphaModFix/>
          </a:blip>
          <a:srcRect l="4734" t="1760" r="6265" b="7945"/>
          <a:stretch/>
        </p:blipFill>
        <p:spPr>
          <a:xfrm>
            <a:off x="2684025" y="399475"/>
            <a:ext cx="2558700" cy="4344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Micro Creds Testimony">
            <a:hlinkClick r:id="" action="ppaction://media"/>
            <a:extLst>
              <a:ext uri="{FF2B5EF4-FFF2-40B4-BE49-F238E27FC236}">
                <a16:creationId xmlns:a16="http://schemas.microsoft.com/office/drawing/2014/main" id="{1A523011-CDA0-D54B-02E7-F8E459CFBB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38718" y="744946"/>
            <a:ext cx="6466563" cy="3653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70D333-BB49-67F9-0DEE-AADA424CF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Review the available micro-credential courses.</a:t>
            </a:r>
          </a:p>
          <a:p>
            <a:pPr marL="635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4275F9-6813-AEDB-43C5-4120D3CF0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Micro-Credential Courses</a:t>
            </a:r>
          </a:p>
        </p:txBody>
      </p:sp>
    </p:spTree>
    <p:extLst>
      <p:ext uri="{BB962C8B-B14F-4D97-AF65-F5344CB8AC3E}">
        <p14:creationId xmlns:p14="http://schemas.microsoft.com/office/powerpoint/2010/main" val="2036387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/>
          <p:nvPr/>
        </p:nvSpPr>
        <p:spPr>
          <a:xfrm>
            <a:off x="5717538" y="1186050"/>
            <a:ext cx="2811900" cy="2771400"/>
          </a:xfrm>
          <a:prstGeom prst="ellipse">
            <a:avLst/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Mirror, Microscope, Binoculars</a:t>
            </a:r>
            <a:endParaRPr/>
          </a:p>
        </p:txBody>
      </p:sp>
      <p:sp>
        <p:nvSpPr>
          <p:cNvPr id="201" name="Google Shape;201;p39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-US" dirty="0"/>
              <a:t>Review the </a:t>
            </a:r>
            <a:r>
              <a:rPr lang="en-US" i="1" dirty="0"/>
              <a:t>How People Learn Course Flowchart </a:t>
            </a:r>
            <a:r>
              <a:rPr lang="en-US" dirty="0"/>
              <a:t>and respond to the following prompts on your handout:</a:t>
            </a:r>
            <a:br>
              <a:rPr lang="en-US" dirty="0"/>
            </a:br>
            <a:endParaRPr dirty="0"/>
          </a:p>
          <a:p>
            <a:pPr marL="457200" lvl="0" indent="-34417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Mirror (internal reflection)</a:t>
            </a:r>
            <a:endParaRPr b="1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has my view on micro-credentials changed from before the session?</a:t>
            </a:r>
            <a:br>
              <a:rPr lang="en-US" dirty="0"/>
            </a:br>
            <a:endParaRPr dirty="0"/>
          </a:p>
          <a:p>
            <a:pPr marL="457200" lvl="0" indent="-34417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Microscope (close inspection)</a:t>
            </a:r>
            <a:endParaRPr b="1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can I apply my knowledge about micro-credentialing?</a:t>
            </a:r>
            <a:br>
              <a:rPr lang="en-US" dirty="0"/>
            </a:br>
            <a:endParaRPr dirty="0"/>
          </a:p>
          <a:p>
            <a:pPr marL="457200" lvl="0" indent="-34417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Binoculars (global reflection)</a:t>
            </a:r>
            <a:endParaRPr b="1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can micro-credentials affect my school environment?</a:t>
            </a:r>
            <a:endParaRPr dirty="0"/>
          </a:p>
        </p:txBody>
      </p:sp>
      <p:pic>
        <p:nvPicPr>
          <p:cNvPr id="202" name="Google Shape;2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4225" y="1482475"/>
            <a:ext cx="2178550" cy="21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0"/>
          <p:cNvSpPr/>
          <p:nvPr/>
        </p:nvSpPr>
        <p:spPr>
          <a:xfrm>
            <a:off x="5717538" y="1186050"/>
            <a:ext cx="2811900" cy="2771400"/>
          </a:xfrm>
          <a:prstGeom prst="ellipse">
            <a:avLst/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Mirror, Microscope, Binoculars</a:t>
            </a:r>
            <a:endParaRPr/>
          </a:p>
        </p:txBody>
      </p:sp>
      <p:sp>
        <p:nvSpPr>
          <p:cNvPr id="209" name="Google Shape;209;p40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Share your responses!</a:t>
            </a:r>
            <a:endParaRPr dirty="0"/>
          </a:p>
        </p:txBody>
      </p:sp>
      <p:pic>
        <p:nvPicPr>
          <p:cNvPr id="210" name="Google Shape;21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4225" y="1482475"/>
            <a:ext cx="2178550" cy="21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1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Complete the Micro-Credentialing Course Interest Form to:</a:t>
            </a:r>
            <a:endParaRPr dirty="0"/>
          </a:p>
          <a:p>
            <a:pPr marL="13716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dirty="0"/>
              <a:t>ask a question about micro-credentialing</a:t>
            </a:r>
            <a:endParaRPr dirty="0"/>
          </a:p>
          <a:p>
            <a:pPr marL="13716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dirty="0"/>
              <a:t>express interest in a current course</a:t>
            </a:r>
            <a:endParaRPr dirty="0"/>
          </a:p>
          <a:p>
            <a:pPr marL="13716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dirty="0"/>
              <a:t>suggest a course to be developed</a:t>
            </a:r>
            <a:endParaRPr dirty="0"/>
          </a:p>
        </p:txBody>
      </p:sp>
      <p:sp>
        <p:nvSpPr>
          <p:cNvPr id="216" name="Google Shape;216;p4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Course Interest Form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Micro-Credentials: </a:t>
            </a:r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marR="34288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dirty="0"/>
              <a:t>Professional Development, but Fun-Sized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250A1F-6741-9770-C73B-1609648B9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09352"/>
            <a:ext cx="4448287" cy="3434098"/>
          </a:xfrm>
        </p:spPr>
        <p:txBody>
          <a:bodyPr/>
          <a:lstStyle/>
          <a:p>
            <a:r>
              <a:rPr lang="en-US" dirty="0"/>
              <a:t>What barriers prevent you from seeking professional learning opportunities outside of school hours?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8919A4-8247-815F-8D73-B9D97DA46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Think, Pair, Share</a:t>
            </a:r>
          </a:p>
        </p:txBody>
      </p:sp>
      <p:pic>
        <p:nvPicPr>
          <p:cNvPr id="4" name="Google Shape;106;p25">
            <a:extLst>
              <a:ext uri="{FF2B5EF4-FFF2-40B4-BE49-F238E27FC236}">
                <a16:creationId xmlns:a16="http://schemas.microsoft.com/office/drawing/2014/main" id="{187FA378-245F-932D-C82F-1F02F3BEC8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425" y="735872"/>
            <a:ext cx="3184375" cy="148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33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55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How can micro-credential courses benefit teachers?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FEA5-04C7-D0B0-D7C9-46FDD4AA2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25AFF-E769-0C94-C186-9104DA7E6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2468198"/>
          </a:xfrm>
        </p:spPr>
        <p:txBody>
          <a:bodyPr>
            <a:normAutofit/>
          </a:bodyPr>
          <a:lstStyle/>
          <a:p>
            <a:r>
              <a:rPr lang="en-US" dirty="0"/>
              <a:t>Discuss the pluses and deltas of micro-credentialing.</a:t>
            </a:r>
          </a:p>
          <a:p>
            <a:r>
              <a:rPr lang="en-US" dirty="0"/>
              <a:t>Identify the steps to enroll in, access, and complete a micro-credential course. </a:t>
            </a:r>
          </a:p>
          <a:p>
            <a:r>
              <a:rPr lang="en-US" dirty="0"/>
              <a:t>Reflect on how micro-credential courses could inform your practice. </a:t>
            </a:r>
          </a:p>
        </p:txBody>
      </p:sp>
    </p:spTree>
    <p:extLst>
      <p:ext uri="{BB962C8B-B14F-4D97-AF65-F5344CB8AC3E}">
        <p14:creationId xmlns:p14="http://schemas.microsoft.com/office/powerpoint/2010/main" val="718687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645836" lvl="7" indent="-6095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</a:pPr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Micro-Credentialing Overview</a:t>
            </a:r>
            <a:endParaRPr dirty="0"/>
          </a:p>
        </p:txBody>
      </p:sp>
      <p:pic>
        <p:nvPicPr>
          <p:cNvPr id="2" name="WhatIsMicrocredentialing.mp4">
            <a:hlinkClick r:id="" action="ppaction://media"/>
            <a:extLst>
              <a:ext uri="{FF2B5EF4-FFF2-40B4-BE49-F238E27FC236}">
                <a16:creationId xmlns:a16="http://schemas.microsoft.com/office/drawing/2014/main" id="{88D67617-75A3-2AA5-E186-2F45445E9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5920" y="1309352"/>
            <a:ext cx="5852160" cy="329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7438" y="52950"/>
            <a:ext cx="4240174" cy="503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0" title="HPL Flowcha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975" y="367675"/>
            <a:ext cx="5580052" cy="4310400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/>
          <p:nvPr/>
        </p:nvSpPr>
        <p:spPr>
          <a:xfrm>
            <a:off x="5717538" y="1186050"/>
            <a:ext cx="2811900" cy="2771400"/>
          </a:xfrm>
          <a:prstGeom prst="ellipse">
            <a:avLst/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Plus Delta Chart</a:t>
            </a:r>
            <a:endParaRPr dirty="0"/>
          </a:p>
        </p:txBody>
      </p:sp>
      <p:sp>
        <p:nvSpPr>
          <p:cNvPr id="142" name="Google Shape;142;p31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26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81317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Write one “plus” of micro-credentialing on </a:t>
            </a:r>
            <a:r>
              <a:rPr lang="en-US" dirty="0">
                <a:highlight>
                  <a:srgbClr val="FFFF00"/>
                </a:highlight>
              </a:rPr>
              <a:t>one color of</a:t>
            </a:r>
            <a:r>
              <a:rPr lang="en-US" dirty="0"/>
              <a:t> sticky note.</a:t>
            </a:r>
            <a:endParaRPr dirty="0"/>
          </a:p>
          <a:p>
            <a:pPr marL="457200" lvl="0" indent="-381317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Write one “delta” of micro-credentialing on </a:t>
            </a:r>
            <a:r>
              <a:rPr lang="en-US" dirty="0">
                <a:highlight>
                  <a:srgbClr val="FFFF00"/>
                </a:highlight>
              </a:rPr>
              <a:t>the other color of</a:t>
            </a:r>
            <a:r>
              <a:rPr lang="en-US" dirty="0"/>
              <a:t> sticky note. </a:t>
            </a:r>
            <a:endParaRPr dirty="0"/>
          </a:p>
        </p:txBody>
      </p:sp>
      <p:pic>
        <p:nvPicPr>
          <p:cNvPr id="143" name="Google Shape;14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4187" y="1572437"/>
            <a:ext cx="1998625" cy="19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K20 Center 3 minute timer">
            <a:hlinkClick r:id="" action="ppaction://media"/>
            <a:extLst>
              <a:ext uri="{FF2B5EF4-FFF2-40B4-BE49-F238E27FC236}">
                <a16:creationId xmlns:a16="http://schemas.microsoft.com/office/drawing/2014/main" id="{73321CB3-FF51-EDC3-E20A-9A143AAC38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02000" y="3571062"/>
            <a:ext cx="2540000" cy="143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856</Words>
  <Application>Microsoft Macintosh PowerPoint</Application>
  <PresentationFormat>On-screen Show (16:9)</PresentationFormat>
  <Paragraphs>72</Paragraphs>
  <Slides>19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Noto Sans Symbols</vt:lpstr>
      <vt:lpstr>LEARN theme</vt:lpstr>
      <vt:lpstr>LEARN theme</vt:lpstr>
      <vt:lpstr>PowerPoint Presentation</vt:lpstr>
      <vt:lpstr>Micro-Credentials: </vt:lpstr>
      <vt:lpstr>Think, Pair, Share</vt:lpstr>
      <vt:lpstr>Essential Question</vt:lpstr>
      <vt:lpstr>Learning Objectives</vt:lpstr>
      <vt:lpstr>Micro-Credentialing Overview</vt:lpstr>
      <vt:lpstr>PowerPoint Presentation</vt:lpstr>
      <vt:lpstr>PowerPoint Presentation</vt:lpstr>
      <vt:lpstr>Plus Delta Chart</vt:lpstr>
      <vt:lpstr>Plus Delta Chart</vt:lpstr>
      <vt:lpstr>Additional Pluses and Deltas</vt:lpstr>
      <vt:lpstr>Card Sort</vt:lpstr>
      <vt:lpstr>Re-Sort</vt:lpstr>
      <vt:lpstr>Answers!</vt:lpstr>
      <vt:lpstr>PowerPoint Presentation</vt:lpstr>
      <vt:lpstr>Micro-Credential Courses</vt:lpstr>
      <vt:lpstr>Mirror, Microscope, Binoculars</vt:lpstr>
      <vt:lpstr>Mirror, Microscope, Binoculars</vt:lpstr>
      <vt:lpstr>Course Interest Form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Finley-Combs, Elsa C.</cp:lastModifiedBy>
  <cp:revision>7</cp:revision>
  <dcterms:modified xsi:type="dcterms:W3CDTF">2025-08-15T16:29:57Z</dcterms:modified>
</cp:coreProperties>
</file>