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26"/>
  </p:notesMasterIdLst>
  <p:sldIdLst>
    <p:sldId id="256" r:id="rId3"/>
    <p:sldId id="257" r:id="rId4"/>
    <p:sldId id="258" r:id="rId5"/>
    <p:sldId id="277" r:id="rId6"/>
    <p:sldId id="259" r:id="rId7"/>
    <p:sldId id="260" r:id="rId8"/>
    <p:sldId id="262" r:id="rId9"/>
    <p:sldId id="263" r:id="rId10"/>
    <p:sldId id="278" r:id="rId11"/>
    <p:sldId id="264" r:id="rId12"/>
    <p:sldId id="279"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BB4B6B-ABDE-444B-9635-389D5277C521}">
  <a:tblStyle styleId="{8EBB4B6B-ABDE-444B-9635-389D5277C52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524"/>
    <p:restoredTop sz="84643"/>
  </p:normalViewPr>
  <p:slideViewPr>
    <p:cSldViewPr snapToGrid="0">
      <p:cViewPr varScale="1">
        <p:scale>
          <a:sx n="80" d="100"/>
          <a:sy n="80" d="100"/>
        </p:scale>
        <p:origin x="208" y="10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learn.k20center.ou.edu/strategy/137"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16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10cd9ea565_0_1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10cd9ea565_0_15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04943EDE-0D8F-6EA3-FFBC-AB7BEB9D062A}"/>
            </a:ext>
          </a:extLst>
        </p:cNvPr>
        <p:cNvGrpSpPr/>
        <p:nvPr/>
      </p:nvGrpSpPr>
      <p:grpSpPr>
        <a:xfrm>
          <a:off x="0" y="0"/>
          <a:ext cx="0" cy="0"/>
          <a:chOff x="0" y="0"/>
          <a:chExt cx="0" cy="0"/>
        </a:xfrm>
      </p:grpSpPr>
      <p:sp>
        <p:nvSpPr>
          <p:cNvPr id="99" name="Google Shape;99;p11:notes">
            <a:extLst>
              <a:ext uri="{FF2B5EF4-FFF2-40B4-BE49-F238E27FC236}">
                <a16:creationId xmlns:a16="http://schemas.microsoft.com/office/drawing/2014/main" id="{3AAD39D9-0E02-2BED-7C31-2E491E5C732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11:notes">
            <a:extLst>
              <a:ext uri="{FF2B5EF4-FFF2-40B4-BE49-F238E27FC236}">
                <a16:creationId xmlns:a16="http://schemas.microsoft.com/office/drawing/2014/main" id="{0CFDCF32-DBC6-1370-AE39-D30B0C1E623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1090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dirty="0"/>
              <a:t>K20 Center. (n.d.). Round robin. Strategies. https://learn.k20center.ou.edu/strategy/2183</a:t>
            </a:r>
            <a:endParaRPr dirty="0"/>
          </a:p>
        </p:txBody>
      </p:sp>
      <p:sp>
        <p:nvSpPr>
          <p:cNvPr id="152" name="Google Shape;15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10cd9ea565_0_15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en-US" dirty="0"/>
              <a:t>K20 Center. (n.d.). Round robin. Strategies. https://learn.k20center.ou.edu/strategy/2183</a:t>
            </a: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p:txBody>
      </p:sp>
      <p:sp>
        <p:nvSpPr>
          <p:cNvPr id="159" name="Google Shape;159;g310cd9ea565_0_1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6" name="Google Shape;16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dirty="0"/>
              <a:t>K20 Center. (n.d.). </a:t>
            </a:r>
            <a:r>
              <a:rPr lang="en-US" dirty="0" err="1"/>
              <a:t>Gramit</a:t>
            </a:r>
            <a:r>
              <a:rPr lang="en-US" dirty="0"/>
              <a:t>. Strategies. https://learn.k20center.ou.edu/strategy/2554</a:t>
            </a:r>
          </a:p>
        </p:txBody>
      </p:sp>
      <p:sp>
        <p:nvSpPr>
          <p:cNvPr id="172" name="Google Shape;17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10cd9ea565_0_15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endParaRPr dirty="0"/>
          </a:p>
        </p:txBody>
      </p:sp>
      <p:sp>
        <p:nvSpPr>
          <p:cNvPr id="180" name="Google Shape;180;g310cd9ea565_0_1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10cd9ea565_0_1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10cd9ea565_0_1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10cd9ea565_0_15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2" name="Google Shape;192;g310cd9ea565_0_1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9" name="Google Shape;19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77a1368b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177a1368b4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10cd9ea565_0_15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6" name="Google Shape;206;g310cd9ea565_0_1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10cd9ea565_0_15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3" name="Google Shape;213;g310cd9ea565_0_1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10cd9ea565_0_1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g310cd9ea565_0_15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I used to think . . . but now I know.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https://learn.k20center.ou.edu/strategy/137</a:t>
            </a:r>
            <a:r>
              <a:rPr lang="en-US">
                <a:latin typeface="Calibri"/>
                <a:ea typeface="Calibri"/>
                <a:cs typeface="Calibri"/>
                <a:sym typeface="Calibri"/>
              </a:rPr>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800" b="0" i="0" u="none" strike="noStrike" dirty="0">
                <a:solidFill>
                  <a:srgbClr val="000000"/>
                </a:solidFill>
                <a:effectLst/>
                <a:latin typeface="Calibri" panose="020F0502020204030204" pitchFamily="34" charset="0"/>
              </a:rPr>
              <a:t>K20 Center. (n.d.). Chain notes. Strategies. https://learn.k20center.ou.edu/strategy/52</a:t>
            </a:r>
            <a:endParaRPr dirty="0"/>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Calibri"/>
                <a:ea typeface="Calibri"/>
                <a:cs typeface="Calibri"/>
                <a:sym typeface="Calibri"/>
              </a:rPr>
              <a:t>K20 Center. (n.d.). Magnetic statements. Strategies. </a:t>
            </a:r>
            <a:r>
              <a:rPr lang="en-US"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https://learn.k20center.ou.edu/strategy/166</a:t>
            </a:r>
            <a:r>
              <a:rPr lang="en-US" dirty="0">
                <a:latin typeface="Calibri"/>
                <a:ea typeface="Calibri"/>
                <a:cs typeface="Calibri"/>
                <a:sym typeface="Calibri"/>
              </a:rPr>
              <a:t> </a:t>
            </a:r>
            <a:endParaRPr lang="en-US" dirty="0"/>
          </a:p>
          <a:p>
            <a:endParaRPr lang="en-US" dirty="0"/>
          </a:p>
        </p:txBody>
      </p:sp>
    </p:spTree>
    <p:extLst>
      <p:ext uri="{BB962C8B-B14F-4D97-AF65-F5344CB8AC3E}">
        <p14:creationId xmlns:p14="http://schemas.microsoft.com/office/powerpoint/2010/main" val="205353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6" name="Google Shape;106;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1200"/>
              </a:spcAft>
              <a:buSzPts val="1100"/>
              <a:buNone/>
            </a:pPr>
            <a:endParaRPr dirty="0"/>
          </a:p>
        </p:txBody>
      </p:sp>
      <p:sp>
        <p:nvSpPr>
          <p:cNvPr id="131" name="Google Shape;1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10cd9ea565_0_1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10cd9ea565_0_1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817F16E4-519C-4C5C-DC00-E5C20700EFD2}"/>
            </a:ext>
          </a:extLst>
        </p:cNvPr>
        <p:cNvGrpSpPr/>
        <p:nvPr/>
      </p:nvGrpSpPr>
      <p:grpSpPr>
        <a:xfrm>
          <a:off x="0" y="0"/>
          <a:ext cx="0" cy="0"/>
          <a:chOff x="0" y="0"/>
          <a:chExt cx="0" cy="0"/>
        </a:xfrm>
      </p:grpSpPr>
      <p:sp>
        <p:nvSpPr>
          <p:cNvPr id="99" name="Google Shape;99;p11:notes">
            <a:extLst>
              <a:ext uri="{FF2B5EF4-FFF2-40B4-BE49-F238E27FC236}">
                <a16:creationId xmlns:a16="http://schemas.microsoft.com/office/drawing/2014/main" id="{09885795-F9D4-6C52-B303-11C5CA2C5DA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11:notes">
            <a:extLst>
              <a:ext uri="{FF2B5EF4-FFF2-40B4-BE49-F238E27FC236}">
                <a16:creationId xmlns:a16="http://schemas.microsoft.com/office/drawing/2014/main" id="{C799720B-0BE1-8B22-93DA-A2DD1EFE67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3738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The Role of Joy in Learning</a:t>
            </a:r>
            <a:endParaRPr dirty="0"/>
          </a:p>
        </p:txBody>
      </p:sp>
      <p:sp>
        <p:nvSpPr>
          <p:cNvPr id="148" name="Google Shape;148;p30"/>
          <p:cNvSpPr txBox="1">
            <a:spLocks noGrp="1"/>
          </p:cNvSpPr>
          <p:nvPr>
            <p:ph type="body" idx="1"/>
          </p:nvPr>
        </p:nvSpPr>
        <p:spPr>
          <a:xfrm>
            <a:off x="3581400" y="1330012"/>
            <a:ext cx="5111700" cy="3257700"/>
          </a:xfrm>
          <a:prstGeom prst="rect">
            <a:avLst/>
          </a:prstGeom>
        </p:spPr>
        <p:txBody>
          <a:bodyPr spcFirstLastPara="1" wrap="square" lIns="91425" tIns="0" rIns="91425" bIns="45700" anchor="t" anchorCtr="0">
            <a:normAutofit fontScale="92500"/>
          </a:bodyPr>
          <a:lstStyle/>
          <a:p>
            <a:pPr marL="342900" lvl="0" indent="-342900" algn="l" rtl="0">
              <a:lnSpc>
                <a:spcPct val="115000"/>
              </a:lnSpc>
              <a:spcBef>
                <a:spcPts val="420"/>
              </a:spcBef>
              <a:spcAft>
                <a:spcPts val="0"/>
              </a:spcAft>
              <a:buFont typeface="Arial" panose="020B0604020202020204" pitchFamily="34" charset="0"/>
              <a:buChar char="•"/>
            </a:pPr>
            <a:r>
              <a:rPr lang="en-US" b="1" dirty="0">
                <a:solidFill>
                  <a:srgbClr val="3E5C61"/>
                </a:solidFill>
              </a:rPr>
              <a:t>JOY</a:t>
            </a:r>
            <a:r>
              <a:rPr lang="en-US" dirty="0"/>
              <a:t> connects students to themselves, their communities, and the world.</a:t>
            </a:r>
            <a:endParaRPr dirty="0"/>
          </a:p>
          <a:p>
            <a:pPr marL="342900" lvl="0" indent="-342900" algn="l" rtl="0">
              <a:lnSpc>
                <a:spcPct val="115000"/>
              </a:lnSpc>
              <a:spcBef>
                <a:spcPts val="1000"/>
              </a:spcBef>
              <a:spcAft>
                <a:spcPts val="0"/>
              </a:spcAft>
              <a:buFont typeface="Arial" panose="020B0604020202020204" pitchFamily="34" charset="0"/>
              <a:buChar char="•"/>
            </a:pPr>
            <a:r>
              <a:rPr lang="en-US" b="1" dirty="0">
                <a:solidFill>
                  <a:srgbClr val="3E5C61"/>
                </a:solidFill>
              </a:rPr>
              <a:t>JOY</a:t>
            </a:r>
            <a:r>
              <a:rPr lang="en-US" dirty="0"/>
              <a:t> is not just about happiness or fun; it is about creating opportunities for students to experience fulfillment, cultural pride, and intellectual growth.</a:t>
            </a:r>
            <a:endParaRPr dirty="0"/>
          </a:p>
          <a:p>
            <a:pPr marL="342900" lvl="0" indent="-342900" algn="l" rtl="0">
              <a:lnSpc>
                <a:spcPct val="115000"/>
              </a:lnSpc>
              <a:spcBef>
                <a:spcPts val="1000"/>
              </a:spcBef>
              <a:spcAft>
                <a:spcPts val="0"/>
              </a:spcAft>
              <a:buFont typeface="Arial" panose="020B0604020202020204" pitchFamily="34" charset="0"/>
              <a:buChar char="•"/>
            </a:pPr>
            <a:r>
              <a:rPr lang="en-US" b="1" dirty="0">
                <a:solidFill>
                  <a:srgbClr val="3E5C61"/>
                </a:solidFill>
              </a:rPr>
              <a:t>JOY</a:t>
            </a:r>
            <a:r>
              <a:rPr lang="en-US" dirty="0"/>
              <a:t> in education is found in moments where students feel seen, heard, and valued.</a:t>
            </a:r>
            <a:endParaRPr dirty="0"/>
          </a:p>
        </p:txBody>
      </p:sp>
      <p:sp>
        <p:nvSpPr>
          <p:cNvPr id="149" name="Google Shape;149;p30"/>
          <p:cNvSpPr txBox="1">
            <a:spLocks noGrp="1"/>
          </p:cNvSpPr>
          <p:nvPr>
            <p:ph type="body" idx="2"/>
          </p:nvPr>
        </p:nvSpPr>
        <p:spPr>
          <a:xfrm>
            <a:off x="450900" y="2571750"/>
            <a:ext cx="3124200" cy="721526"/>
          </a:xfrm>
          <a:prstGeom prst="rect">
            <a:avLst/>
          </a:prstGeom>
        </p:spPr>
        <p:txBody>
          <a:bodyPr spcFirstLastPara="1" wrap="square" lIns="91425" tIns="0" rIns="91425" bIns="45700" anchor="ctr" anchorCtr="0">
            <a:normAutofit/>
          </a:bodyPr>
          <a:lstStyle/>
          <a:p>
            <a:pPr marL="0" lvl="0" indent="0" algn="ctr" rtl="0">
              <a:spcBef>
                <a:spcPts val="360"/>
              </a:spcBef>
              <a:spcAft>
                <a:spcPts val="0"/>
              </a:spcAft>
              <a:buNone/>
            </a:pPr>
            <a:r>
              <a:rPr lang="en-US" sz="3600" b="1" dirty="0">
                <a:solidFill>
                  <a:srgbClr val="3E5C61"/>
                </a:solidFill>
              </a:rPr>
              <a:t>What is JOY?</a:t>
            </a:r>
            <a:endParaRPr sz="3600" b="1" dirty="0">
              <a:solidFill>
                <a:srgbClr val="3E5C6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8582A506-DA97-86F8-04D7-BE4952B4E554}"/>
            </a:ext>
          </a:extLst>
        </p:cNvPr>
        <p:cNvGrpSpPr/>
        <p:nvPr/>
      </p:nvGrpSpPr>
      <p:grpSpPr>
        <a:xfrm>
          <a:off x="0" y="0"/>
          <a:ext cx="0" cy="0"/>
          <a:chOff x="0" y="0"/>
          <a:chExt cx="0" cy="0"/>
        </a:xfrm>
      </p:grpSpPr>
      <p:sp>
        <p:nvSpPr>
          <p:cNvPr id="102" name="Google Shape;102;p24">
            <a:extLst>
              <a:ext uri="{FF2B5EF4-FFF2-40B4-BE49-F238E27FC236}">
                <a16:creationId xmlns:a16="http://schemas.microsoft.com/office/drawing/2014/main" id="{321EA6F6-760B-307C-A7CC-FE7043CE55A3}"/>
              </a:ext>
            </a:extLst>
          </p:cNvPr>
          <p:cNvSpPr txBox="1">
            <a:spLocks noGrp="1"/>
          </p:cNvSpPr>
          <p:nvPr>
            <p:ph type="body" idx="1"/>
          </p:nvPr>
        </p:nvSpPr>
        <p:spPr>
          <a:xfrm>
            <a:off x="2006075" y="1760375"/>
            <a:ext cx="5318400" cy="2314200"/>
          </a:xfrm>
          <a:prstGeom prst="rect">
            <a:avLst/>
          </a:prstGeom>
          <a:noFill/>
          <a:ln>
            <a:noFill/>
          </a:ln>
        </p:spPr>
        <p:txBody>
          <a:bodyPr spcFirstLastPara="1" wrap="square" lIns="91400" tIns="91400" rIns="91400" bIns="91400" anchor="ctr" anchorCtr="0">
            <a:noAutofit/>
          </a:bodyPr>
          <a:lstStyle/>
          <a:p>
            <a:pPr marL="0" lvl="0" indent="0" algn="ctr" rtl="0">
              <a:lnSpc>
                <a:spcPct val="100000"/>
              </a:lnSpc>
              <a:spcBef>
                <a:spcPts val="0"/>
              </a:spcBef>
              <a:spcAft>
                <a:spcPts val="0"/>
              </a:spcAft>
              <a:buSzPts val="2600"/>
              <a:buNone/>
            </a:pPr>
            <a:r>
              <a:rPr lang="en-US" sz="2100" b="0" dirty="0"/>
              <a:t>Joy is the ultimate goal of teaching and learning, not test prep or graduation.</a:t>
            </a:r>
            <a:endParaRPr sz="2100" dirty="0"/>
          </a:p>
        </p:txBody>
      </p:sp>
      <p:sp>
        <p:nvSpPr>
          <p:cNvPr id="103" name="Google Shape;103;p24">
            <a:extLst>
              <a:ext uri="{FF2B5EF4-FFF2-40B4-BE49-F238E27FC236}">
                <a16:creationId xmlns:a16="http://schemas.microsoft.com/office/drawing/2014/main" id="{4D264A22-A496-4F1D-B8F7-FC86638172CA}"/>
              </a:ext>
            </a:extLst>
          </p:cNvPr>
          <p:cNvSpPr txBox="1">
            <a:spLocks noGrp="1"/>
          </p:cNvSpPr>
          <p:nvPr>
            <p:ph type="body" idx="2"/>
          </p:nvPr>
        </p:nvSpPr>
        <p:spPr>
          <a:xfrm>
            <a:off x="3079699" y="4027625"/>
            <a:ext cx="3108000" cy="521400"/>
          </a:xfrm>
          <a:prstGeom prst="rect">
            <a:avLst/>
          </a:prstGeom>
          <a:noFill/>
          <a:ln>
            <a:noFill/>
          </a:ln>
        </p:spPr>
        <p:txBody>
          <a:bodyPr spcFirstLastPara="1" wrap="square" lIns="91400" tIns="91400" rIns="91400" bIns="91400" anchor="ctr" anchorCtr="0">
            <a:normAutofit/>
          </a:bodyPr>
          <a:lstStyle/>
          <a:p>
            <a:pPr marL="0" lvl="0" indent="0" algn="ctr" rtl="0">
              <a:lnSpc>
                <a:spcPct val="100000"/>
              </a:lnSpc>
              <a:spcBef>
                <a:spcPts val="0"/>
              </a:spcBef>
              <a:spcAft>
                <a:spcPts val="0"/>
              </a:spcAft>
              <a:buSzPts val="1600"/>
              <a:buNone/>
            </a:pPr>
            <a:r>
              <a:rPr lang="en-US" dirty="0"/>
              <a:t>—Dr. </a:t>
            </a:r>
            <a:r>
              <a:rPr lang="en-US" dirty="0" err="1"/>
              <a:t>Gholdy</a:t>
            </a:r>
            <a:r>
              <a:rPr lang="en-US" dirty="0"/>
              <a:t> Muhammad, PhD</a:t>
            </a:r>
            <a:endParaRPr dirty="0"/>
          </a:p>
        </p:txBody>
      </p:sp>
    </p:spTree>
    <p:extLst>
      <p:ext uri="{BB962C8B-B14F-4D97-AF65-F5344CB8AC3E}">
        <p14:creationId xmlns:p14="http://schemas.microsoft.com/office/powerpoint/2010/main" val="2921239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Round Robin</a:t>
            </a:r>
            <a:endParaRPr dirty="0"/>
          </a:p>
        </p:txBody>
      </p:sp>
      <p:sp>
        <p:nvSpPr>
          <p:cNvPr id="155" name="Google Shape;155;p31"/>
          <p:cNvSpPr txBox="1">
            <a:spLocks noGrp="1"/>
          </p:cNvSpPr>
          <p:nvPr>
            <p:ph type="body" idx="1"/>
          </p:nvPr>
        </p:nvSpPr>
        <p:spPr>
          <a:xfrm>
            <a:off x="529900" y="1280400"/>
            <a:ext cx="8429250" cy="3621000"/>
          </a:xfrm>
          <a:prstGeom prst="rect">
            <a:avLst/>
          </a:prstGeom>
          <a:noFill/>
          <a:ln>
            <a:noFill/>
          </a:ln>
        </p:spPr>
        <p:txBody>
          <a:bodyPr spcFirstLastPara="1" wrap="square" lIns="91400" tIns="91400" rIns="91400" bIns="91400" anchor="t" anchorCtr="0">
            <a:noAutofit/>
          </a:bodyPr>
          <a:lstStyle/>
          <a:p>
            <a:pPr marL="0" lvl="0" indent="0" algn="l" rtl="0">
              <a:spcBef>
                <a:spcPts val="0"/>
              </a:spcBef>
              <a:spcAft>
                <a:spcPts val="0"/>
              </a:spcAft>
              <a:buClr>
                <a:schemeClr val="dk1"/>
              </a:buClr>
              <a:buSzPts val="1100"/>
              <a:buFont typeface="Arial"/>
              <a:buNone/>
            </a:pPr>
            <a:r>
              <a:rPr lang="en-US" sz="2400" dirty="0">
                <a:solidFill>
                  <a:srgbClr val="434343"/>
                </a:solidFill>
              </a:rPr>
              <a:t>Develop and share short responses to the prompt below without explaining, questioning, or elaborating upon your ideas.</a:t>
            </a:r>
          </a:p>
          <a:p>
            <a:pPr marL="0" lvl="0" indent="0" algn="l" rtl="0">
              <a:spcBef>
                <a:spcPts val="0"/>
              </a:spcBef>
              <a:spcAft>
                <a:spcPts val="0"/>
              </a:spcAft>
              <a:buClr>
                <a:schemeClr val="dk1"/>
              </a:buClr>
              <a:buSzPts val="1100"/>
              <a:buFont typeface="Arial"/>
              <a:buNone/>
            </a:pPr>
            <a:r>
              <a:rPr lang="en-US" sz="2400" dirty="0">
                <a:solidFill>
                  <a:srgbClr val="434343"/>
                </a:solidFill>
              </a:rPr>
              <a:t> </a:t>
            </a:r>
          </a:p>
          <a:p>
            <a:pPr marL="0" lvl="0" indent="0" algn="l" rtl="0">
              <a:spcBef>
                <a:spcPts val="0"/>
              </a:spcBef>
              <a:spcAft>
                <a:spcPts val="0"/>
              </a:spcAft>
              <a:buNone/>
            </a:pPr>
            <a:r>
              <a:rPr lang="en-US" sz="2400" dirty="0">
                <a:solidFill>
                  <a:srgbClr val="434343"/>
                </a:solidFill>
              </a:rPr>
              <a:t>With your group members, critique these five parts of “the system.”</a:t>
            </a:r>
            <a:endParaRPr sz="2400" dirty="0">
              <a:solidFill>
                <a:srgbClr val="434343"/>
              </a:solidFill>
            </a:endParaRPr>
          </a:p>
          <a:p>
            <a:pPr marL="457200" lvl="0" indent="-355600" algn="l" rtl="0">
              <a:spcBef>
                <a:spcPts val="0"/>
              </a:spcBef>
              <a:spcAft>
                <a:spcPts val="0"/>
              </a:spcAft>
              <a:buClr>
                <a:srgbClr val="434343"/>
              </a:buClr>
              <a:buSzPts val="2000"/>
              <a:buChar char="•"/>
            </a:pPr>
            <a:r>
              <a:rPr lang="en-US" sz="2400" dirty="0">
                <a:solidFill>
                  <a:srgbClr val="434343"/>
                </a:solidFill>
              </a:rPr>
              <a:t>Learning standards</a:t>
            </a:r>
            <a:endParaRPr sz="2400" dirty="0">
              <a:solidFill>
                <a:srgbClr val="434343"/>
              </a:solidFill>
            </a:endParaRPr>
          </a:p>
          <a:p>
            <a:pPr marL="457200" lvl="0" indent="-355600" algn="l" rtl="0">
              <a:spcBef>
                <a:spcPts val="0"/>
              </a:spcBef>
              <a:spcAft>
                <a:spcPts val="0"/>
              </a:spcAft>
              <a:buClr>
                <a:srgbClr val="434343"/>
              </a:buClr>
              <a:buSzPts val="2000"/>
              <a:buChar char="•"/>
            </a:pPr>
            <a:r>
              <a:rPr lang="en-US" sz="2400" dirty="0">
                <a:solidFill>
                  <a:srgbClr val="434343"/>
                </a:solidFill>
              </a:rPr>
              <a:t>Curriculum</a:t>
            </a:r>
            <a:endParaRPr sz="2400" dirty="0">
              <a:solidFill>
                <a:srgbClr val="434343"/>
              </a:solidFill>
            </a:endParaRPr>
          </a:p>
          <a:p>
            <a:pPr marL="457200" lvl="0" indent="-355600" algn="l" rtl="0">
              <a:spcBef>
                <a:spcPts val="0"/>
              </a:spcBef>
              <a:spcAft>
                <a:spcPts val="0"/>
              </a:spcAft>
              <a:buClr>
                <a:srgbClr val="434343"/>
              </a:buClr>
              <a:buSzPts val="2000"/>
              <a:buChar char="•"/>
            </a:pPr>
            <a:r>
              <a:rPr lang="en-US" sz="2400" dirty="0">
                <a:solidFill>
                  <a:srgbClr val="434343"/>
                </a:solidFill>
              </a:rPr>
              <a:t>Assessments and standardized tests</a:t>
            </a:r>
            <a:endParaRPr sz="2400" dirty="0">
              <a:solidFill>
                <a:srgbClr val="434343"/>
              </a:solidFill>
            </a:endParaRPr>
          </a:p>
          <a:p>
            <a:pPr marL="457200" lvl="0" indent="-355600" algn="l" rtl="0">
              <a:spcBef>
                <a:spcPts val="0"/>
              </a:spcBef>
              <a:spcAft>
                <a:spcPts val="0"/>
              </a:spcAft>
              <a:buClr>
                <a:srgbClr val="434343"/>
              </a:buClr>
              <a:buSzPts val="2000"/>
              <a:buChar char="•"/>
            </a:pPr>
            <a:r>
              <a:rPr lang="en-US" sz="2400" dirty="0">
                <a:solidFill>
                  <a:srgbClr val="434343"/>
                </a:solidFill>
              </a:rPr>
              <a:t>Teacher and leader evaluations</a:t>
            </a:r>
            <a:endParaRPr sz="2400" dirty="0">
              <a:solidFill>
                <a:srgbClr val="434343"/>
              </a:solidFill>
            </a:endParaRPr>
          </a:p>
          <a:p>
            <a:pPr marL="457200" lvl="0" indent="-355600" algn="l" rtl="0">
              <a:spcBef>
                <a:spcPts val="0"/>
              </a:spcBef>
              <a:spcAft>
                <a:spcPts val="0"/>
              </a:spcAft>
              <a:buClr>
                <a:srgbClr val="434343"/>
              </a:buClr>
              <a:buSzPts val="2000"/>
              <a:buChar char="•"/>
            </a:pPr>
            <a:r>
              <a:rPr lang="en-US" sz="2400" dirty="0">
                <a:solidFill>
                  <a:srgbClr val="434343"/>
                </a:solidFill>
              </a:rPr>
              <a:t>Teacher education programs</a:t>
            </a:r>
            <a:endParaRPr sz="2400" dirty="0">
              <a:solidFill>
                <a:srgbClr val="434343"/>
              </a:solidFill>
            </a:endParaRPr>
          </a:p>
        </p:txBody>
      </p:sp>
      <p:pic>
        <p:nvPicPr>
          <p:cNvPr id="156" name="Google Shape;156;p31" title="Round Robin.png"/>
          <p:cNvPicPr preferRelativeResize="0"/>
          <p:nvPr/>
        </p:nvPicPr>
        <p:blipFill>
          <a:blip r:embed="rId3">
            <a:alphaModFix/>
          </a:blip>
          <a:stretch>
            <a:fillRect/>
          </a:stretch>
        </p:blipFill>
        <p:spPr>
          <a:xfrm>
            <a:off x="6826875" y="-330262"/>
            <a:ext cx="2132275" cy="2132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Round Robin</a:t>
            </a:r>
            <a:endParaRPr/>
          </a:p>
        </p:txBody>
      </p:sp>
      <p:sp>
        <p:nvSpPr>
          <p:cNvPr id="162" name="Google Shape;162;p32"/>
          <p:cNvSpPr txBox="1">
            <a:spLocks noGrp="1"/>
          </p:cNvSpPr>
          <p:nvPr>
            <p:ph type="body" idx="1"/>
          </p:nvPr>
        </p:nvSpPr>
        <p:spPr>
          <a:xfrm>
            <a:off x="529900" y="1280400"/>
            <a:ext cx="7387800" cy="3621000"/>
          </a:xfrm>
          <a:prstGeom prst="rect">
            <a:avLst/>
          </a:prstGeom>
          <a:noFill/>
          <a:ln>
            <a:noFill/>
          </a:ln>
        </p:spPr>
        <p:txBody>
          <a:bodyPr spcFirstLastPara="1" wrap="square" lIns="91400" tIns="91400" rIns="91400" bIns="91400" anchor="t" anchorCtr="0">
            <a:noAutofit/>
          </a:bodyPr>
          <a:lstStyle/>
          <a:p>
            <a:pPr marL="457200" lvl="0" indent="0" algn="l" rtl="0">
              <a:spcBef>
                <a:spcPts val="0"/>
              </a:spcBef>
              <a:spcAft>
                <a:spcPts val="0"/>
              </a:spcAft>
              <a:buNone/>
            </a:pPr>
            <a:endParaRPr sz="1800" dirty="0">
              <a:solidFill>
                <a:srgbClr val="434343"/>
              </a:solidFill>
            </a:endParaRPr>
          </a:p>
          <a:p>
            <a:pPr marL="457200" lvl="0" indent="-406400" algn="l" rtl="0">
              <a:lnSpc>
                <a:spcPct val="115000"/>
              </a:lnSpc>
              <a:spcBef>
                <a:spcPts val="0"/>
              </a:spcBef>
              <a:spcAft>
                <a:spcPts val="0"/>
              </a:spcAft>
              <a:buClr>
                <a:srgbClr val="434343"/>
              </a:buClr>
              <a:buSzPts val="2800"/>
              <a:buChar char="•"/>
            </a:pPr>
            <a:r>
              <a:rPr lang="en-US" dirty="0">
                <a:solidFill>
                  <a:srgbClr val="434343"/>
                </a:solidFill>
              </a:rPr>
              <a:t>Do these parts of the system capture, express, and build genius and joy?</a:t>
            </a:r>
            <a:endParaRPr dirty="0">
              <a:solidFill>
                <a:srgbClr val="434343"/>
              </a:solidFill>
            </a:endParaRPr>
          </a:p>
          <a:p>
            <a:pPr marL="457200" lvl="0" indent="0" algn="l" rtl="0">
              <a:lnSpc>
                <a:spcPct val="115000"/>
              </a:lnSpc>
              <a:spcBef>
                <a:spcPts val="0"/>
              </a:spcBef>
              <a:spcAft>
                <a:spcPts val="0"/>
              </a:spcAft>
              <a:buNone/>
            </a:pPr>
            <a:endParaRPr dirty="0">
              <a:solidFill>
                <a:srgbClr val="434343"/>
              </a:solidFill>
            </a:endParaRPr>
          </a:p>
          <a:p>
            <a:pPr marL="457200" lvl="0" indent="-406400" algn="l" rtl="0">
              <a:lnSpc>
                <a:spcPct val="115000"/>
              </a:lnSpc>
              <a:spcBef>
                <a:spcPts val="0"/>
              </a:spcBef>
              <a:spcAft>
                <a:spcPts val="0"/>
              </a:spcAft>
              <a:buClr>
                <a:srgbClr val="434343"/>
              </a:buClr>
              <a:buSzPts val="2800"/>
              <a:buChar char="•"/>
            </a:pPr>
            <a:r>
              <a:rPr lang="en-US" dirty="0">
                <a:solidFill>
                  <a:srgbClr val="434343"/>
                </a:solidFill>
              </a:rPr>
              <a:t>Is there a lack of culturally and historically responsive education? Explain.</a:t>
            </a:r>
            <a:endParaRPr dirty="0">
              <a:solidFill>
                <a:srgbClr val="434343"/>
              </a:solidFill>
            </a:endParaRPr>
          </a:p>
          <a:p>
            <a:pPr marL="457200" lvl="0" indent="0" algn="l" rtl="0">
              <a:spcBef>
                <a:spcPts val="0"/>
              </a:spcBef>
              <a:spcAft>
                <a:spcPts val="0"/>
              </a:spcAft>
              <a:buNone/>
            </a:pPr>
            <a:endParaRPr sz="2000" dirty="0">
              <a:solidFill>
                <a:srgbClr val="434343"/>
              </a:solidFill>
            </a:endParaRPr>
          </a:p>
        </p:txBody>
      </p:sp>
      <p:pic>
        <p:nvPicPr>
          <p:cNvPr id="163" name="Google Shape;163;p32" title="Round Robin.png"/>
          <p:cNvPicPr preferRelativeResize="0"/>
          <p:nvPr/>
        </p:nvPicPr>
        <p:blipFill>
          <a:blip r:embed="rId3">
            <a:alphaModFix/>
          </a:blip>
          <a:stretch>
            <a:fillRect/>
          </a:stretch>
        </p:blipFill>
        <p:spPr>
          <a:xfrm>
            <a:off x="6826875" y="-330262"/>
            <a:ext cx="2132275" cy="2132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3"/>
          <p:cNvSpPr txBox="1">
            <a:spLocks noGrp="1"/>
          </p:cNvSpPr>
          <p:nvPr>
            <p:ph type="title"/>
          </p:nvPr>
        </p:nvSpPr>
        <p:spPr>
          <a:xfrm>
            <a:off x="685800" y="609180"/>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The HILL Model</a:t>
            </a:r>
            <a:endParaRPr dirty="0"/>
          </a:p>
        </p:txBody>
      </p:sp>
      <p:sp>
        <p:nvSpPr>
          <p:cNvPr id="169" name="Google Shape;169;p33"/>
          <p:cNvSpPr txBox="1">
            <a:spLocks noGrp="1"/>
          </p:cNvSpPr>
          <p:nvPr>
            <p:ph type="body" idx="1"/>
          </p:nvPr>
        </p:nvSpPr>
        <p:spPr>
          <a:xfrm>
            <a:off x="685800" y="1695979"/>
            <a:ext cx="7772400" cy="1816500"/>
          </a:xfrm>
          <a:prstGeom prst="rect">
            <a:avLst/>
          </a:prstGeom>
          <a:noFill/>
          <a:ln>
            <a:noFill/>
          </a:ln>
        </p:spPr>
        <p:txBody>
          <a:bodyPr spcFirstLastPara="1" wrap="square" lIns="45700" tIns="45700" rIns="45700" bIns="45700" anchor="t" anchorCtr="0">
            <a:noAutofit/>
          </a:bodyPr>
          <a:lstStyle/>
          <a:p>
            <a:pPr marL="55562" lvl="0" indent="0" rtl="0">
              <a:lnSpc>
                <a:spcPct val="80000"/>
              </a:lnSpc>
              <a:spcBef>
                <a:spcPts val="0"/>
              </a:spcBef>
              <a:spcAft>
                <a:spcPts val="0"/>
              </a:spcAft>
              <a:buSzPts val="1625"/>
              <a:buNone/>
            </a:pPr>
            <a:r>
              <a:rPr lang="en-US" sz="2400" dirty="0"/>
              <a:t>An instructional framework consisting of five pursuits:</a:t>
            </a:r>
          </a:p>
          <a:p>
            <a:pPr marL="398462" indent="-342900">
              <a:lnSpc>
                <a:spcPct val="80000"/>
              </a:lnSpc>
              <a:spcBef>
                <a:spcPts val="0"/>
              </a:spcBef>
              <a:buSzPts val="1625"/>
            </a:pPr>
            <a:r>
              <a:rPr lang="en-US" sz="2400" dirty="0"/>
              <a:t>Identity</a:t>
            </a:r>
          </a:p>
          <a:p>
            <a:pPr marL="398462" indent="-342900">
              <a:lnSpc>
                <a:spcPct val="80000"/>
              </a:lnSpc>
              <a:spcBef>
                <a:spcPts val="0"/>
              </a:spcBef>
              <a:buSzPts val="1625"/>
            </a:pPr>
            <a:r>
              <a:rPr lang="en-US" sz="2400" dirty="0"/>
              <a:t>Skills</a:t>
            </a:r>
          </a:p>
          <a:p>
            <a:pPr marL="398462" indent="-342900">
              <a:lnSpc>
                <a:spcPct val="80000"/>
              </a:lnSpc>
              <a:spcBef>
                <a:spcPts val="0"/>
              </a:spcBef>
              <a:buSzPts val="1625"/>
            </a:pPr>
            <a:r>
              <a:rPr lang="en-US" sz="2400" dirty="0"/>
              <a:t>Intellect</a:t>
            </a:r>
          </a:p>
          <a:p>
            <a:pPr marL="398462" indent="-342900">
              <a:lnSpc>
                <a:spcPct val="80000"/>
              </a:lnSpc>
              <a:spcBef>
                <a:spcPts val="0"/>
              </a:spcBef>
              <a:buSzPts val="1625"/>
            </a:pPr>
            <a:r>
              <a:rPr lang="en-US" sz="2400" dirty="0"/>
              <a:t>Criticality</a:t>
            </a:r>
          </a:p>
          <a:p>
            <a:pPr marL="398462" indent="-342900">
              <a:lnSpc>
                <a:spcPct val="80000"/>
              </a:lnSpc>
              <a:spcBef>
                <a:spcPts val="0"/>
              </a:spcBef>
              <a:buSzPts val="1625"/>
            </a:pPr>
            <a:r>
              <a:rPr lang="en-US" sz="2400" dirty="0"/>
              <a:t>Joy</a:t>
            </a:r>
            <a:endParaRPr sz="2400" dirty="0"/>
          </a:p>
          <a:p>
            <a:pPr marL="55562" lvl="0" indent="0" rtl="0">
              <a:lnSpc>
                <a:spcPct val="80000"/>
              </a:lnSpc>
              <a:spcBef>
                <a:spcPts val="0"/>
              </a:spcBef>
              <a:spcAft>
                <a:spcPts val="0"/>
              </a:spcAft>
              <a:buSzPts val="1625"/>
              <a:buNone/>
            </a:pPr>
            <a:r>
              <a:rPr lang="en-US" sz="2425" dirty="0"/>
              <a:t> </a:t>
            </a:r>
            <a:endParaRPr sz="2425" dirty="0"/>
          </a:p>
          <a:p>
            <a:pPr marL="55562" lvl="0" indent="0" rtl="0">
              <a:lnSpc>
                <a:spcPct val="80000"/>
              </a:lnSpc>
              <a:spcBef>
                <a:spcPts val="0"/>
              </a:spcBef>
              <a:spcAft>
                <a:spcPts val="0"/>
              </a:spcAft>
              <a:buSzPts val="1625"/>
              <a:buNone/>
            </a:pPr>
            <a:r>
              <a:rPr lang="en-US" sz="2400" dirty="0"/>
              <a:t>These pursuits respond to diverse students’ </a:t>
            </a:r>
            <a:endParaRPr sz="2400" dirty="0"/>
          </a:p>
          <a:p>
            <a:pPr marL="55562" lvl="0" indent="0" rtl="0">
              <a:lnSpc>
                <a:spcPct val="80000"/>
              </a:lnSpc>
              <a:spcBef>
                <a:spcPts val="0"/>
              </a:spcBef>
              <a:spcAft>
                <a:spcPts val="0"/>
              </a:spcAft>
              <a:buClr>
                <a:srgbClr val="000000"/>
              </a:buClr>
              <a:buSzPts val="1625"/>
              <a:buFont typeface="Arial"/>
              <a:buNone/>
            </a:pPr>
            <a:r>
              <a:rPr lang="en-US" sz="2400" b="1" u="sng" dirty="0"/>
              <a:t>H</a:t>
            </a:r>
            <a:r>
              <a:rPr lang="en-US" sz="2400" dirty="0"/>
              <a:t>istories, </a:t>
            </a:r>
            <a:r>
              <a:rPr lang="en-US" sz="2400" b="1" u="sng" dirty="0"/>
              <a:t>I</a:t>
            </a:r>
            <a:r>
              <a:rPr lang="en-US" sz="2400" dirty="0"/>
              <a:t>dentities, </a:t>
            </a:r>
            <a:r>
              <a:rPr lang="en-US" sz="2400" b="1" u="sng" dirty="0"/>
              <a:t>L</a:t>
            </a:r>
            <a:r>
              <a:rPr lang="en-US" sz="2400" dirty="0"/>
              <a:t>iteracies, and </a:t>
            </a:r>
            <a:r>
              <a:rPr lang="en-US" sz="2400" b="1" u="sng" dirty="0"/>
              <a:t>L</a:t>
            </a:r>
            <a:r>
              <a:rPr lang="en-US" sz="2400" dirty="0"/>
              <a:t>iberation.</a:t>
            </a:r>
            <a:endParaRP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4"/>
          <p:cNvSpPr txBox="1">
            <a:spLocks noGrp="1"/>
          </p:cNvSpPr>
          <p:nvPr>
            <p:ph type="title" idx="4294967295"/>
          </p:nvPr>
        </p:nvSpPr>
        <p:spPr>
          <a:xfrm>
            <a:off x="457200" y="307250"/>
            <a:ext cx="8229600" cy="7626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Gram It</a:t>
            </a:r>
            <a:endParaRPr dirty="0"/>
          </a:p>
        </p:txBody>
      </p:sp>
      <p:sp>
        <p:nvSpPr>
          <p:cNvPr id="175" name="Google Shape;175;p34"/>
          <p:cNvSpPr txBox="1">
            <a:spLocks noGrp="1"/>
          </p:cNvSpPr>
          <p:nvPr>
            <p:ph type="body" idx="4294967295"/>
          </p:nvPr>
        </p:nvSpPr>
        <p:spPr>
          <a:xfrm>
            <a:off x="457200" y="1305050"/>
            <a:ext cx="2957100" cy="3621000"/>
          </a:xfrm>
          <a:prstGeom prst="rect">
            <a:avLst/>
          </a:prstGeom>
          <a:noFill/>
          <a:ln>
            <a:noFill/>
          </a:ln>
        </p:spPr>
        <p:txBody>
          <a:bodyPr spcFirstLastPara="1" wrap="square" lIns="91400" tIns="91400" rIns="91400" bIns="91400" anchor="t" anchorCtr="0">
            <a:normAutofit fontScale="85000" lnSpcReduction="10000"/>
          </a:bodyPr>
          <a:lstStyle/>
          <a:p>
            <a:pPr marL="171450" lvl="0" indent="0" algn="l" rtl="0">
              <a:lnSpc>
                <a:spcPct val="100000"/>
              </a:lnSpc>
              <a:spcBef>
                <a:spcPts val="0"/>
              </a:spcBef>
              <a:spcAft>
                <a:spcPts val="0"/>
              </a:spcAft>
              <a:buSzPts val="2600"/>
              <a:buNone/>
            </a:pPr>
            <a:r>
              <a:rPr lang="en-US" dirty="0"/>
              <a:t>Draw or find an image that represents your understanding of the HILL Model. </a:t>
            </a:r>
          </a:p>
          <a:p>
            <a:pPr marL="171450" lvl="0" indent="0" algn="l" rtl="0">
              <a:lnSpc>
                <a:spcPct val="100000"/>
              </a:lnSpc>
              <a:spcBef>
                <a:spcPts val="0"/>
              </a:spcBef>
              <a:spcAft>
                <a:spcPts val="0"/>
              </a:spcAft>
              <a:buSzPts val="2600"/>
              <a:buNone/>
            </a:pPr>
            <a:endParaRPr lang="en-US" dirty="0"/>
          </a:p>
          <a:p>
            <a:pPr marL="171450" lvl="0" indent="0" algn="l" rtl="0">
              <a:lnSpc>
                <a:spcPct val="100000"/>
              </a:lnSpc>
              <a:spcBef>
                <a:spcPts val="0"/>
              </a:spcBef>
              <a:spcAft>
                <a:spcPts val="0"/>
              </a:spcAft>
              <a:buSzPts val="2600"/>
              <a:buNone/>
            </a:pPr>
            <a:r>
              <a:rPr lang="en-US" dirty="0"/>
              <a:t>Summarize your understanding using a hashtag. </a:t>
            </a:r>
          </a:p>
          <a:p>
            <a:pPr marL="171450" lvl="0" indent="0" algn="l" rtl="0">
              <a:lnSpc>
                <a:spcPct val="100000"/>
              </a:lnSpc>
              <a:spcBef>
                <a:spcPts val="0"/>
              </a:spcBef>
              <a:spcAft>
                <a:spcPts val="0"/>
              </a:spcAft>
              <a:buSzPts val="2600"/>
              <a:buNone/>
            </a:pPr>
            <a:endParaRPr lang="en-US" dirty="0"/>
          </a:p>
          <a:p>
            <a:pPr marL="171450" lvl="0" indent="0" algn="l" rtl="0">
              <a:lnSpc>
                <a:spcPct val="100000"/>
              </a:lnSpc>
              <a:spcBef>
                <a:spcPts val="0"/>
              </a:spcBef>
              <a:spcAft>
                <a:spcPts val="0"/>
              </a:spcAft>
              <a:buSzPts val="2600"/>
              <a:buNone/>
            </a:pPr>
            <a:r>
              <a:rPr lang="en-US" dirty="0"/>
              <a:t>Prepare to share out. </a:t>
            </a:r>
            <a:endParaRPr dirty="0"/>
          </a:p>
        </p:txBody>
      </p:sp>
      <p:pic>
        <p:nvPicPr>
          <p:cNvPr id="176" name="Google Shape;176;p34" title="GramIt.png"/>
          <p:cNvPicPr preferRelativeResize="0"/>
          <p:nvPr/>
        </p:nvPicPr>
        <p:blipFill>
          <a:blip r:embed="rId3">
            <a:alphaModFix/>
          </a:blip>
          <a:stretch>
            <a:fillRect/>
          </a:stretch>
        </p:blipFill>
        <p:spPr>
          <a:xfrm>
            <a:off x="7474475" y="129713"/>
            <a:ext cx="1212324" cy="1212324"/>
          </a:xfrm>
          <a:prstGeom prst="rect">
            <a:avLst/>
          </a:prstGeom>
          <a:noFill/>
          <a:ln>
            <a:noFill/>
          </a:ln>
        </p:spPr>
      </p:pic>
      <p:pic>
        <p:nvPicPr>
          <p:cNvPr id="177" name="Google Shape;177;p34"/>
          <p:cNvPicPr preferRelativeResize="0"/>
          <p:nvPr/>
        </p:nvPicPr>
        <p:blipFill>
          <a:blip r:embed="rId4">
            <a:alphaModFix/>
          </a:blip>
          <a:stretch>
            <a:fillRect/>
          </a:stretch>
        </p:blipFill>
        <p:spPr>
          <a:xfrm>
            <a:off x="3571955" y="1603137"/>
            <a:ext cx="5272500" cy="30248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Creating Spaces for Genius and Joy</a:t>
            </a:r>
            <a:endParaRPr dirty="0"/>
          </a:p>
        </p:txBody>
      </p:sp>
      <p:sp>
        <p:nvSpPr>
          <p:cNvPr id="183" name="Google Shape;183;p35"/>
          <p:cNvSpPr txBox="1">
            <a:spLocks noGrp="1"/>
          </p:cNvSpPr>
          <p:nvPr>
            <p:ph type="body" idx="1"/>
          </p:nvPr>
        </p:nvSpPr>
        <p:spPr>
          <a:xfrm>
            <a:off x="457200" y="1305050"/>
            <a:ext cx="7479000" cy="3621000"/>
          </a:xfrm>
          <a:prstGeom prst="rect">
            <a:avLst/>
          </a:prstGeom>
          <a:noFill/>
          <a:ln>
            <a:noFill/>
          </a:ln>
        </p:spPr>
        <p:txBody>
          <a:bodyPr spcFirstLastPara="1" wrap="square" lIns="91400" tIns="91400" rIns="91400" bIns="91400" anchor="t" anchorCtr="0">
            <a:noAutofit/>
          </a:bodyPr>
          <a:lstStyle/>
          <a:p>
            <a:pPr marL="0" lvl="0" indent="0" rtl="0">
              <a:spcBef>
                <a:spcPts val="0"/>
              </a:spcBef>
              <a:spcAft>
                <a:spcPts val="0"/>
              </a:spcAft>
              <a:buClr>
                <a:schemeClr val="dk1"/>
              </a:buClr>
              <a:buSzPts val="1100"/>
              <a:buFont typeface="Arial"/>
              <a:buNone/>
            </a:pPr>
            <a:r>
              <a:rPr lang="en-US" sz="2400" dirty="0">
                <a:solidFill>
                  <a:srgbClr val="434343"/>
                </a:solidFill>
              </a:rPr>
              <a:t>Harvest: Gathering substances from the rich Earth that are needed to move forth life. </a:t>
            </a:r>
            <a:endParaRPr sz="2400" dirty="0">
              <a:solidFill>
                <a:srgbClr val="434343"/>
              </a:solidFill>
            </a:endParaRPr>
          </a:p>
          <a:p>
            <a:pPr marL="0" lvl="0" indent="0" algn="l" rtl="0">
              <a:spcBef>
                <a:spcPts val="0"/>
              </a:spcBef>
              <a:spcAft>
                <a:spcPts val="0"/>
              </a:spcAft>
              <a:buClr>
                <a:schemeClr val="dk1"/>
              </a:buClr>
              <a:buSzPts val="1100"/>
              <a:buFont typeface="Arial"/>
              <a:buNone/>
            </a:pPr>
            <a:endParaRPr sz="1400" b="1" dirty="0">
              <a:solidFill>
                <a:srgbClr val="434343"/>
              </a:solidFill>
            </a:endParaRPr>
          </a:p>
          <a:p>
            <a:pPr marL="0" lvl="0" indent="0" algn="ctr" rtl="0">
              <a:spcBef>
                <a:spcPts val="0"/>
              </a:spcBef>
              <a:spcAft>
                <a:spcPts val="0"/>
              </a:spcAft>
              <a:buClr>
                <a:schemeClr val="dk1"/>
              </a:buClr>
              <a:buSzPts val="1100"/>
              <a:buFont typeface="Arial"/>
              <a:buNone/>
            </a:pPr>
            <a:r>
              <a:rPr lang="en-US" sz="2400" dirty="0">
                <a:solidFill>
                  <a:schemeClr val="accent2"/>
                </a:solidFill>
              </a:rPr>
              <a:t>“I consider all the beautiful, creative ideas and experiences we have with children in and around schools…like a harvest of genius and joy.” </a:t>
            </a:r>
            <a:endParaRPr sz="2400" dirty="0">
              <a:solidFill>
                <a:schemeClr val="accent2"/>
              </a:solidFill>
            </a:endParaRPr>
          </a:p>
          <a:p>
            <a:pPr marL="0" lvl="0" indent="0" algn="ctr" rtl="0">
              <a:spcBef>
                <a:spcPts val="0"/>
              </a:spcBef>
              <a:spcAft>
                <a:spcPts val="0"/>
              </a:spcAft>
              <a:buClr>
                <a:schemeClr val="dk1"/>
              </a:buClr>
              <a:buSzPts val="1100"/>
              <a:buFont typeface="Arial"/>
              <a:buNone/>
            </a:pPr>
            <a:r>
              <a:rPr lang="en-US" sz="2400" dirty="0">
                <a:solidFill>
                  <a:schemeClr val="accent2"/>
                </a:solidFill>
              </a:rPr>
              <a:t>-</a:t>
            </a:r>
            <a:r>
              <a:rPr lang="en-US" sz="2400" dirty="0" err="1">
                <a:solidFill>
                  <a:schemeClr val="accent2"/>
                </a:solidFill>
              </a:rPr>
              <a:t>Gholdy</a:t>
            </a:r>
            <a:r>
              <a:rPr lang="en-US" sz="2400" dirty="0">
                <a:solidFill>
                  <a:schemeClr val="accent2"/>
                </a:solidFill>
              </a:rPr>
              <a:t> Muhammad</a:t>
            </a:r>
            <a:endParaRPr sz="2400" b="1" dirty="0">
              <a:solidFill>
                <a:schemeClr val="accent2"/>
              </a:solidFill>
            </a:endParaRPr>
          </a:p>
          <a:p>
            <a:pPr marL="0" lvl="0" indent="0" algn="ctr" rtl="0">
              <a:spcBef>
                <a:spcPts val="0"/>
              </a:spcBef>
              <a:spcAft>
                <a:spcPts val="0"/>
              </a:spcAft>
              <a:buClr>
                <a:schemeClr val="dk1"/>
              </a:buClr>
              <a:buSzPts val="1100"/>
              <a:buFont typeface="Arial"/>
              <a:buNone/>
            </a:pPr>
            <a:endParaRPr sz="1900" b="1" dirty="0">
              <a:solidFill>
                <a:srgbClr val="434343"/>
              </a:solidFill>
            </a:endParaRPr>
          </a:p>
          <a:p>
            <a:pPr marL="0" lvl="0" indent="0" rtl="0">
              <a:spcBef>
                <a:spcPts val="0"/>
              </a:spcBef>
              <a:spcAft>
                <a:spcPts val="0"/>
              </a:spcAft>
              <a:buClr>
                <a:schemeClr val="dk1"/>
              </a:buClr>
              <a:buSzPts val="1100"/>
              <a:buFont typeface="Arial"/>
              <a:buNone/>
            </a:pPr>
            <a:r>
              <a:rPr lang="en-US" sz="2400" b="1" dirty="0">
                <a:solidFill>
                  <a:srgbClr val="434343"/>
                </a:solidFill>
              </a:rPr>
              <a:t>How can the HILL Model best be used in your learning space to produce a harvest?</a:t>
            </a:r>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The HILL Model</a:t>
            </a:r>
            <a:endParaRPr dirty="0"/>
          </a:p>
        </p:txBody>
      </p:sp>
      <p:pic>
        <p:nvPicPr>
          <p:cNvPr id="189" name="Google Shape;189;p36"/>
          <p:cNvPicPr preferRelativeResize="0"/>
          <p:nvPr/>
        </p:nvPicPr>
        <p:blipFill>
          <a:blip r:embed="rId3">
            <a:alphaModFix/>
          </a:blip>
          <a:stretch>
            <a:fillRect/>
          </a:stretch>
        </p:blipFill>
        <p:spPr>
          <a:xfrm>
            <a:off x="1306175" y="1164647"/>
            <a:ext cx="6531648" cy="36740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7"/>
          <p:cNvSpPr txBox="1">
            <a:spLocks noGrp="1"/>
          </p:cNvSpPr>
          <p:nvPr>
            <p:ph type="title"/>
          </p:nvPr>
        </p:nvSpPr>
        <p:spPr>
          <a:xfrm>
            <a:off x="457200" y="147875"/>
            <a:ext cx="8229600" cy="8379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Using the HILL Model: Sample Lesson</a:t>
            </a:r>
            <a:endParaRPr dirty="0"/>
          </a:p>
        </p:txBody>
      </p:sp>
      <p:pic>
        <p:nvPicPr>
          <p:cNvPr id="195" name="Google Shape;195;p37"/>
          <p:cNvPicPr preferRelativeResize="0"/>
          <p:nvPr/>
        </p:nvPicPr>
        <p:blipFill rotWithShape="1">
          <a:blip r:embed="rId3">
            <a:alphaModFix/>
          </a:blip>
          <a:srcRect r="4997"/>
          <a:stretch/>
        </p:blipFill>
        <p:spPr>
          <a:xfrm>
            <a:off x="332725" y="3783500"/>
            <a:ext cx="8686801" cy="1219825"/>
          </a:xfrm>
          <a:prstGeom prst="rect">
            <a:avLst/>
          </a:prstGeom>
          <a:noFill/>
          <a:ln>
            <a:noFill/>
          </a:ln>
        </p:spPr>
      </p:pic>
      <p:graphicFrame>
        <p:nvGraphicFramePr>
          <p:cNvPr id="196" name="Google Shape;196;p37"/>
          <p:cNvGraphicFramePr/>
          <p:nvPr>
            <p:extLst>
              <p:ext uri="{D42A27DB-BD31-4B8C-83A1-F6EECF244321}">
                <p14:modId xmlns:p14="http://schemas.microsoft.com/office/powerpoint/2010/main" val="2294257231"/>
              </p:ext>
            </p:extLst>
          </p:nvPr>
        </p:nvGraphicFramePr>
        <p:xfrm>
          <a:off x="216275" y="1072088"/>
          <a:ext cx="8686800" cy="3709100"/>
        </p:xfrm>
        <a:graphic>
          <a:graphicData uri="http://schemas.openxmlformats.org/drawingml/2006/table">
            <a:tbl>
              <a:tblPr>
                <a:noFill/>
                <a:tableStyleId>{8EBB4B6B-ABDE-444B-9635-389D5277C521}</a:tableStyleId>
              </a:tblPr>
              <a:tblGrid>
                <a:gridCol w="1311425">
                  <a:extLst>
                    <a:ext uri="{9D8B030D-6E8A-4147-A177-3AD203B41FA5}">
                      <a16:colId xmlns:a16="http://schemas.microsoft.com/office/drawing/2014/main" val="20000"/>
                    </a:ext>
                  </a:extLst>
                </a:gridCol>
                <a:gridCol w="7375375">
                  <a:extLst>
                    <a:ext uri="{9D8B030D-6E8A-4147-A177-3AD203B41FA5}">
                      <a16:colId xmlns:a16="http://schemas.microsoft.com/office/drawing/2014/main" val="20001"/>
                    </a:ext>
                  </a:extLst>
                </a:gridCol>
              </a:tblGrid>
              <a:tr h="594925">
                <a:tc gridSpan="2">
                  <a:txBody>
                    <a:bodyPr/>
                    <a:lstStyle/>
                    <a:p>
                      <a:pPr marL="0" lvl="0" indent="0" algn="l" rtl="0">
                        <a:spcBef>
                          <a:spcPts val="0"/>
                        </a:spcBef>
                        <a:spcAft>
                          <a:spcPts val="0"/>
                        </a:spcAft>
                        <a:buNone/>
                      </a:pPr>
                      <a:r>
                        <a:rPr lang="en-US" sz="1800" b="1" dirty="0">
                          <a:solidFill>
                            <a:schemeClr val="dk1"/>
                          </a:solidFill>
                          <a:latin typeface="Calibri"/>
                          <a:ea typeface="Calibri"/>
                          <a:cs typeface="Calibri"/>
                          <a:sym typeface="Calibri"/>
                        </a:rPr>
                        <a:t>6</a:t>
                      </a:r>
                      <a:r>
                        <a:rPr lang="en-US" sz="1800" b="1" baseline="30000" dirty="0">
                          <a:solidFill>
                            <a:schemeClr val="dk1"/>
                          </a:solidFill>
                          <a:latin typeface="Calibri"/>
                          <a:ea typeface="Calibri"/>
                          <a:cs typeface="Calibri"/>
                          <a:sym typeface="Calibri"/>
                        </a:rPr>
                        <a:t>th</a:t>
                      </a:r>
                      <a:r>
                        <a:rPr lang="en-US" sz="1800" b="1" dirty="0">
                          <a:solidFill>
                            <a:schemeClr val="dk1"/>
                          </a:solidFill>
                          <a:latin typeface="Calibri"/>
                          <a:ea typeface="Calibri"/>
                          <a:cs typeface="Calibri"/>
                          <a:sym typeface="Calibri"/>
                        </a:rPr>
                        <a:t>–8th Grade Social Studies Lesson: The Three Sisters</a:t>
                      </a:r>
                      <a:endParaRPr dirty="0">
                        <a:solidFill>
                          <a:schemeClr val="dk1"/>
                        </a:solidFill>
                      </a:endParaRPr>
                    </a:p>
                  </a:txBody>
                  <a:tcPr marL="73025" marR="73025" marT="73025" marB="73025">
                    <a:lnL w="12700" cap="flat" cmpd="sng">
                      <a:solidFill>
                        <a:srgbClr val="BED7D3">
                          <a:alpha val="0"/>
                        </a:srgbClr>
                      </a:solidFill>
                      <a:prstDash val="solid"/>
                      <a:round/>
                      <a:headEnd type="none" w="sm" len="sm"/>
                      <a:tailEnd type="none" w="sm" len="sm"/>
                    </a:lnL>
                    <a:lnR w="12700" cap="flat" cmpd="sng">
                      <a:solidFill>
                        <a:srgbClr val="BED7D3">
                          <a:alpha val="0"/>
                        </a:srgbClr>
                      </a:solidFill>
                      <a:prstDash val="solid"/>
                      <a:round/>
                      <a:headEnd type="none" w="sm" len="sm"/>
                      <a:tailEnd type="none" w="sm" len="sm"/>
                    </a:lnR>
                    <a:lnT w="12700" cap="flat" cmpd="sng">
                      <a:solidFill>
                        <a:srgbClr val="BED7D3">
                          <a:alpha val="0"/>
                        </a:srgbClr>
                      </a:solidFill>
                      <a:prstDash val="solid"/>
                      <a:round/>
                      <a:headEnd type="none" w="sm" len="sm"/>
                      <a:tailEnd type="none" w="sm" len="sm"/>
                    </a:lnT>
                    <a:lnB w="12700" cap="flat" cmpd="sng">
                      <a:solidFill>
                        <a:srgbClr val="BED7D3"/>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21180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lt1"/>
                          </a:solidFill>
                          <a:latin typeface="Calibri"/>
                          <a:ea typeface="Calibri"/>
                          <a:cs typeface="Calibri"/>
                          <a:sym typeface="Calibri"/>
                        </a:rPr>
                        <a:t>IDENTITY</a:t>
                      </a:r>
                      <a:endParaRPr sz="1400" u="none" strike="noStrike" cap="none">
                        <a:solidFill>
                          <a:schemeClr val="lt1"/>
                        </a:solidFill>
                      </a:endParaRPr>
                    </a:p>
                  </a:txBody>
                  <a:tcPr marL="73025" marR="73025" marT="73025" marB="73025"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5B7B7C"/>
                    </a:solidFill>
                  </a:tcPr>
                </a:tc>
                <a:tc>
                  <a:txBody>
                    <a:bodyPr/>
                    <a:lstStyle/>
                    <a:p>
                      <a:pPr marL="0" lvl="0" indent="0" algn="l" rtl="0">
                        <a:spcBef>
                          <a:spcPts val="0"/>
                        </a:spcBef>
                        <a:spcAft>
                          <a:spcPts val="0"/>
                        </a:spcAft>
                        <a:buClr>
                          <a:schemeClr val="dk1"/>
                        </a:buClr>
                        <a:buSzPts val="1100"/>
                        <a:buFont typeface="Arial"/>
                        <a:buNone/>
                      </a:pPr>
                      <a:r>
                        <a:rPr lang="en-US" sz="2000" dirty="0">
                          <a:solidFill>
                            <a:schemeClr val="dk1"/>
                          </a:solidFill>
                          <a:latin typeface="Calibri"/>
                          <a:ea typeface="Calibri"/>
                          <a:cs typeface="Calibri"/>
                          <a:sym typeface="Calibri"/>
                        </a:rPr>
                        <a:t>Students will discuss the cultural and practical significance of the Three Sisters planting technique and reflect on how it maintains cultural identity and connection to the land. </a:t>
                      </a:r>
                      <a:endParaRPr sz="2000" u="none" strike="noStrike" cap="none" dirty="0">
                        <a:solidFill>
                          <a:schemeClr val="dk1"/>
                        </a:solidFill>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84192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lt1"/>
                          </a:solidFill>
                          <a:latin typeface="Calibri"/>
                          <a:ea typeface="Calibri"/>
                          <a:cs typeface="Calibri"/>
                          <a:sym typeface="Calibri"/>
                        </a:rPr>
                        <a:t>SKILL</a:t>
                      </a:r>
                      <a:endParaRPr sz="1400" u="none" strike="noStrike" cap="none">
                        <a:solidFill>
                          <a:schemeClr val="lt1"/>
                        </a:solidFill>
                      </a:endParaRPr>
                    </a:p>
                  </a:txBody>
                  <a:tcPr marL="73025" marR="73025" marT="73025" marB="73025"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659298"/>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000">
                          <a:solidFill>
                            <a:schemeClr val="dk1"/>
                          </a:solidFill>
                          <a:latin typeface="Calibri"/>
                          <a:ea typeface="Calibri"/>
                          <a:cs typeface="Calibri"/>
                          <a:sym typeface="Calibri"/>
                        </a:rPr>
                        <a:t>Students will plant the Three Sisters (corn, bean, and squash) in a small pot and explain the unique role each plant plays in the system. </a:t>
                      </a:r>
                      <a:endParaRPr sz="2000">
                        <a:solidFill>
                          <a:schemeClr val="dk1"/>
                        </a:solidFill>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91900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lt1"/>
                          </a:solidFill>
                          <a:latin typeface="Calibri"/>
                          <a:ea typeface="Calibri"/>
                          <a:cs typeface="Calibri"/>
                          <a:sym typeface="Calibri"/>
                        </a:rPr>
                        <a:t>INTELLECT</a:t>
                      </a:r>
                      <a:endParaRPr sz="1400" u="none" strike="noStrike" cap="none">
                        <a:solidFill>
                          <a:schemeClr val="lt1"/>
                        </a:solidFill>
                      </a:endParaRPr>
                    </a:p>
                  </a:txBody>
                  <a:tcPr marL="73025" marR="73025" marT="73025" marB="73025"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5B7B7C"/>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2000" u="none" strike="noStrike" cap="none" dirty="0">
                          <a:solidFill>
                            <a:schemeClr val="dk1"/>
                          </a:solidFill>
                          <a:latin typeface="Calibri"/>
                          <a:ea typeface="Calibri"/>
                          <a:cs typeface="Calibri"/>
                          <a:sym typeface="Calibri"/>
                        </a:rPr>
                        <a:t>Students will research traditional agricultural practices adapted to specific environments and explain how they reflect the culture of the people using them.  </a:t>
                      </a:r>
                      <a:endParaRPr sz="2000" dirty="0">
                        <a:solidFill>
                          <a:schemeClr val="dk1"/>
                        </a:solidFill>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8"/>
          <p:cNvSpPr txBox="1">
            <a:spLocks noGrp="1"/>
          </p:cNvSpPr>
          <p:nvPr>
            <p:ph type="title"/>
          </p:nvPr>
        </p:nvSpPr>
        <p:spPr>
          <a:xfrm>
            <a:off x="457200" y="147875"/>
            <a:ext cx="8229600" cy="8379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Using the HILL Model: Sample Lesson</a:t>
            </a:r>
            <a:endParaRPr/>
          </a:p>
        </p:txBody>
      </p:sp>
      <p:pic>
        <p:nvPicPr>
          <p:cNvPr id="202" name="Google Shape;202;p38"/>
          <p:cNvPicPr preferRelativeResize="0"/>
          <p:nvPr/>
        </p:nvPicPr>
        <p:blipFill rotWithShape="1">
          <a:blip r:embed="rId3">
            <a:alphaModFix/>
          </a:blip>
          <a:srcRect r="4997"/>
          <a:stretch/>
        </p:blipFill>
        <p:spPr>
          <a:xfrm>
            <a:off x="332725" y="3783500"/>
            <a:ext cx="8686801" cy="1219825"/>
          </a:xfrm>
          <a:prstGeom prst="rect">
            <a:avLst/>
          </a:prstGeom>
          <a:noFill/>
          <a:ln>
            <a:noFill/>
          </a:ln>
        </p:spPr>
      </p:pic>
      <p:graphicFrame>
        <p:nvGraphicFramePr>
          <p:cNvPr id="203" name="Google Shape;203;p38"/>
          <p:cNvGraphicFramePr/>
          <p:nvPr>
            <p:extLst>
              <p:ext uri="{D42A27DB-BD31-4B8C-83A1-F6EECF244321}">
                <p14:modId xmlns:p14="http://schemas.microsoft.com/office/powerpoint/2010/main" val="845240372"/>
              </p:ext>
            </p:extLst>
          </p:nvPr>
        </p:nvGraphicFramePr>
        <p:xfrm>
          <a:off x="216275" y="1072088"/>
          <a:ext cx="8686800" cy="2910200"/>
        </p:xfrm>
        <a:graphic>
          <a:graphicData uri="http://schemas.openxmlformats.org/drawingml/2006/table">
            <a:tbl>
              <a:tblPr>
                <a:noFill/>
                <a:tableStyleId>{8EBB4B6B-ABDE-444B-9635-389D5277C521}</a:tableStyleId>
              </a:tblPr>
              <a:tblGrid>
                <a:gridCol w="1311425">
                  <a:extLst>
                    <a:ext uri="{9D8B030D-6E8A-4147-A177-3AD203B41FA5}">
                      <a16:colId xmlns:a16="http://schemas.microsoft.com/office/drawing/2014/main" val="20000"/>
                    </a:ext>
                  </a:extLst>
                </a:gridCol>
                <a:gridCol w="7375375">
                  <a:extLst>
                    <a:ext uri="{9D8B030D-6E8A-4147-A177-3AD203B41FA5}">
                      <a16:colId xmlns:a16="http://schemas.microsoft.com/office/drawing/2014/main" val="20001"/>
                    </a:ext>
                  </a:extLst>
                </a:gridCol>
              </a:tblGrid>
              <a:tr h="641550">
                <a:tc gridSpan="2">
                  <a:txBody>
                    <a:bodyPr/>
                    <a:lstStyle/>
                    <a:p>
                      <a:pPr marL="0" lvl="0" indent="0" algn="l" rtl="0">
                        <a:spcBef>
                          <a:spcPts val="0"/>
                        </a:spcBef>
                        <a:spcAft>
                          <a:spcPts val="0"/>
                        </a:spcAft>
                        <a:buNone/>
                      </a:pPr>
                      <a:r>
                        <a:rPr lang="en-US" sz="1800" b="1" dirty="0">
                          <a:solidFill>
                            <a:schemeClr val="dk1"/>
                          </a:solidFill>
                          <a:latin typeface="Calibri"/>
                          <a:ea typeface="Calibri"/>
                          <a:cs typeface="Calibri"/>
                          <a:sym typeface="Calibri"/>
                        </a:rPr>
                        <a:t>6</a:t>
                      </a:r>
                      <a:r>
                        <a:rPr lang="en-US" sz="1800" b="1" baseline="30000" dirty="0">
                          <a:solidFill>
                            <a:schemeClr val="dk1"/>
                          </a:solidFill>
                          <a:latin typeface="Calibri"/>
                          <a:ea typeface="Calibri"/>
                          <a:cs typeface="Calibri"/>
                          <a:sym typeface="Calibri"/>
                        </a:rPr>
                        <a:t>th</a:t>
                      </a:r>
                      <a:r>
                        <a:rPr lang="en-US" sz="1800" b="1" dirty="0">
                          <a:solidFill>
                            <a:schemeClr val="dk1"/>
                          </a:solidFill>
                          <a:latin typeface="Calibri"/>
                          <a:ea typeface="Calibri"/>
                          <a:cs typeface="Calibri"/>
                          <a:sym typeface="Calibri"/>
                        </a:rPr>
                        <a:t>–8th Grade Social Studies Lesson: The Three Sisters</a:t>
                      </a:r>
                      <a:endParaRPr lang="en-US" sz="1800" dirty="0">
                        <a:solidFill>
                          <a:schemeClr val="dk1"/>
                        </a:solidFill>
                      </a:endParaRPr>
                    </a:p>
                  </a:txBody>
                  <a:tcPr marL="73025" marR="73025" marT="73025" marB="73025">
                    <a:lnL w="12700" cap="flat" cmpd="sng">
                      <a:solidFill>
                        <a:srgbClr val="BED7D3">
                          <a:alpha val="0"/>
                        </a:srgbClr>
                      </a:solidFill>
                      <a:prstDash val="solid"/>
                      <a:round/>
                      <a:headEnd type="none" w="sm" len="sm"/>
                      <a:tailEnd type="none" w="sm" len="sm"/>
                    </a:lnL>
                    <a:lnR w="12700" cap="flat" cmpd="sng">
                      <a:solidFill>
                        <a:srgbClr val="BED7D3">
                          <a:alpha val="0"/>
                        </a:srgbClr>
                      </a:solidFill>
                      <a:prstDash val="solid"/>
                      <a:round/>
                      <a:headEnd type="none" w="sm" len="sm"/>
                      <a:tailEnd type="none" w="sm" len="sm"/>
                    </a:lnR>
                    <a:lnT w="12700" cap="flat" cmpd="sng">
                      <a:solidFill>
                        <a:srgbClr val="BED7D3">
                          <a:alpha val="0"/>
                        </a:srgbClr>
                      </a:solidFill>
                      <a:prstDash val="solid"/>
                      <a:round/>
                      <a:headEnd type="none" w="sm" len="sm"/>
                      <a:tailEnd type="none" w="sm" len="sm"/>
                    </a:lnT>
                    <a:lnB w="12700" cap="flat" cmpd="sng">
                      <a:solidFill>
                        <a:srgbClr val="BED7D3"/>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1208200">
                <a:tc>
                  <a:txBody>
                    <a:bodyPr/>
                    <a:lstStyle/>
                    <a:p>
                      <a:pPr marL="0" marR="0" lvl="0" indent="0" algn="ctr" rtl="0">
                        <a:lnSpc>
                          <a:spcPct val="100000"/>
                        </a:lnSpc>
                        <a:spcBef>
                          <a:spcPts val="0"/>
                        </a:spcBef>
                        <a:spcAft>
                          <a:spcPts val="0"/>
                        </a:spcAft>
                        <a:buNone/>
                      </a:pPr>
                      <a:r>
                        <a:rPr lang="en-US" sz="1800" b="1">
                          <a:solidFill>
                            <a:schemeClr val="lt1"/>
                          </a:solidFill>
                          <a:latin typeface="Calibri"/>
                          <a:ea typeface="Calibri"/>
                          <a:cs typeface="Calibri"/>
                          <a:sym typeface="Calibri"/>
                        </a:rPr>
                        <a:t>CRITICALITY</a:t>
                      </a:r>
                      <a:endParaRPr sz="1800" b="1" u="none" strike="noStrike" cap="none">
                        <a:solidFill>
                          <a:schemeClr val="lt1"/>
                        </a:solidFill>
                        <a:latin typeface="Calibri"/>
                        <a:ea typeface="Calibri"/>
                        <a:cs typeface="Calibri"/>
                        <a:sym typeface="Calibri"/>
                      </a:endParaRPr>
                    </a:p>
                  </a:txBody>
                  <a:tcPr marL="73025" marR="73025" marT="73025" marB="73025"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659298"/>
                    </a:solidFill>
                  </a:tcPr>
                </a:tc>
                <a:tc>
                  <a:txBody>
                    <a:bodyPr/>
                    <a:lstStyle/>
                    <a:p>
                      <a:pPr marL="0" marR="0" lvl="0" indent="0" algn="l" rtl="0">
                        <a:lnSpc>
                          <a:spcPct val="100000"/>
                        </a:lnSpc>
                        <a:spcBef>
                          <a:spcPts val="0"/>
                        </a:spcBef>
                        <a:spcAft>
                          <a:spcPts val="0"/>
                        </a:spcAft>
                        <a:buNone/>
                      </a:pPr>
                      <a:r>
                        <a:rPr lang="en-US" sz="2000" dirty="0">
                          <a:solidFill>
                            <a:schemeClr val="dk1"/>
                          </a:solidFill>
                          <a:latin typeface="Calibri"/>
                          <a:ea typeface="Calibri"/>
                          <a:cs typeface="Calibri"/>
                          <a:sym typeface="Calibri"/>
                        </a:rPr>
                        <a:t>Students will compare the Three Sisters method with modern monoculture and discuss the methods’ environmental impacts and lessons from Indigenous practices. </a:t>
                      </a: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007650">
                <a:tc>
                  <a:txBody>
                    <a:bodyPr/>
                    <a:lstStyle/>
                    <a:p>
                      <a:pPr marL="0" marR="0" lvl="0" indent="0" algn="ctr" rtl="0">
                        <a:lnSpc>
                          <a:spcPct val="100000"/>
                        </a:lnSpc>
                        <a:spcBef>
                          <a:spcPts val="0"/>
                        </a:spcBef>
                        <a:spcAft>
                          <a:spcPts val="0"/>
                        </a:spcAft>
                        <a:buNone/>
                      </a:pPr>
                      <a:r>
                        <a:rPr lang="en-US" sz="1800" b="1">
                          <a:solidFill>
                            <a:schemeClr val="lt1"/>
                          </a:solidFill>
                          <a:latin typeface="Calibri"/>
                          <a:ea typeface="Calibri"/>
                          <a:cs typeface="Calibri"/>
                          <a:sym typeface="Calibri"/>
                        </a:rPr>
                        <a:t>JOY</a:t>
                      </a:r>
                      <a:endParaRPr sz="1800" b="1" u="none" strike="noStrike" cap="none">
                        <a:solidFill>
                          <a:schemeClr val="lt1"/>
                        </a:solidFill>
                        <a:latin typeface="Calibri"/>
                        <a:ea typeface="Calibri"/>
                        <a:cs typeface="Calibri"/>
                        <a:sym typeface="Calibri"/>
                      </a:endParaRPr>
                    </a:p>
                  </a:txBody>
                  <a:tcPr marL="73025" marR="73025" marT="73025" marB="73025"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5B7B7C"/>
                    </a:solidFill>
                  </a:tcPr>
                </a:tc>
                <a:tc>
                  <a:txBody>
                    <a:bodyPr/>
                    <a:lstStyle/>
                    <a:p>
                      <a:pPr marL="0" marR="0" lvl="0" indent="0" algn="l" rtl="0">
                        <a:lnSpc>
                          <a:spcPct val="100000"/>
                        </a:lnSpc>
                        <a:spcBef>
                          <a:spcPts val="0"/>
                        </a:spcBef>
                        <a:spcAft>
                          <a:spcPts val="0"/>
                        </a:spcAft>
                        <a:buNone/>
                      </a:pPr>
                      <a:r>
                        <a:rPr lang="en-US" sz="2000" dirty="0">
                          <a:solidFill>
                            <a:schemeClr val="dk1"/>
                          </a:solidFill>
                          <a:latin typeface="Calibri"/>
                          <a:ea typeface="Calibri"/>
                          <a:cs typeface="Calibri"/>
                          <a:sym typeface="Calibri"/>
                        </a:rPr>
                        <a:t>Students will create an artistic representation of the Three Sisters using materials of their choice then display their works to celebrate creativity. </a:t>
                      </a:r>
                      <a:endParaRPr sz="2000" dirty="0">
                        <a:solidFill>
                          <a:schemeClr val="dk1"/>
                        </a:solidFill>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3"/>
        <p:cNvGrpSpPr/>
        <p:nvPr/>
      </p:nvGrpSpPr>
      <p:grpSpPr>
        <a:xfrm>
          <a:off x="0" y="0"/>
          <a:ext cx="0" cy="0"/>
          <a:chOff x="0" y="0"/>
          <a:chExt cx="0" cy="0"/>
        </a:xfrm>
      </p:grpSpPr>
      <p:sp>
        <p:nvSpPr>
          <p:cNvPr id="94" name="Google Shape;94;p23"/>
          <p:cNvSpPr/>
          <p:nvPr/>
        </p:nvSpPr>
        <p:spPr>
          <a:xfrm>
            <a:off x="0" y="0"/>
            <a:ext cx="45723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95" name="Google Shape;95;p23"/>
          <p:cNvSpPr txBox="1">
            <a:spLocks noGrp="1"/>
          </p:cNvSpPr>
          <p:nvPr>
            <p:ph type="ctrTitle"/>
          </p:nvPr>
        </p:nvSpPr>
        <p:spPr>
          <a:xfrm>
            <a:off x="293100" y="1168775"/>
            <a:ext cx="39861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a:t>Embracing Genius and Joy</a:t>
            </a:r>
            <a:endParaRPr/>
          </a:p>
        </p:txBody>
      </p:sp>
      <p:sp>
        <p:nvSpPr>
          <p:cNvPr id="96" name="Google Shape;96;p23"/>
          <p:cNvSpPr txBox="1">
            <a:spLocks noGrp="1"/>
          </p:cNvSpPr>
          <p:nvPr>
            <p:ph type="subTitle" idx="1"/>
          </p:nvPr>
        </p:nvSpPr>
        <p:spPr>
          <a:xfrm>
            <a:off x="322500" y="2681625"/>
            <a:ext cx="3927300" cy="1004100"/>
          </a:xfrm>
          <a:prstGeom prst="rect">
            <a:avLst/>
          </a:prstGeom>
          <a:noFill/>
          <a:ln>
            <a:noFill/>
          </a:ln>
        </p:spPr>
        <p:txBody>
          <a:bodyPr spcFirstLastPara="1" wrap="square" lIns="0" tIns="45700" rIns="18275" bIns="45700" anchor="t" anchorCtr="0">
            <a:normAutofit fontScale="92500" lnSpcReduction="20000"/>
          </a:bodyPr>
          <a:lstStyle/>
          <a:p>
            <a:pPr marL="0" marR="34288" lvl="0" indent="0" algn="l" rtl="0">
              <a:spcBef>
                <a:spcPts val="0"/>
              </a:spcBef>
              <a:spcAft>
                <a:spcPts val="0"/>
              </a:spcAft>
              <a:buSzPct val="100000"/>
              <a:buNone/>
            </a:pPr>
            <a:r>
              <a:rPr lang="en-US"/>
              <a:t>Unveiling the HILL Model for Culturally Responsive Pedagogy</a:t>
            </a:r>
            <a:endParaRPr/>
          </a:p>
          <a:p>
            <a:pPr marL="0" marR="34288" lvl="0" indent="0" algn="l" rtl="0">
              <a:spcBef>
                <a:spcPts val="0"/>
              </a:spcBef>
              <a:spcAft>
                <a:spcPts val="0"/>
              </a:spcAft>
              <a:buSzPct val="100000"/>
              <a:buNone/>
            </a:pPr>
            <a:endParaRPr/>
          </a:p>
        </p:txBody>
      </p:sp>
      <p:pic>
        <p:nvPicPr>
          <p:cNvPr id="97" name="Google Shape;97;p23"/>
          <p:cNvPicPr preferRelativeResize="0"/>
          <p:nvPr/>
        </p:nvPicPr>
        <p:blipFill>
          <a:blip r:embed="rId3">
            <a:alphaModFix/>
          </a:blip>
          <a:stretch>
            <a:fillRect/>
          </a:stretch>
        </p:blipFill>
        <p:spPr>
          <a:xfrm>
            <a:off x="5558225" y="1269023"/>
            <a:ext cx="2605450" cy="2605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9"/>
          <p:cNvSpPr txBox="1">
            <a:spLocks noGrp="1"/>
          </p:cNvSpPr>
          <p:nvPr>
            <p:ph type="title"/>
          </p:nvPr>
        </p:nvSpPr>
        <p:spPr>
          <a:xfrm>
            <a:off x="457200" y="147875"/>
            <a:ext cx="8229600" cy="8379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Using the HILL Model: Sample Lesson</a:t>
            </a:r>
            <a:endParaRPr dirty="0"/>
          </a:p>
        </p:txBody>
      </p:sp>
      <p:pic>
        <p:nvPicPr>
          <p:cNvPr id="209" name="Google Shape;209;p39"/>
          <p:cNvPicPr preferRelativeResize="0"/>
          <p:nvPr/>
        </p:nvPicPr>
        <p:blipFill rotWithShape="1">
          <a:blip r:embed="rId3">
            <a:alphaModFix/>
          </a:blip>
          <a:srcRect r="4997"/>
          <a:stretch/>
        </p:blipFill>
        <p:spPr>
          <a:xfrm>
            <a:off x="332725" y="3783500"/>
            <a:ext cx="8686801" cy="1219825"/>
          </a:xfrm>
          <a:prstGeom prst="rect">
            <a:avLst/>
          </a:prstGeom>
          <a:noFill/>
          <a:ln>
            <a:noFill/>
          </a:ln>
        </p:spPr>
      </p:pic>
      <p:graphicFrame>
        <p:nvGraphicFramePr>
          <p:cNvPr id="210" name="Google Shape;210;p39"/>
          <p:cNvGraphicFramePr/>
          <p:nvPr>
            <p:extLst>
              <p:ext uri="{D42A27DB-BD31-4B8C-83A1-F6EECF244321}">
                <p14:modId xmlns:p14="http://schemas.microsoft.com/office/powerpoint/2010/main" val="3934320187"/>
              </p:ext>
            </p:extLst>
          </p:nvPr>
        </p:nvGraphicFramePr>
        <p:xfrm>
          <a:off x="216275" y="1072088"/>
          <a:ext cx="8686800" cy="3266440"/>
        </p:xfrm>
        <a:graphic>
          <a:graphicData uri="http://schemas.openxmlformats.org/drawingml/2006/table">
            <a:tbl>
              <a:tblPr>
                <a:noFill/>
                <a:tableStyleId>{8EBB4B6B-ABDE-444B-9635-389D5277C521}</a:tableStyleId>
              </a:tblPr>
              <a:tblGrid>
                <a:gridCol w="1311425">
                  <a:extLst>
                    <a:ext uri="{9D8B030D-6E8A-4147-A177-3AD203B41FA5}">
                      <a16:colId xmlns:a16="http://schemas.microsoft.com/office/drawing/2014/main" val="20000"/>
                    </a:ext>
                  </a:extLst>
                </a:gridCol>
                <a:gridCol w="7375375">
                  <a:extLst>
                    <a:ext uri="{9D8B030D-6E8A-4147-A177-3AD203B41FA5}">
                      <a16:colId xmlns:a16="http://schemas.microsoft.com/office/drawing/2014/main" val="20001"/>
                    </a:ext>
                  </a:extLst>
                </a:gridCol>
              </a:tblGrid>
              <a:tr h="475725">
                <a:tc gridSpan="2">
                  <a:txBody>
                    <a:bodyPr/>
                    <a:lstStyle/>
                    <a:p>
                      <a:pPr marL="0" lvl="0" indent="0" algn="l" rtl="0">
                        <a:spcBef>
                          <a:spcPts val="0"/>
                        </a:spcBef>
                        <a:spcAft>
                          <a:spcPts val="0"/>
                        </a:spcAft>
                        <a:buNone/>
                      </a:pPr>
                      <a:r>
                        <a:rPr lang="en-US" sz="1800" b="1" dirty="0">
                          <a:solidFill>
                            <a:schemeClr val="dk1"/>
                          </a:solidFill>
                          <a:latin typeface="Calibri"/>
                          <a:ea typeface="Calibri"/>
                          <a:cs typeface="Calibri"/>
                          <a:sym typeface="Calibri"/>
                        </a:rPr>
                        <a:t>9th–12th Grade Lesson: The Warmth of Other Suns</a:t>
                      </a:r>
                      <a:endParaRPr sz="18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800" b="1" dirty="0">
                          <a:solidFill>
                            <a:schemeClr val="dk1"/>
                          </a:solidFill>
                          <a:latin typeface="Calibri"/>
                          <a:ea typeface="Calibri"/>
                          <a:cs typeface="Calibri"/>
                          <a:sym typeface="Calibri"/>
                        </a:rPr>
                        <a:t>Featured Teaching Artist: Isabel Wilkerson</a:t>
                      </a:r>
                      <a:endParaRPr sz="1800" b="1" dirty="0">
                        <a:solidFill>
                          <a:schemeClr val="dk1"/>
                        </a:solidFill>
                        <a:latin typeface="Calibri"/>
                        <a:ea typeface="Calibri"/>
                        <a:cs typeface="Calibri"/>
                        <a:sym typeface="Calibri"/>
                      </a:endParaRPr>
                    </a:p>
                  </a:txBody>
                  <a:tcPr marL="73025" marR="73025" marT="73025" marB="73025">
                    <a:lnL w="12700" cap="flat" cmpd="sng">
                      <a:solidFill>
                        <a:srgbClr val="BED7D3">
                          <a:alpha val="0"/>
                        </a:srgbClr>
                      </a:solidFill>
                      <a:prstDash val="solid"/>
                      <a:round/>
                      <a:headEnd type="none" w="sm" len="sm"/>
                      <a:tailEnd type="none" w="sm" len="sm"/>
                    </a:lnL>
                    <a:lnR w="12700" cap="flat" cmpd="sng">
                      <a:solidFill>
                        <a:srgbClr val="BED7D3">
                          <a:alpha val="0"/>
                        </a:srgbClr>
                      </a:solidFill>
                      <a:prstDash val="solid"/>
                      <a:round/>
                      <a:headEnd type="none" w="sm" len="sm"/>
                      <a:tailEnd type="none" w="sm" len="sm"/>
                    </a:lnR>
                    <a:lnT w="12700" cap="flat" cmpd="sng">
                      <a:solidFill>
                        <a:srgbClr val="BED7D3">
                          <a:alpha val="0"/>
                        </a:srgbClr>
                      </a:solidFill>
                      <a:prstDash val="solid"/>
                      <a:round/>
                      <a:headEnd type="none" w="sm" len="sm"/>
                      <a:tailEnd type="none" w="sm" len="sm"/>
                    </a:lnT>
                    <a:lnB w="12700" cap="flat" cmpd="sng">
                      <a:solidFill>
                        <a:srgbClr val="BED7D3"/>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96902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lt1"/>
                          </a:solidFill>
                          <a:latin typeface="Calibri"/>
                          <a:ea typeface="Calibri"/>
                          <a:cs typeface="Calibri"/>
                          <a:sym typeface="Calibri"/>
                        </a:rPr>
                        <a:t>IDENTITY</a:t>
                      </a:r>
                      <a:endParaRPr sz="1400" u="none" strike="noStrike" cap="none">
                        <a:solidFill>
                          <a:schemeClr val="lt1"/>
                        </a:solidFill>
                      </a:endParaRPr>
                    </a:p>
                  </a:txBody>
                  <a:tcPr marL="73025" marR="73025" marT="73025" marB="73025"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5B7B7C"/>
                    </a:solidFill>
                  </a:tcPr>
                </a:tc>
                <a:tc>
                  <a:txBody>
                    <a:bodyPr/>
                    <a:lstStyle/>
                    <a:p>
                      <a:pPr marL="0" lvl="0" indent="0" algn="l" rtl="0">
                        <a:spcBef>
                          <a:spcPts val="0"/>
                        </a:spcBef>
                        <a:spcAft>
                          <a:spcPts val="0"/>
                        </a:spcAft>
                        <a:buNone/>
                      </a:pPr>
                      <a:r>
                        <a:rPr lang="en-US" sz="2000" dirty="0">
                          <a:latin typeface="Calibri"/>
                          <a:ea typeface="Calibri"/>
                          <a:cs typeface="Calibri"/>
                          <a:sym typeface="Calibri"/>
                        </a:rPr>
                        <a:t>Students will write a journal entry about a time they or someone they knew moved to a new place. What motivated the move? What challenges and opportunities did the move bring?</a:t>
                      </a:r>
                      <a:endParaRPr sz="2000" dirty="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7325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lt1"/>
                          </a:solidFill>
                          <a:latin typeface="Calibri"/>
                          <a:ea typeface="Calibri"/>
                          <a:cs typeface="Calibri"/>
                          <a:sym typeface="Calibri"/>
                        </a:rPr>
                        <a:t>SKILL</a:t>
                      </a:r>
                      <a:endParaRPr sz="1400" u="none" strike="noStrike" cap="none">
                        <a:solidFill>
                          <a:schemeClr val="lt1"/>
                        </a:solidFill>
                      </a:endParaRPr>
                    </a:p>
                  </a:txBody>
                  <a:tcPr marL="73025" marR="73025" marT="73025" marB="73025"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659298"/>
                    </a:solidFill>
                  </a:tcPr>
                </a:tc>
                <a:tc>
                  <a:txBody>
                    <a:bodyPr/>
                    <a:lstStyle/>
                    <a:p>
                      <a:pPr marL="0" lvl="0" indent="0" algn="l" rtl="0">
                        <a:spcBef>
                          <a:spcPts val="0"/>
                        </a:spcBef>
                        <a:spcAft>
                          <a:spcPts val="0"/>
                        </a:spcAft>
                        <a:buNone/>
                      </a:pPr>
                      <a:r>
                        <a:rPr lang="en-US" sz="2000">
                          <a:latin typeface="Calibri"/>
                          <a:ea typeface="Calibri"/>
                          <a:cs typeface="Calibri"/>
                          <a:sym typeface="Calibri"/>
                        </a:rPr>
                        <a:t>Students will annotate passages, focusing on how Wilkerson uses language to convey emotions and historical context. </a:t>
                      </a:r>
                      <a:endParaRPr sz="200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3487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lt1"/>
                          </a:solidFill>
                          <a:latin typeface="Calibri"/>
                          <a:ea typeface="Calibri"/>
                          <a:cs typeface="Calibri"/>
                          <a:sym typeface="Calibri"/>
                        </a:rPr>
                        <a:t>INTELLECT</a:t>
                      </a:r>
                      <a:endParaRPr sz="1400" u="none" strike="noStrike" cap="none">
                        <a:solidFill>
                          <a:schemeClr val="lt1"/>
                        </a:solidFill>
                      </a:endParaRPr>
                    </a:p>
                  </a:txBody>
                  <a:tcPr marL="73025" marR="73025" marT="73025" marB="73025"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5B7B7C"/>
                    </a:solidFill>
                  </a:tcPr>
                </a:tc>
                <a:tc>
                  <a:txBody>
                    <a:bodyPr/>
                    <a:lstStyle/>
                    <a:p>
                      <a:pPr marL="0" lvl="0" indent="0" algn="l" rtl="0">
                        <a:spcBef>
                          <a:spcPts val="0"/>
                        </a:spcBef>
                        <a:spcAft>
                          <a:spcPts val="0"/>
                        </a:spcAft>
                        <a:buNone/>
                      </a:pPr>
                      <a:r>
                        <a:rPr lang="en-US" sz="2000" dirty="0">
                          <a:latin typeface="Calibri"/>
                          <a:ea typeface="Calibri"/>
                          <a:cs typeface="Calibri"/>
                          <a:sym typeface="Calibri"/>
                        </a:rPr>
                        <a:t>Students will research different cities that were key destinations during the Great Migration and present their findings. </a:t>
                      </a:r>
                      <a:endParaRPr sz="2000" dirty="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0"/>
          <p:cNvSpPr txBox="1">
            <a:spLocks noGrp="1"/>
          </p:cNvSpPr>
          <p:nvPr>
            <p:ph type="title"/>
          </p:nvPr>
        </p:nvSpPr>
        <p:spPr>
          <a:xfrm>
            <a:off x="457200" y="147875"/>
            <a:ext cx="8229600" cy="8379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Using the HILL Model: Sample Lesson</a:t>
            </a:r>
            <a:endParaRPr dirty="0"/>
          </a:p>
        </p:txBody>
      </p:sp>
      <p:pic>
        <p:nvPicPr>
          <p:cNvPr id="216" name="Google Shape;216;p40"/>
          <p:cNvPicPr preferRelativeResize="0"/>
          <p:nvPr/>
        </p:nvPicPr>
        <p:blipFill rotWithShape="1">
          <a:blip r:embed="rId3">
            <a:alphaModFix/>
          </a:blip>
          <a:srcRect r="4997"/>
          <a:stretch/>
        </p:blipFill>
        <p:spPr>
          <a:xfrm>
            <a:off x="332725" y="3783500"/>
            <a:ext cx="8686801" cy="1219825"/>
          </a:xfrm>
          <a:prstGeom prst="rect">
            <a:avLst/>
          </a:prstGeom>
          <a:noFill/>
          <a:ln>
            <a:noFill/>
          </a:ln>
        </p:spPr>
      </p:pic>
      <p:graphicFrame>
        <p:nvGraphicFramePr>
          <p:cNvPr id="217" name="Google Shape;217;p40"/>
          <p:cNvGraphicFramePr/>
          <p:nvPr>
            <p:extLst>
              <p:ext uri="{D42A27DB-BD31-4B8C-83A1-F6EECF244321}">
                <p14:modId xmlns:p14="http://schemas.microsoft.com/office/powerpoint/2010/main" val="3797776047"/>
              </p:ext>
            </p:extLst>
          </p:nvPr>
        </p:nvGraphicFramePr>
        <p:xfrm>
          <a:off x="216275" y="1072088"/>
          <a:ext cx="8686800" cy="3120390"/>
        </p:xfrm>
        <a:graphic>
          <a:graphicData uri="http://schemas.openxmlformats.org/drawingml/2006/table">
            <a:tbl>
              <a:tblPr>
                <a:noFill/>
                <a:tableStyleId>{8EBB4B6B-ABDE-444B-9635-389D5277C521}</a:tableStyleId>
              </a:tblPr>
              <a:tblGrid>
                <a:gridCol w="1311425">
                  <a:extLst>
                    <a:ext uri="{9D8B030D-6E8A-4147-A177-3AD203B41FA5}">
                      <a16:colId xmlns:a16="http://schemas.microsoft.com/office/drawing/2014/main" val="20000"/>
                    </a:ext>
                  </a:extLst>
                </a:gridCol>
                <a:gridCol w="7375375">
                  <a:extLst>
                    <a:ext uri="{9D8B030D-6E8A-4147-A177-3AD203B41FA5}">
                      <a16:colId xmlns:a16="http://schemas.microsoft.com/office/drawing/2014/main" val="20001"/>
                    </a:ext>
                  </a:extLst>
                </a:gridCol>
              </a:tblGrid>
              <a:tr h="475725">
                <a:tc gridSpan="2">
                  <a:txBody>
                    <a:bodyPr/>
                    <a:lstStyle/>
                    <a:p>
                      <a:pPr marL="0" lvl="0" indent="0" algn="l" rtl="0">
                        <a:spcBef>
                          <a:spcPts val="0"/>
                        </a:spcBef>
                        <a:spcAft>
                          <a:spcPts val="0"/>
                        </a:spcAft>
                        <a:buNone/>
                      </a:pPr>
                      <a:r>
                        <a:rPr lang="en-US" sz="1800" b="1" dirty="0">
                          <a:solidFill>
                            <a:schemeClr val="dk1"/>
                          </a:solidFill>
                          <a:latin typeface="Calibri"/>
                          <a:ea typeface="Calibri"/>
                          <a:cs typeface="Calibri"/>
                          <a:sym typeface="Calibri"/>
                        </a:rPr>
                        <a:t>9th–12th Grade Lesson: The Warmth of Other Suns</a:t>
                      </a:r>
                    </a:p>
                    <a:p>
                      <a:pPr marL="0" lvl="0" indent="0" algn="l" rtl="0">
                        <a:spcBef>
                          <a:spcPts val="0"/>
                        </a:spcBef>
                        <a:spcAft>
                          <a:spcPts val="0"/>
                        </a:spcAft>
                        <a:buNone/>
                      </a:pPr>
                      <a:r>
                        <a:rPr lang="en-US" sz="1800" b="1" dirty="0">
                          <a:solidFill>
                            <a:schemeClr val="dk1"/>
                          </a:solidFill>
                          <a:latin typeface="Calibri"/>
                          <a:ea typeface="Calibri"/>
                          <a:cs typeface="Calibri"/>
                          <a:sym typeface="Calibri"/>
                        </a:rPr>
                        <a:t>Featured Teaching Artist: Isabel Wilkerson</a:t>
                      </a:r>
                    </a:p>
                  </a:txBody>
                  <a:tcPr marL="73025" marR="73025" marT="73025" marB="73025">
                    <a:lnL w="12700" cap="flat" cmpd="sng">
                      <a:solidFill>
                        <a:srgbClr val="BED7D3">
                          <a:alpha val="0"/>
                        </a:srgbClr>
                      </a:solidFill>
                      <a:prstDash val="solid"/>
                      <a:round/>
                      <a:headEnd type="none" w="sm" len="sm"/>
                      <a:tailEnd type="none" w="sm" len="sm"/>
                    </a:lnL>
                    <a:lnR w="12700" cap="flat" cmpd="sng">
                      <a:solidFill>
                        <a:srgbClr val="BED7D3">
                          <a:alpha val="0"/>
                        </a:srgbClr>
                      </a:solidFill>
                      <a:prstDash val="solid"/>
                      <a:round/>
                      <a:headEnd type="none" w="sm" len="sm"/>
                      <a:tailEnd type="none" w="sm" len="sm"/>
                    </a:lnR>
                    <a:lnT w="12700" cap="flat" cmpd="sng">
                      <a:solidFill>
                        <a:srgbClr val="BED7D3">
                          <a:alpha val="0"/>
                        </a:srgbClr>
                      </a:solidFill>
                      <a:prstDash val="solid"/>
                      <a:round/>
                      <a:headEnd type="none" w="sm" len="sm"/>
                      <a:tailEnd type="none" w="sm" len="sm"/>
                    </a:lnT>
                    <a:lnB w="12700" cap="flat" cmpd="sng">
                      <a:solidFill>
                        <a:srgbClr val="BED7D3"/>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969025">
                <a:tc>
                  <a:txBody>
                    <a:bodyPr/>
                    <a:lstStyle/>
                    <a:p>
                      <a:pPr marL="0" marR="0" lvl="0" indent="0" algn="ctr" rtl="0">
                        <a:lnSpc>
                          <a:spcPct val="100000"/>
                        </a:lnSpc>
                        <a:spcBef>
                          <a:spcPts val="0"/>
                        </a:spcBef>
                        <a:spcAft>
                          <a:spcPts val="0"/>
                        </a:spcAft>
                        <a:buNone/>
                      </a:pPr>
                      <a:r>
                        <a:rPr lang="en-US" sz="1800" b="1">
                          <a:solidFill>
                            <a:schemeClr val="lt1"/>
                          </a:solidFill>
                          <a:latin typeface="Calibri"/>
                          <a:ea typeface="Calibri"/>
                          <a:cs typeface="Calibri"/>
                          <a:sym typeface="Calibri"/>
                        </a:rPr>
                        <a:t>CRITICALITY</a:t>
                      </a:r>
                      <a:endParaRPr sz="1800" b="1" u="none" strike="noStrike" cap="none">
                        <a:solidFill>
                          <a:schemeClr val="lt1"/>
                        </a:solidFill>
                        <a:latin typeface="Calibri"/>
                        <a:ea typeface="Calibri"/>
                        <a:cs typeface="Calibri"/>
                        <a:sym typeface="Calibri"/>
                      </a:endParaRPr>
                    </a:p>
                  </a:txBody>
                  <a:tcPr marL="73025" marR="73025" marT="73025" marB="73025"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659298"/>
                    </a:solidFill>
                  </a:tcPr>
                </a:tc>
                <a:tc>
                  <a:txBody>
                    <a:bodyPr/>
                    <a:lstStyle/>
                    <a:p>
                      <a:pPr marL="0" lvl="0" indent="0" algn="l" rtl="0">
                        <a:spcBef>
                          <a:spcPts val="0"/>
                        </a:spcBef>
                        <a:spcAft>
                          <a:spcPts val="0"/>
                        </a:spcAft>
                        <a:buNone/>
                      </a:pPr>
                      <a:r>
                        <a:rPr lang="en-US" sz="2000" dirty="0">
                          <a:latin typeface="Calibri"/>
                          <a:ea typeface="Calibri"/>
                          <a:cs typeface="Calibri"/>
                          <a:sym typeface="Calibri"/>
                        </a:rPr>
                        <a:t>Students will discuss the challenges faced by people of color during the Great Migration and compare these challenges to issues today. How do systemic barriers persist in different forms?</a:t>
                      </a:r>
                      <a:endParaRPr sz="2000" dirty="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47200">
                <a:tc>
                  <a:txBody>
                    <a:bodyPr/>
                    <a:lstStyle/>
                    <a:p>
                      <a:pPr marL="0" marR="0" lvl="0" indent="0" algn="ctr" rtl="0">
                        <a:lnSpc>
                          <a:spcPct val="100000"/>
                        </a:lnSpc>
                        <a:spcBef>
                          <a:spcPts val="0"/>
                        </a:spcBef>
                        <a:spcAft>
                          <a:spcPts val="0"/>
                        </a:spcAft>
                        <a:buNone/>
                      </a:pPr>
                      <a:r>
                        <a:rPr lang="en-US" sz="1800" b="1">
                          <a:solidFill>
                            <a:schemeClr val="lt1"/>
                          </a:solidFill>
                          <a:latin typeface="Calibri"/>
                          <a:ea typeface="Calibri"/>
                          <a:cs typeface="Calibri"/>
                          <a:sym typeface="Calibri"/>
                        </a:rPr>
                        <a:t>JOY</a:t>
                      </a:r>
                      <a:endParaRPr sz="1800" b="1" u="none" strike="noStrike" cap="none">
                        <a:solidFill>
                          <a:schemeClr val="lt1"/>
                        </a:solidFill>
                        <a:latin typeface="Calibri"/>
                        <a:ea typeface="Calibri"/>
                        <a:cs typeface="Calibri"/>
                        <a:sym typeface="Calibri"/>
                      </a:endParaRPr>
                    </a:p>
                  </a:txBody>
                  <a:tcPr marL="73025" marR="73025" marT="73025" marB="73025"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5B7B7C"/>
                    </a:solidFill>
                  </a:tcPr>
                </a:tc>
                <a:tc>
                  <a:txBody>
                    <a:bodyPr/>
                    <a:lstStyle/>
                    <a:p>
                      <a:pPr marL="0" lvl="0" indent="0" algn="l" rtl="0">
                        <a:spcBef>
                          <a:spcPts val="0"/>
                        </a:spcBef>
                        <a:spcAft>
                          <a:spcPts val="0"/>
                        </a:spcAft>
                        <a:buNone/>
                      </a:pPr>
                      <a:r>
                        <a:rPr lang="en-US" sz="2000" dirty="0">
                          <a:latin typeface="Calibri"/>
                          <a:ea typeface="Calibri"/>
                          <a:cs typeface="Calibri"/>
                          <a:sym typeface="Calibri"/>
                        </a:rPr>
                        <a:t>Students will create a playlist of songs that represent the journey and emotions of the characters in the book. Discuss why they chose specific songs and how music connects to migration, culture, and resilience. </a:t>
                      </a:r>
                      <a:endParaRPr sz="2000" dirty="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1"/>
          <p:cNvSpPr txBox="1">
            <a:spLocks noGrp="1"/>
          </p:cNvSpPr>
          <p:nvPr>
            <p:ph type="body" idx="1"/>
          </p:nvPr>
        </p:nvSpPr>
        <p:spPr>
          <a:xfrm>
            <a:off x="457200" y="1309350"/>
            <a:ext cx="53841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dirty="0"/>
              <a:t>Work with your group to create a lesson that incorporates the five pursuits of the HILL Model.</a:t>
            </a:r>
          </a:p>
          <a:p>
            <a:pPr marL="0" lvl="0" indent="0" algn="l" rtl="0">
              <a:lnSpc>
                <a:spcPct val="100000"/>
              </a:lnSpc>
              <a:spcBef>
                <a:spcPts val="520"/>
              </a:spcBef>
              <a:spcAft>
                <a:spcPts val="0"/>
              </a:spcAft>
              <a:buSzPts val="2600"/>
              <a:buNone/>
            </a:pPr>
            <a:endParaRPr dirty="0"/>
          </a:p>
          <a:p>
            <a:pPr marL="0" lvl="0" indent="0" algn="l" rtl="0">
              <a:lnSpc>
                <a:spcPct val="100000"/>
              </a:lnSpc>
              <a:spcBef>
                <a:spcPts val="520"/>
              </a:spcBef>
              <a:spcAft>
                <a:spcPts val="0"/>
              </a:spcAft>
              <a:buSzPts val="2600"/>
              <a:buNone/>
            </a:pPr>
            <a:r>
              <a:rPr lang="en-US" dirty="0"/>
              <a:t>Prepare to share your lesson with the group. </a:t>
            </a:r>
            <a:endParaRPr dirty="0"/>
          </a:p>
          <a:p>
            <a:pPr marL="0" lvl="0" indent="0" algn="l" rtl="0">
              <a:lnSpc>
                <a:spcPct val="100000"/>
              </a:lnSpc>
              <a:spcBef>
                <a:spcPts val="520"/>
              </a:spcBef>
              <a:spcAft>
                <a:spcPts val="0"/>
              </a:spcAft>
              <a:buSzPts val="2600"/>
              <a:buNone/>
            </a:pPr>
            <a:endParaRPr dirty="0"/>
          </a:p>
        </p:txBody>
      </p:sp>
      <p:sp>
        <p:nvSpPr>
          <p:cNvPr id="223" name="Google Shape;223;p41"/>
          <p:cNvSpPr txBox="1">
            <a:spLocks noGrp="1"/>
          </p:cNvSpPr>
          <p:nvPr>
            <p:ph type="title"/>
          </p:nvPr>
        </p:nvSpPr>
        <p:spPr>
          <a:xfrm>
            <a:off x="457200" y="32649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Create a Lesson Outline</a:t>
            </a:r>
            <a:endParaRPr dirty="0"/>
          </a:p>
        </p:txBody>
      </p:sp>
      <p:graphicFrame>
        <p:nvGraphicFramePr>
          <p:cNvPr id="224" name="Google Shape;224;p41"/>
          <p:cNvGraphicFramePr/>
          <p:nvPr/>
        </p:nvGraphicFramePr>
        <p:xfrm>
          <a:off x="6230100" y="598313"/>
          <a:ext cx="1311425" cy="4145125"/>
        </p:xfrm>
        <a:graphic>
          <a:graphicData uri="http://schemas.openxmlformats.org/drawingml/2006/table">
            <a:tbl>
              <a:tblPr>
                <a:noFill/>
                <a:tableStyleId>{8EBB4B6B-ABDE-444B-9635-389D5277C521}</a:tableStyleId>
              </a:tblPr>
              <a:tblGrid>
                <a:gridCol w="1311425">
                  <a:extLst>
                    <a:ext uri="{9D8B030D-6E8A-4147-A177-3AD203B41FA5}">
                      <a16:colId xmlns:a16="http://schemas.microsoft.com/office/drawing/2014/main" val="20000"/>
                    </a:ext>
                  </a:extLst>
                </a:gridCol>
              </a:tblGrid>
              <a:tr h="82902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lt1"/>
                          </a:solidFill>
                          <a:latin typeface="Calibri"/>
                          <a:ea typeface="Calibri"/>
                          <a:cs typeface="Calibri"/>
                          <a:sym typeface="Calibri"/>
                        </a:rPr>
                        <a:t>IDENTITY</a:t>
                      </a:r>
                      <a:endParaRPr sz="1400" u="none" strike="noStrike" cap="none">
                        <a:solidFill>
                          <a:schemeClr val="lt1"/>
                        </a:solidFill>
                      </a:endParaRPr>
                    </a:p>
                  </a:txBody>
                  <a:tcPr marL="73025" marR="73025" marT="73025" marB="73025"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5B7B7C"/>
                    </a:solidFill>
                  </a:tcPr>
                </a:tc>
                <a:extLst>
                  <a:ext uri="{0D108BD9-81ED-4DB2-BD59-A6C34878D82A}">
                    <a16:rowId xmlns:a16="http://schemas.microsoft.com/office/drawing/2014/main" val="10000"/>
                  </a:ext>
                </a:extLst>
              </a:tr>
              <a:tr h="82902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lt1"/>
                          </a:solidFill>
                          <a:latin typeface="Calibri"/>
                          <a:ea typeface="Calibri"/>
                          <a:cs typeface="Calibri"/>
                          <a:sym typeface="Calibri"/>
                        </a:rPr>
                        <a:t>SKILL</a:t>
                      </a:r>
                      <a:endParaRPr sz="1400" u="none" strike="noStrike" cap="none">
                        <a:solidFill>
                          <a:schemeClr val="lt1"/>
                        </a:solidFill>
                      </a:endParaRPr>
                    </a:p>
                  </a:txBody>
                  <a:tcPr marL="73025" marR="73025" marT="73025" marB="73025"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659298"/>
                    </a:solidFill>
                  </a:tcPr>
                </a:tc>
                <a:extLst>
                  <a:ext uri="{0D108BD9-81ED-4DB2-BD59-A6C34878D82A}">
                    <a16:rowId xmlns:a16="http://schemas.microsoft.com/office/drawing/2014/main" val="10001"/>
                  </a:ext>
                </a:extLst>
              </a:tr>
              <a:tr h="82902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lt1"/>
                          </a:solidFill>
                          <a:latin typeface="Calibri"/>
                          <a:ea typeface="Calibri"/>
                          <a:cs typeface="Calibri"/>
                          <a:sym typeface="Calibri"/>
                        </a:rPr>
                        <a:t>INTELLECT</a:t>
                      </a:r>
                      <a:endParaRPr sz="1400" u="none" strike="noStrike" cap="none">
                        <a:solidFill>
                          <a:schemeClr val="lt1"/>
                        </a:solidFill>
                      </a:endParaRPr>
                    </a:p>
                  </a:txBody>
                  <a:tcPr marL="73025" marR="73025" marT="73025" marB="73025"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5B7B7C"/>
                    </a:solidFill>
                  </a:tcPr>
                </a:tc>
                <a:extLst>
                  <a:ext uri="{0D108BD9-81ED-4DB2-BD59-A6C34878D82A}">
                    <a16:rowId xmlns:a16="http://schemas.microsoft.com/office/drawing/2014/main" val="10002"/>
                  </a:ext>
                </a:extLst>
              </a:tr>
              <a:tr h="829025">
                <a:tc>
                  <a:txBody>
                    <a:bodyPr/>
                    <a:lstStyle/>
                    <a:p>
                      <a:pPr marL="0" marR="0" lvl="0" indent="0" algn="ctr" rtl="0">
                        <a:lnSpc>
                          <a:spcPct val="100000"/>
                        </a:lnSpc>
                        <a:spcBef>
                          <a:spcPts val="0"/>
                        </a:spcBef>
                        <a:spcAft>
                          <a:spcPts val="0"/>
                        </a:spcAft>
                        <a:buNone/>
                      </a:pPr>
                      <a:r>
                        <a:rPr lang="en-US" sz="1800" b="1">
                          <a:solidFill>
                            <a:schemeClr val="lt1"/>
                          </a:solidFill>
                          <a:latin typeface="Calibri"/>
                          <a:ea typeface="Calibri"/>
                          <a:cs typeface="Calibri"/>
                          <a:sym typeface="Calibri"/>
                        </a:rPr>
                        <a:t>CRITICALITY</a:t>
                      </a:r>
                      <a:endParaRPr sz="1800" b="1">
                        <a:solidFill>
                          <a:schemeClr val="lt1"/>
                        </a:solidFill>
                        <a:latin typeface="Calibri"/>
                        <a:ea typeface="Calibri"/>
                        <a:cs typeface="Calibri"/>
                        <a:sym typeface="Calibri"/>
                      </a:endParaRPr>
                    </a:p>
                  </a:txBody>
                  <a:tcPr marL="73025" marR="73025" marT="73025" marB="73025"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659298"/>
                    </a:solidFill>
                  </a:tcPr>
                </a:tc>
                <a:extLst>
                  <a:ext uri="{0D108BD9-81ED-4DB2-BD59-A6C34878D82A}">
                    <a16:rowId xmlns:a16="http://schemas.microsoft.com/office/drawing/2014/main" val="10003"/>
                  </a:ext>
                </a:extLst>
              </a:tr>
              <a:tr h="829025">
                <a:tc>
                  <a:txBody>
                    <a:bodyPr/>
                    <a:lstStyle/>
                    <a:p>
                      <a:pPr marL="0" marR="0" lvl="0" indent="0" algn="ctr" rtl="0">
                        <a:lnSpc>
                          <a:spcPct val="100000"/>
                        </a:lnSpc>
                        <a:spcBef>
                          <a:spcPts val="0"/>
                        </a:spcBef>
                        <a:spcAft>
                          <a:spcPts val="0"/>
                        </a:spcAft>
                        <a:buNone/>
                      </a:pPr>
                      <a:r>
                        <a:rPr lang="en-US" sz="1800" b="1">
                          <a:solidFill>
                            <a:schemeClr val="lt1"/>
                          </a:solidFill>
                          <a:latin typeface="Calibri"/>
                          <a:ea typeface="Calibri"/>
                          <a:cs typeface="Calibri"/>
                          <a:sym typeface="Calibri"/>
                        </a:rPr>
                        <a:t>JOY</a:t>
                      </a:r>
                      <a:endParaRPr sz="1800" b="1">
                        <a:solidFill>
                          <a:schemeClr val="lt1"/>
                        </a:solidFill>
                        <a:latin typeface="Calibri"/>
                        <a:ea typeface="Calibri"/>
                        <a:cs typeface="Calibri"/>
                        <a:sym typeface="Calibri"/>
                      </a:endParaRPr>
                    </a:p>
                  </a:txBody>
                  <a:tcPr marL="73025" marR="73025" marT="73025" marB="73025"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5B7B7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2"/>
          <p:cNvSpPr txBox="1">
            <a:spLocks noGrp="1"/>
          </p:cNvSpPr>
          <p:nvPr>
            <p:ph type="body" idx="1"/>
          </p:nvPr>
        </p:nvSpPr>
        <p:spPr>
          <a:xfrm>
            <a:off x="457200" y="1309350"/>
            <a:ext cx="8229600" cy="3434100"/>
          </a:xfrm>
          <a:prstGeom prst="rect">
            <a:avLst/>
          </a:prstGeom>
          <a:noFill/>
          <a:ln>
            <a:noFill/>
          </a:ln>
        </p:spPr>
        <p:txBody>
          <a:bodyPr spcFirstLastPara="1" wrap="square" lIns="91425" tIns="45700" rIns="91425" bIns="45700" anchor="t" anchorCtr="0">
            <a:normAutofit/>
          </a:bodyPr>
          <a:lstStyle/>
          <a:p>
            <a:pPr indent="-457200"/>
            <a:r>
              <a:rPr lang="en-US" dirty="0"/>
              <a:t>Compare your initial thoughts about culturally responsive pedagogy to your thoughts after the session.</a:t>
            </a:r>
          </a:p>
          <a:p>
            <a:pPr indent="-457200"/>
            <a:r>
              <a:rPr lang="en-US" dirty="0"/>
              <a:t>Record your thoughts on the handout. </a:t>
            </a:r>
          </a:p>
          <a:p>
            <a:pPr indent="-457200"/>
            <a:r>
              <a:rPr lang="en-US" dirty="0"/>
              <a:t>Prepare to share out. </a:t>
            </a:r>
          </a:p>
        </p:txBody>
      </p:sp>
      <p:sp>
        <p:nvSpPr>
          <p:cNvPr id="230" name="Google Shape;230;p42"/>
          <p:cNvSpPr txBox="1">
            <a:spLocks noGrp="1"/>
          </p:cNvSpPr>
          <p:nvPr>
            <p:ph type="title"/>
          </p:nvPr>
        </p:nvSpPr>
        <p:spPr>
          <a:xfrm>
            <a:off x="457200" y="32649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I Used to Think…But Now I Know…</a:t>
            </a:r>
            <a:endParaRPr dirty="0"/>
          </a:p>
        </p:txBody>
      </p:sp>
      <p:pic>
        <p:nvPicPr>
          <p:cNvPr id="231" name="Google Shape;231;p42" title="I Used to Think But Now I Know.png"/>
          <p:cNvPicPr preferRelativeResize="0"/>
          <p:nvPr/>
        </p:nvPicPr>
        <p:blipFill>
          <a:blip r:embed="rId3">
            <a:alphaModFix/>
          </a:blip>
          <a:stretch>
            <a:fillRect/>
          </a:stretch>
        </p:blipFill>
        <p:spPr>
          <a:xfrm>
            <a:off x="7236175" y="0"/>
            <a:ext cx="1630550" cy="1630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4"/>
          <p:cNvSpPr txBox="1">
            <a:spLocks noGrp="1"/>
          </p:cNvSpPr>
          <p:nvPr>
            <p:ph type="body" idx="1"/>
          </p:nvPr>
        </p:nvSpPr>
        <p:spPr>
          <a:xfrm>
            <a:off x="2006075" y="1760375"/>
            <a:ext cx="5318400" cy="2314200"/>
          </a:xfrm>
          <a:prstGeom prst="rect">
            <a:avLst/>
          </a:prstGeom>
          <a:noFill/>
          <a:ln>
            <a:noFill/>
          </a:ln>
        </p:spPr>
        <p:txBody>
          <a:bodyPr spcFirstLastPara="1" wrap="square" lIns="91400" tIns="91400" rIns="91400" bIns="91400" anchor="ctr" anchorCtr="0">
            <a:noAutofit/>
          </a:bodyPr>
          <a:lstStyle/>
          <a:p>
            <a:pPr marL="0" lvl="0" indent="0" algn="ctr" rtl="0">
              <a:lnSpc>
                <a:spcPct val="100000"/>
              </a:lnSpc>
              <a:spcBef>
                <a:spcPts val="0"/>
              </a:spcBef>
              <a:spcAft>
                <a:spcPts val="0"/>
              </a:spcAft>
              <a:buSzPts val="2600"/>
              <a:buNone/>
            </a:pPr>
            <a:r>
              <a:rPr lang="en-US" sz="2100" b="0" dirty="0"/>
              <a:t>Culturally relevant teaching honors the students’ sense of humanity and dignity. Their complete personhood is never doubted. Self-worth and self-concept is promoted in a very basic way, by acknowledging the individual’s worthiness to be part of a supportive and loving group.</a:t>
            </a:r>
            <a:endParaRPr sz="2100" dirty="0"/>
          </a:p>
        </p:txBody>
      </p:sp>
      <p:sp>
        <p:nvSpPr>
          <p:cNvPr id="103" name="Google Shape;103;p24"/>
          <p:cNvSpPr txBox="1">
            <a:spLocks noGrp="1"/>
          </p:cNvSpPr>
          <p:nvPr>
            <p:ph type="body" idx="2"/>
          </p:nvPr>
        </p:nvSpPr>
        <p:spPr>
          <a:xfrm>
            <a:off x="3079699" y="4027625"/>
            <a:ext cx="3108000" cy="521400"/>
          </a:xfrm>
          <a:prstGeom prst="rect">
            <a:avLst/>
          </a:prstGeom>
          <a:noFill/>
          <a:ln>
            <a:noFill/>
          </a:ln>
        </p:spPr>
        <p:txBody>
          <a:bodyPr spcFirstLastPara="1" wrap="square" lIns="91400" tIns="91400" rIns="91400" bIns="91400" anchor="ctr" anchorCtr="0">
            <a:normAutofit/>
          </a:bodyPr>
          <a:lstStyle/>
          <a:p>
            <a:pPr marL="0" lvl="0" indent="0" algn="ctr" rtl="0">
              <a:lnSpc>
                <a:spcPct val="100000"/>
              </a:lnSpc>
              <a:spcBef>
                <a:spcPts val="0"/>
              </a:spcBef>
              <a:spcAft>
                <a:spcPts val="0"/>
              </a:spcAft>
              <a:buSzPts val="1600"/>
              <a:buNone/>
            </a:pPr>
            <a:r>
              <a:rPr lang="en-US"/>
              <a:t>-Dr. Gloria Ladson-Billings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783786-E49F-CC5F-D802-A027EA2C855A}"/>
              </a:ext>
            </a:extLst>
          </p:cNvPr>
          <p:cNvSpPr>
            <a:spLocks noGrp="1"/>
          </p:cNvSpPr>
          <p:nvPr>
            <p:ph type="body" idx="1"/>
          </p:nvPr>
        </p:nvSpPr>
        <p:spPr/>
        <p:txBody>
          <a:bodyPr/>
          <a:lstStyle/>
          <a:p>
            <a:r>
              <a:rPr lang="en-US" dirty="0"/>
              <a:t>Examine each image and move to the one that most attracts you.</a:t>
            </a:r>
          </a:p>
          <a:p>
            <a:r>
              <a:rPr lang="en-US" dirty="0"/>
              <a:t>Discuss your choice with the other participants gathered around the same image. </a:t>
            </a:r>
          </a:p>
          <a:p>
            <a:r>
              <a:rPr lang="en-US" dirty="0"/>
              <a:t>Prepare to share out why that image attracted you. </a:t>
            </a:r>
          </a:p>
        </p:txBody>
      </p:sp>
      <p:sp>
        <p:nvSpPr>
          <p:cNvPr id="3" name="Title 2">
            <a:extLst>
              <a:ext uri="{FF2B5EF4-FFF2-40B4-BE49-F238E27FC236}">
                <a16:creationId xmlns:a16="http://schemas.microsoft.com/office/drawing/2014/main" id="{4034CA55-BBB8-E72D-48A0-D0660BF39A7D}"/>
              </a:ext>
            </a:extLst>
          </p:cNvPr>
          <p:cNvSpPr>
            <a:spLocks noGrp="1"/>
          </p:cNvSpPr>
          <p:nvPr>
            <p:ph type="title"/>
          </p:nvPr>
        </p:nvSpPr>
        <p:spPr/>
        <p:txBody>
          <a:bodyPr/>
          <a:lstStyle/>
          <a:p>
            <a:r>
              <a:rPr lang="en-US" dirty="0"/>
              <a:t>Magnetic Statements</a:t>
            </a:r>
          </a:p>
        </p:txBody>
      </p:sp>
      <p:pic>
        <p:nvPicPr>
          <p:cNvPr id="4" name="Google Shape;122;p27" title="Magnetic Statements.png">
            <a:extLst>
              <a:ext uri="{FF2B5EF4-FFF2-40B4-BE49-F238E27FC236}">
                <a16:creationId xmlns:a16="http://schemas.microsoft.com/office/drawing/2014/main" id="{2A1357E7-7E58-54C3-CABC-678D99F997C2}"/>
              </a:ext>
            </a:extLst>
          </p:cNvPr>
          <p:cNvPicPr preferRelativeResize="0"/>
          <p:nvPr/>
        </p:nvPicPr>
        <p:blipFill>
          <a:blip r:embed="rId3">
            <a:alphaModFix/>
          </a:blip>
          <a:stretch>
            <a:fillRect/>
          </a:stretch>
        </p:blipFill>
        <p:spPr>
          <a:xfrm>
            <a:off x="7547179" y="169753"/>
            <a:ext cx="1139621" cy="1139599"/>
          </a:xfrm>
          <a:prstGeom prst="rect">
            <a:avLst/>
          </a:prstGeom>
          <a:noFill/>
          <a:ln>
            <a:noFill/>
          </a:ln>
        </p:spPr>
      </p:pic>
      <p:grpSp>
        <p:nvGrpSpPr>
          <p:cNvPr id="5" name="Google Shape;123;p27">
            <a:extLst>
              <a:ext uri="{FF2B5EF4-FFF2-40B4-BE49-F238E27FC236}">
                <a16:creationId xmlns:a16="http://schemas.microsoft.com/office/drawing/2014/main" id="{A2F3D981-EC51-324D-7D6F-ECACA5144940}"/>
              </a:ext>
            </a:extLst>
          </p:cNvPr>
          <p:cNvGrpSpPr/>
          <p:nvPr/>
        </p:nvGrpSpPr>
        <p:grpSpPr>
          <a:xfrm>
            <a:off x="378840" y="3696663"/>
            <a:ext cx="8386319" cy="1139590"/>
            <a:chOff x="631700" y="3769616"/>
            <a:chExt cx="7070499" cy="857415"/>
          </a:xfrm>
        </p:grpSpPr>
        <p:pic>
          <p:nvPicPr>
            <p:cNvPr id="6" name="Google Shape;124;p27">
              <a:extLst>
                <a:ext uri="{FF2B5EF4-FFF2-40B4-BE49-F238E27FC236}">
                  <a16:creationId xmlns:a16="http://schemas.microsoft.com/office/drawing/2014/main" id="{FFE7D0EB-2276-14EB-E377-AD329898ABD1}"/>
                </a:ext>
              </a:extLst>
            </p:cNvPr>
            <p:cNvPicPr preferRelativeResize="0"/>
            <p:nvPr/>
          </p:nvPicPr>
          <p:blipFill>
            <a:blip r:embed="rId4">
              <a:alphaModFix/>
            </a:blip>
            <a:stretch>
              <a:fillRect/>
            </a:stretch>
          </p:blipFill>
          <p:spPr>
            <a:xfrm>
              <a:off x="4874000" y="3769625"/>
              <a:ext cx="1414099" cy="857401"/>
            </a:xfrm>
            <a:prstGeom prst="rect">
              <a:avLst/>
            </a:prstGeom>
            <a:noFill/>
            <a:ln>
              <a:noFill/>
            </a:ln>
          </p:spPr>
        </p:pic>
        <p:pic>
          <p:nvPicPr>
            <p:cNvPr id="7" name="Google Shape;125;p27">
              <a:extLst>
                <a:ext uri="{FF2B5EF4-FFF2-40B4-BE49-F238E27FC236}">
                  <a16:creationId xmlns:a16="http://schemas.microsoft.com/office/drawing/2014/main" id="{EBFB5888-790F-2B6D-5A68-2587130396B2}"/>
                </a:ext>
              </a:extLst>
            </p:cNvPr>
            <p:cNvPicPr preferRelativeResize="0"/>
            <p:nvPr/>
          </p:nvPicPr>
          <p:blipFill>
            <a:blip r:embed="rId5">
              <a:alphaModFix/>
            </a:blip>
            <a:stretch>
              <a:fillRect/>
            </a:stretch>
          </p:blipFill>
          <p:spPr>
            <a:xfrm>
              <a:off x="3459896" y="3769616"/>
              <a:ext cx="1414104" cy="857415"/>
            </a:xfrm>
            <a:prstGeom prst="rect">
              <a:avLst/>
            </a:prstGeom>
            <a:noFill/>
            <a:ln>
              <a:noFill/>
            </a:ln>
          </p:spPr>
        </p:pic>
        <p:pic>
          <p:nvPicPr>
            <p:cNvPr id="8" name="Google Shape;126;p27">
              <a:extLst>
                <a:ext uri="{FF2B5EF4-FFF2-40B4-BE49-F238E27FC236}">
                  <a16:creationId xmlns:a16="http://schemas.microsoft.com/office/drawing/2014/main" id="{C2CA6C05-F73E-216E-D5A8-9AA17E6CC4E1}"/>
                </a:ext>
              </a:extLst>
            </p:cNvPr>
            <p:cNvPicPr preferRelativeResize="0"/>
            <p:nvPr/>
          </p:nvPicPr>
          <p:blipFill>
            <a:blip r:embed="rId6">
              <a:alphaModFix/>
            </a:blip>
            <a:stretch>
              <a:fillRect/>
            </a:stretch>
          </p:blipFill>
          <p:spPr>
            <a:xfrm>
              <a:off x="631700" y="3769625"/>
              <a:ext cx="1414099" cy="857401"/>
            </a:xfrm>
            <a:prstGeom prst="rect">
              <a:avLst/>
            </a:prstGeom>
            <a:noFill/>
            <a:ln>
              <a:noFill/>
            </a:ln>
          </p:spPr>
        </p:pic>
        <p:pic>
          <p:nvPicPr>
            <p:cNvPr id="9" name="Google Shape;127;p27">
              <a:extLst>
                <a:ext uri="{FF2B5EF4-FFF2-40B4-BE49-F238E27FC236}">
                  <a16:creationId xmlns:a16="http://schemas.microsoft.com/office/drawing/2014/main" id="{1FDBEF95-0E96-F216-5576-81F26C2E4777}"/>
                </a:ext>
              </a:extLst>
            </p:cNvPr>
            <p:cNvPicPr preferRelativeResize="0"/>
            <p:nvPr/>
          </p:nvPicPr>
          <p:blipFill>
            <a:blip r:embed="rId7">
              <a:alphaModFix/>
            </a:blip>
            <a:stretch>
              <a:fillRect/>
            </a:stretch>
          </p:blipFill>
          <p:spPr>
            <a:xfrm>
              <a:off x="2045800" y="3769625"/>
              <a:ext cx="1414099" cy="857401"/>
            </a:xfrm>
            <a:prstGeom prst="rect">
              <a:avLst/>
            </a:prstGeom>
            <a:noFill/>
            <a:ln>
              <a:noFill/>
            </a:ln>
          </p:spPr>
        </p:pic>
        <p:pic>
          <p:nvPicPr>
            <p:cNvPr id="10" name="Google Shape;128;p27">
              <a:extLst>
                <a:ext uri="{FF2B5EF4-FFF2-40B4-BE49-F238E27FC236}">
                  <a16:creationId xmlns:a16="http://schemas.microsoft.com/office/drawing/2014/main" id="{8EFB8209-1BC2-7747-A200-AEB1B5C687E5}"/>
                </a:ext>
              </a:extLst>
            </p:cNvPr>
            <p:cNvPicPr preferRelativeResize="0"/>
            <p:nvPr/>
          </p:nvPicPr>
          <p:blipFill>
            <a:blip r:embed="rId8">
              <a:alphaModFix/>
            </a:blip>
            <a:stretch>
              <a:fillRect/>
            </a:stretch>
          </p:blipFill>
          <p:spPr>
            <a:xfrm>
              <a:off x="6288100" y="3769625"/>
              <a:ext cx="1414099" cy="857401"/>
            </a:xfrm>
            <a:prstGeom prst="rect">
              <a:avLst/>
            </a:prstGeom>
            <a:noFill/>
            <a:ln>
              <a:noFill/>
            </a:ln>
          </p:spPr>
        </p:pic>
      </p:grpSp>
    </p:spTree>
    <p:extLst>
      <p:ext uri="{BB962C8B-B14F-4D97-AF65-F5344CB8AC3E}">
        <p14:creationId xmlns:p14="http://schemas.microsoft.com/office/powerpoint/2010/main" val="2009392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a:t>
            </a:r>
            <a:endParaRPr dirty="0"/>
          </a:p>
        </p:txBody>
      </p:sp>
      <p:sp>
        <p:nvSpPr>
          <p:cNvPr id="109" name="Google Shape;109;p25"/>
          <p:cNvSpPr txBox="1">
            <a:spLocks noGrp="1"/>
          </p:cNvSpPr>
          <p:nvPr>
            <p:ph type="body" idx="1"/>
          </p:nvPr>
        </p:nvSpPr>
        <p:spPr>
          <a:xfrm>
            <a:off x="530350" y="2028502"/>
            <a:ext cx="7772400" cy="2140500"/>
          </a:xfrm>
          <a:prstGeom prst="rect">
            <a:avLst/>
          </a:prstGeom>
          <a:noFill/>
          <a:ln>
            <a:noFill/>
          </a:ln>
        </p:spPr>
        <p:txBody>
          <a:bodyPr spcFirstLastPara="1" wrap="square" lIns="45700" tIns="45700" rIns="45700" bIns="45700" anchor="t" anchorCtr="0">
            <a:normAutofit/>
          </a:bodyPr>
          <a:lstStyle/>
          <a:p>
            <a:pPr marL="55563" lvl="0" indent="0" algn="l" rtl="0">
              <a:lnSpc>
                <a:spcPct val="100000"/>
              </a:lnSpc>
              <a:spcBef>
                <a:spcPts val="0"/>
              </a:spcBef>
              <a:spcAft>
                <a:spcPts val="0"/>
              </a:spcAft>
              <a:buSzPts val="2600"/>
              <a:buNone/>
            </a:pPr>
            <a:r>
              <a:rPr lang="en-US" dirty="0"/>
              <a:t>How can educators intentionally incorporate students’ cultural identities and life experiences into the curriculum to foster joy, engagement, and academic excellence?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6"/>
          <p:cNvSpPr txBox="1">
            <a:spLocks noGrp="1"/>
          </p:cNvSpPr>
          <p:nvPr>
            <p:ph type="title"/>
          </p:nvPr>
        </p:nvSpPr>
        <p:spPr>
          <a:xfrm>
            <a:off x="530352" y="577227"/>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Learning Objectives</a:t>
            </a:r>
            <a:endParaRPr dirty="0"/>
          </a:p>
        </p:txBody>
      </p:sp>
      <p:sp>
        <p:nvSpPr>
          <p:cNvPr id="115" name="Google Shape;115;p26"/>
          <p:cNvSpPr txBox="1">
            <a:spLocks noGrp="1"/>
          </p:cNvSpPr>
          <p:nvPr>
            <p:ph type="body" idx="1"/>
          </p:nvPr>
        </p:nvSpPr>
        <p:spPr>
          <a:xfrm>
            <a:off x="530350" y="1599022"/>
            <a:ext cx="7772400" cy="1561800"/>
          </a:xfrm>
          <a:prstGeom prst="rect">
            <a:avLst/>
          </a:prstGeom>
          <a:noFill/>
          <a:ln>
            <a:noFill/>
          </a:ln>
        </p:spPr>
        <p:txBody>
          <a:bodyPr spcFirstLastPara="1" wrap="square" lIns="45700" tIns="45700" rIns="45700" bIns="45700" anchor="t" anchorCtr="0">
            <a:noAutofit/>
          </a:bodyPr>
          <a:lstStyle/>
          <a:p>
            <a:pPr marL="457200" lvl="0" indent="-395287" algn="l" rtl="0">
              <a:spcBef>
                <a:spcPts val="0"/>
              </a:spcBef>
              <a:spcAft>
                <a:spcPts val="0"/>
              </a:spcAft>
              <a:buSzPts val="2625"/>
              <a:buChar char="•"/>
            </a:pPr>
            <a:r>
              <a:rPr lang="en-US" dirty="0"/>
              <a:t>Understand the significance of recognizing genius and incorporating joy in learning.</a:t>
            </a:r>
            <a:endParaRPr dirty="0"/>
          </a:p>
          <a:p>
            <a:pPr marL="457200" lvl="0" indent="-395287" algn="l" rtl="0">
              <a:spcBef>
                <a:spcPts val="0"/>
              </a:spcBef>
              <a:spcAft>
                <a:spcPts val="0"/>
              </a:spcAft>
              <a:buSzPts val="2625"/>
              <a:buChar char="•"/>
            </a:pPr>
            <a:r>
              <a:rPr lang="en-US" dirty="0"/>
              <a:t>Critique the education system by assessing its current effectiveness of embodying joy. </a:t>
            </a:r>
            <a:endParaRPr dirty="0"/>
          </a:p>
          <a:p>
            <a:pPr marL="457200" lvl="0" indent="-395287" algn="l" rtl="0">
              <a:spcBef>
                <a:spcPts val="0"/>
              </a:spcBef>
              <a:spcAft>
                <a:spcPts val="0"/>
              </a:spcAft>
              <a:buSzPts val="2625"/>
              <a:buChar char="•"/>
            </a:pPr>
            <a:r>
              <a:rPr lang="en-US" dirty="0"/>
              <a:t>Using the HILL Model, create a lesson outline integrating the five pursuits.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Dr. </a:t>
            </a:r>
            <a:r>
              <a:rPr lang="en-US" dirty="0" err="1"/>
              <a:t>Gholdy</a:t>
            </a:r>
            <a:r>
              <a:rPr lang="en-US" dirty="0"/>
              <a:t> Muhammad, PhD</a:t>
            </a:r>
            <a:endParaRPr dirty="0"/>
          </a:p>
        </p:txBody>
      </p:sp>
      <p:pic>
        <p:nvPicPr>
          <p:cNvPr id="135" name="Google Shape;135;p28"/>
          <p:cNvPicPr preferRelativeResize="0"/>
          <p:nvPr/>
        </p:nvPicPr>
        <p:blipFill>
          <a:blip r:embed="rId3">
            <a:alphaModFix/>
          </a:blip>
          <a:stretch>
            <a:fillRect/>
          </a:stretch>
        </p:blipFill>
        <p:spPr>
          <a:xfrm>
            <a:off x="4906036" y="1305050"/>
            <a:ext cx="2833125" cy="3088875"/>
          </a:xfrm>
          <a:prstGeom prst="rect">
            <a:avLst/>
          </a:prstGeom>
          <a:noFill/>
          <a:ln>
            <a:noFill/>
          </a:ln>
        </p:spPr>
      </p:pic>
      <p:sp>
        <p:nvSpPr>
          <p:cNvPr id="3" name="Text Placeholder 2">
            <a:extLst>
              <a:ext uri="{FF2B5EF4-FFF2-40B4-BE49-F238E27FC236}">
                <a16:creationId xmlns:a16="http://schemas.microsoft.com/office/drawing/2014/main" id="{E0363868-E483-FB3C-30C9-A3FCFEFF2B74}"/>
              </a:ext>
            </a:extLst>
          </p:cNvPr>
          <p:cNvSpPr>
            <a:spLocks noGrp="1"/>
          </p:cNvSpPr>
          <p:nvPr>
            <p:ph type="body" idx="1"/>
          </p:nvPr>
        </p:nvSpPr>
        <p:spPr>
          <a:xfrm>
            <a:off x="457199" y="1170683"/>
            <a:ext cx="4114801" cy="3620866"/>
          </a:xfrm>
        </p:spPr>
        <p:txBody>
          <a:bodyPr>
            <a:noAutofit/>
          </a:bodyPr>
          <a:lstStyle/>
          <a:p>
            <a:pPr marL="63500" indent="0">
              <a:buNone/>
            </a:pPr>
            <a:r>
              <a:rPr lang="en-US" sz="1700" dirty="0"/>
              <a:t>Dr. </a:t>
            </a:r>
            <a:r>
              <a:rPr lang="en-US" sz="1700" dirty="0" err="1"/>
              <a:t>Gholdy</a:t>
            </a:r>
            <a:r>
              <a:rPr lang="en-US" sz="1700" dirty="0"/>
              <a:t> Muhammad is the author of the books “Cultivating Genius” and “Unearthing Joy.” Dr. Muhammad's work is focused on cultivating students’ identities, skills, intellect, and criticality, while also embracing the importance of joy in learning. </a:t>
            </a:r>
          </a:p>
          <a:p>
            <a:pPr marL="63500" indent="0">
              <a:buNone/>
            </a:pPr>
            <a:r>
              <a:rPr lang="en-US" sz="1700" dirty="0"/>
              <a:t>Known for her innovative approaches to literacy and culturally responsive teaching, Dr. Muhammad’s contributions have helped educators rethink how to create meaningful, empowering, and joyful learning experiences for all students.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Cultivating Genius in Learning</a:t>
            </a:r>
            <a:endParaRPr dirty="0"/>
          </a:p>
        </p:txBody>
      </p:sp>
      <p:sp>
        <p:nvSpPr>
          <p:cNvPr id="141" name="Google Shape;141;p29"/>
          <p:cNvSpPr txBox="1">
            <a:spLocks noGrp="1"/>
          </p:cNvSpPr>
          <p:nvPr>
            <p:ph type="body" idx="1"/>
          </p:nvPr>
        </p:nvSpPr>
        <p:spPr>
          <a:xfrm>
            <a:off x="3256961" y="1330012"/>
            <a:ext cx="5005633" cy="3257700"/>
          </a:xfrm>
          <a:prstGeom prst="rect">
            <a:avLst/>
          </a:prstGeom>
        </p:spPr>
        <p:txBody>
          <a:bodyPr spcFirstLastPara="1" wrap="square" lIns="91425" tIns="0" rIns="91425" bIns="45700" anchor="t" anchorCtr="0">
            <a:normAutofit/>
          </a:bodyPr>
          <a:lstStyle/>
          <a:p>
            <a:pPr marL="342900" lvl="0" indent="-342900" algn="l" rtl="0">
              <a:lnSpc>
                <a:spcPct val="115000"/>
              </a:lnSpc>
              <a:spcBef>
                <a:spcPts val="420"/>
              </a:spcBef>
              <a:spcAft>
                <a:spcPts val="0"/>
              </a:spcAft>
              <a:buFont typeface="Arial" panose="020B0604020202020204" pitchFamily="34" charset="0"/>
              <a:buChar char="•"/>
            </a:pPr>
            <a:r>
              <a:rPr lang="en-US" dirty="0"/>
              <a:t>Educators don’t need to instill </a:t>
            </a:r>
            <a:r>
              <a:rPr lang="en-US" b="1" dirty="0">
                <a:solidFill>
                  <a:srgbClr val="3E5C61"/>
                </a:solidFill>
              </a:rPr>
              <a:t>GENIUS</a:t>
            </a:r>
            <a:r>
              <a:rPr lang="en-US" dirty="0"/>
              <a:t> or brilliance in youth—it’s already there.</a:t>
            </a:r>
          </a:p>
          <a:p>
            <a:pPr marL="342900" lvl="0" indent="-342900" algn="l" rtl="0">
              <a:lnSpc>
                <a:spcPct val="115000"/>
              </a:lnSpc>
              <a:spcBef>
                <a:spcPts val="420"/>
              </a:spcBef>
              <a:spcAft>
                <a:spcPts val="0"/>
              </a:spcAft>
              <a:buFont typeface="Arial" panose="020B0604020202020204" pitchFamily="34" charset="0"/>
              <a:buChar char="•"/>
            </a:pPr>
            <a:r>
              <a:rPr lang="en-US" dirty="0"/>
              <a:t>Students’ </a:t>
            </a:r>
            <a:r>
              <a:rPr lang="en-US" b="1" dirty="0">
                <a:solidFill>
                  <a:srgbClr val="3E5C61"/>
                </a:solidFill>
              </a:rPr>
              <a:t>GENIUS</a:t>
            </a:r>
            <a:r>
              <a:rPr lang="en-US" dirty="0"/>
              <a:t> is waiting to be cultivated. To cultivate genius, reach back into students’ histories. </a:t>
            </a:r>
          </a:p>
          <a:p>
            <a:pPr marL="342900" lvl="0" indent="-342900" algn="l" rtl="0">
              <a:lnSpc>
                <a:spcPct val="115000"/>
              </a:lnSpc>
              <a:spcBef>
                <a:spcPts val="420"/>
              </a:spcBef>
              <a:spcAft>
                <a:spcPts val="0"/>
              </a:spcAft>
              <a:buFont typeface="Arial" panose="020B0604020202020204" pitchFamily="34" charset="0"/>
              <a:buChar char="•"/>
            </a:pPr>
            <a:r>
              <a:rPr lang="en-US" dirty="0"/>
              <a:t>Explore students’ cultures to nurture and enhance their existing </a:t>
            </a:r>
            <a:r>
              <a:rPr lang="en-US" b="1" dirty="0">
                <a:solidFill>
                  <a:srgbClr val="3E5C61"/>
                </a:solidFill>
              </a:rPr>
              <a:t>GENIUS</a:t>
            </a:r>
            <a:r>
              <a:rPr lang="en-US" dirty="0"/>
              <a:t>.</a:t>
            </a:r>
            <a:endParaRPr dirty="0"/>
          </a:p>
        </p:txBody>
      </p:sp>
      <p:sp>
        <p:nvSpPr>
          <p:cNvPr id="142" name="Google Shape;142;p29"/>
          <p:cNvSpPr txBox="1">
            <a:spLocks noGrp="1"/>
          </p:cNvSpPr>
          <p:nvPr>
            <p:ph type="body" idx="2"/>
          </p:nvPr>
        </p:nvSpPr>
        <p:spPr>
          <a:xfrm>
            <a:off x="450900" y="2337993"/>
            <a:ext cx="3124200" cy="1241738"/>
          </a:xfrm>
          <a:prstGeom prst="rect">
            <a:avLst/>
          </a:prstGeom>
        </p:spPr>
        <p:txBody>
          <a:bodyPr spcFirstLastPara="1" wrap="square" lIns="91425" tIns="0" rIns="91425" bIns="45700" anchor="ctr" anchorCtr="0">
            <a:normAutofit/>
          </a:bodyPr>
          <a:lstStyle/>
          <a:p>
            <a:pPr marL="0" lvl="0" indent="0" algn="ctr" rtl="0">
              <a:spcBef>
                <a:spcPts val="360"/>
              </a:spcBef>
              <a:spcAft>
                <a:spcPts val="0"/>
              </a:spcAft>
              <a:buNone/>
            </a:pPr>
            <a:r>
              <a:rPr lang="en-US" sz="3600" b="1" dirty="0">
                <a:solidFill>
                  <a:srgbClr val="3E5C61"/>
                </a:solidFill>
              </a:rPr>
              <a:t>What is GENIUS?</a:t>
            </a:r>
          </a:p>
          <a:p>
            <a:pPr marL="0" lvl="0" indent="0" algn="l" rtl="0">
              <a:spcBef>
                <a:spcPts val="360"/>
              </a:spcBef>
              <a:spcAft>
                <a:spcPts val="0"/>
              </a:spcAft>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BC555334-8C12-05FE-C610-8DE6FB2C1292}"/>
            </a:ext>
          </a:extLst>
        </p:cNvPr>
        <p:cNvGrpSpPr/>
        <p:nvPr/>
      </p:nvGrpSpPr>
      <p:grpSpPr>
        <a:xfrm>
          <a:off x="0" y="0"/>
          <a:ext cx="0" cy="0"/>
          <a:chOff x="0" y="0"/>
          <a:chExt cx="0" cy="0"/>
        </a:xfrm>
      </p:grpSpPr>
      <p:sp>
        <p:nvSpPr>
          <p:cNvPr id="102" name="Google Shape;102;p24">
            <a:extLst>
              <a:ext uri="{FF2B5EF4-FFF2-40B4-BE49-F238E27FC236}">
                <a16:creationId xmlns:a16="http://schemas.microsoft.com/office/drawing/2014/main" id="{88295D2F-5B14-94FD-18F2-7CFF73D75C5D}"/>
              </a:ext>
            </a:extLst>
          </p:cNvPr>
          <p:cNvSpPr txBox="1">
            <a:spLocks noGrp="1"/>
          </p:cNvSpPr>
          <p:nvPr>
            <p:ph type="body" idx="1"/>
          </p:nvPr>
        </p:nvSpPr>
        <p:spPr>
          <a:xfrm>
            <a:off x="2006075" y="1760375"/>
            <a:ext cx="5318400" cy="2314200"/>
          </a:xfrm>
          <a:prstGeom prst="rect">
            <a:avLst/>
          </a:prstGeom>
          <a:noFill/>
          <a:ln>
            <a:noFill/>
          </a:ln>
        </p:spPr>
        <p:txBody>
          <a:bodyPr spcFirstLastPara="1" wrap="square" lIns="91400" tIns="91400" rIns="91400" bIns="91400" anchor="ctr" anchorCtr="0">
            <a:noAutofit/>
          </a:bodyPr>
          <a:lstStyle/>
          <a:p>
            <a:pPr marL="0" lvl="0" indent="0" algn="ctr" rtl="0">
              <a:lnSpc>
                <a:spcPct val="100000"/>
              </a:lnSpc>
              <a:spcBef>
                <a:spcPts val="0"/>
              </a:spcBef>
              <a:spcAft>
                <a:spcPts val="0"/>
              </a:spcAft>
              <a:buSzPts val="2600"/>
              <a:buNone/>
            </a:pPr>
            <a:r>
              <a:rPr lang="en-US" sz="2100" b="0" dirty="0"/>
              <a:t>Genius is the brilliance, intellect, ability, cleverness, and artistry that have been flowing through their minds and spirits across generations.</a:t>
            </a:r>
            <a:endParaRPr sz="2100" dirty="0"/>
          </a:p>
        </p:txBody>
      </p:sp>
      <p:sp>
        <p:nvSpPr>
          <p:cNvPr id="103" name="Google Shape;103;p24">
            <a:extLst>
              <a:ext uri="{FF2B5EF4-FFF2-40B4-BE49-F238E27FC236}">
                <a16:creationId xmlns:a16="http://schemas.microsoft.com/office/drawing/2014/main" id="{585AA0EA-0DA5-34FE-E386-A3AAE0F70E19}"/>
              </a:ext>
            </a:extLst>
          </p:cNvPr>
          <p:cNvSpPr txBox="1">
            <a:spLocks noGrp="1"/>
          </p:cNvSpPr>
          <p:nvPr>
            <p:ph type="body" idx="2"/>
          </p:nvPr>
        </p:nvSpPr>
        <p:spPr>
          <a:xfrm>
            <a:off x="3079699" y="4027625"/>
            <a:ext cx="3108000" cy="521400"/>
          </a:xfrm>
          <a:prstGeom prst="rect">
            <a:avLst/>
          </a:prstGeom>
          <a:noFill/>
          <a:ln>
            <a:noFill/>
          </a:ln>
        </p:spPr>
        <p:txBody>
          <a:bodyPr spcFirstLastPara="1" wrap="square" lIns="91400" tIns="91400" rIns="91400" bIns="91400" anchor="ctr" anchorCtr="0">
            <a:normAutofit/>
          </a:bodyPr>
          <a:lstStyle/>
          <a:p>
            <a:pPr marL="0" lvl="0" indent="0" algn="ctr" rtl="0">
              <a:lnSpc>
                <a:spcPct val="100000"/>
              </a:lnSpc>
              <a:spcBef>
                <a:spcPts val="0"/>
              </a:spcBef>
              <a:spcAft>
                <a:spcPts val="0"/>
              </a:spcAft>
              <a:buSzPts val="1600"/>
              <a:buNone/>
            </a:pPr>
            <a:r>
              <a:rPr lang="en-US" dirty="0"/>
              <a:t>—Dr. </a:t>
            </a:r>
            <a:r>
              <a:rPr lang="en-US" dirty="0" err="1"/>
              <a:t>Gholdy</a:t>
            </a:r>
            <a:r>
              <a:rPr lang="en-US" dirty="0"/>
              <a:t> Muhammad, PhD</a:t>
            </a:r>
            <a:endParaRPr dirty="0"/>
          </a:p>
        </p:txBody>
      </p:sp>
    </p:spTree>
    <p:extLst>
      <p:ext uri="{BB962C8B-B14F-4D97-AF65-F5344CB8AC3E}">
        <p14:creationId xmlns:p14="http://schemas.microsoft.com/office/powerpoint/2010/main" val="210601545"/>
      </p:ext>
    </p:extLst>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1722</TotalTime>
  <Words>1248</Words>
  <Application>Microsoft Macintosh PowerPoint</Application>
  <PresentationFormat>On-screen Show (16:9)</PresentationFormat>
  <Paragraphs>118</Paragraphs>
  <Slides>23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Calibri</vt:lpstr>
      <vt:lpstr>Noto Sans Symbols</vt:lpstr>
      <vt:lpstr>Arial</vt:lpstr>
      <vt:lpstr>LEARN theme</vt:lpstr>
      <vt:lpstr>LEARN theme</vt:lpstr>
      <vt:lpstr>PowerPoint Presentation</vt:lpstr>
      <vt:lpstr>Embracing Genius and Joy</vt:lpstr>
      <vt:lpstr>PowerPoint Presentation</vt:lpstr>
      <vt:lpstr>Magnetic Statements</vt:lpstr>
      <vt:lpstr>Essential Question</vt:lpstr>
      <vt:lpstr>Learning Objectives</vt:lpstr>
      <vt:lpstr>Dr. Gholdy Muhammad, PhD</vt:lpstr>
      <vt:lpstr>Cultivating Genius in Learning</vt:lpstr>
      <vt:lpstr>PowerPoint Presentation</vt:lpstr>
      <vt:lpstr>The Role of Joy in Learning</vt:lpstr>
      <vt:lpstr>PowerPoint Presentation</vt:lpstr>
      <vt:lpstr>Round Robin</vt:lpstr>
      <vt:lpstr>Round Robin</vt:lpstr>
      <vt:lpstr>The HILL Model</vt:lpstr>
      <vt:lpstr>Gram It</vt:lpstr>
      <vt:lpstr>Creating Spaces for Genius and Joy</vt:lpstr>
      <vt:lpstr>The HILL Model</vt:lpstr>
      <vt:lpstr>Using the HILL Model: Sample Lesson</vt:lpstr>
      <vt:lpstr>Using the HILL Model: Sample Lesson</vt:lpstr>
      <vt:lpstr>Using the HILL Model: Sample Lesson</vt:lpstr>
      <vt:lpstr>Using the HILL Model: Sample Lesson</vt:lpstr>
      <vt:lpstr>Create a Lesson Outline</vt:lpstr>
      <vt:lpstr>I Used to Think…But Now I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Finley-Combs, Elsa C.</cp:lastModifiedBy>
  <cp:revision>8</cp:revision>
  <dcterms:modified xsi:type="dcterms:W3CDTF">2025-01-24T21:11:07Z</dcterms:modified>
</cp:coreProperties>
</file>