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26"/>
  </p:notesMasterIdLst>
  <p:sldIdLst>
    <p:sldId id="256" r:id="rId3"/>
    <p:sldId id="257" r:id="rId4"/>
    <p:sldId id="262" r:id="rId5"/>
    <p:sldId id="263" r:id="rId6"/>
    <p:sldId id="274" r:id="rId7"/>
    <p:sldId id="275" r:id="rId8"/>
    <p:sldId id="276" r:id="rId9"/>
    <p:sldId id="260" r:id="rId10"/>
    <p:sldId id="277" r:id="rId11"/>
    <p:sldId id="283" r:id="rId12"/>
    <p:sldId id="278" r:id="rId13"/>
    <p:sldId id="284" r:id="rId14"/>
    <p:sldId id="279" r:id="rId15"/>
    <p:sldId id="280" r:id="rId16"/>
    <p:sldId id="281" r:id="rId17"/>
    <p:sldId id="286" r:id="rId18"/>
    <p:sldId id="285" r:id="rId19"/>
    <p:sldId id="282" r:id="rId20"/>
    <p:sldId id="287" r:id="rId21"/>
    <p:sldId id="288" r:id="rId22"/>
    <p:sldId id="289" r:id="rId23"/>
    <p:sldId id="290" r:id="rId24"/>
    <p:sldId id="292" r:id="rId2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94286"/>
  </p:normalViewPr>
  <p:slideViewPr>
    <p:cSldViewPr snapToGrid="0">
      <p:cViewPr varScale="1">
        <p:scale>
          <a:sx n="192" d="100"/>
          <a:sy n="192" d="100"/>
        </p:scale>
        <p:origin x="7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ya.com/word_clouds.ht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s0w823KY0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Brubaker, J. (2013). SAMR: Model, metaphor, mistakes. Tech Tips for Education. http://techtipsedu.blogspot.com/2013/11/samr-model-metaphor-mistakes.html</a:t>
            </a:r>
          </a:p>
        </p:txBody>
      </p:sp>
    </p:spTree>
    <p:extLst>
      <p:ext uri="{BB962C8B-B14F-4D97-AF65-F5344CB8AC3E}">
        <p14:creationId xmlns:p14="http://schemas.microsoft.com/office/powerpoint/2010/main" val="1402143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8DE18-BDE8-3363-592D-6B1B61290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07157D-99AE-EA9C-EEDC-74DEF48383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EA06DB-A709-BBBD-2D90-5AB69783EA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State of Rhode Island Department of Education. (2015, Dec 3). The SAMR Model for Technology Integration. https://ride.ri.gov/students-families/education-programs/virtual-learning/reimagining-teaching-learning</a:t>
            </a:r>
          </a:p>
        </p:txBody>
      </p:sp>
    </p:spTree>
    <p:extLst>
      <p:ext uri="{BB962C8B-B14F-4D97-AF65-F5344CB8AC3E}">
        <p14:creationId xmlns:p14="http://schemas.microsoft.com/office/powerpoint/2010/main" val="3086159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D7B00-075C-DBBE-87B6-14E449FBC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70C3AD-DCDA-5A3D-A445-E92987130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719020-BDA7-0A81-08C7-A04E97707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" dirty="0"/>
              <a:t>Sort these activities that use technology in</a:t>
            </a:r>
            <a:r>
              <a:rPr lang="en-US" dirty="0"/>
              <a:t>to</a:t>
            </a:r>
            <a:r>
              <a:rPr lang="en" dirty="0"/>
              <a:t> the areas you feel they best fit within the SAMR </a:t>
            </a:r>
            <a:r>
              <a:rPr lang="en-US" dirty="0"/>
              <a:t>model</a:t>
            </a:r>
            <a:r>
              <a:rPr lang="en" dirty="0"/>
              <a:t>. </a:t>
            </a:r>
          </a:p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Card Sort. Strategies. https://learn.k20center.ou.edu/strategy/14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74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A7279-871A-BCE5-8564-21A9A557C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8E3295-2018-7DCF-0D4D-178FCCDB3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0F5C81-E681-14BE-D73E-452A831905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Use a word cloud generator such as this one: </a:t>
            </a:r>
            <a:r>
              <a:rPr lang="en-US" dirty="0">
                <a:hlinkClick r:id="rId3"/>
              </a:rPr>
              <a:t>http://www.abcya.com/word_clouds.htm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C639C-3BBA-02BE-BDD4-74750C651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98D664-0D02-BE8E-FFA7-FE4B16253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88B43-63AF-3456-8A13-7C20A2D19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59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E8CF3-057E-9721-C0B5-203639B36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0140C-60CD-3DFE-F077-A62417796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20F890-0C55-4F03-8438-E06976217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Jigsaw. Strategies. https://learn.k20center.ou.edu/strategy/179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07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FCE01-7DE4-3F42-A41B-3FC76E707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4E8C85-0802-15B4-BBD9-69A13E2DC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711582-E527-339D-333F-8C7035745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http://www.schrockguide.net/bloomin-apps.html</a:t>
            </a:r>
          </a:p>
          <a:p>
            <a:r>
              <a:rPr lang="en-US" dirty="0"/>
              <a:t>How can you these online resources support SAMR when designing lesson activities?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6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87D0F-9470-9C28-19FD-01209E3A0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3360F8-8452-1C09-E51B-0838C3580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49DAAF-0C7E-860D-2397-35C6E410A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82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56CD7-3A2E-9393-F0A3-D7C66672F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0BF13B-8F92-BFB1-1303-1A6DF70A19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AF04B3-CC32-FC41-FC23-4E0B3B944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92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AE2A9-F788-9D5B-87E8-3610BC61F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979D7E-3821-1B53-9910-DD0645232C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4812EF-BCB2-43D0-9943-8D6420DA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158750" indent="0" rtl="0"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Some potential purposes:</a:t>
            </a:r>
          </a:p>
          <a:p>
            <a:pPr rtl="0"/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Communication</a:t>
            </a:r>
            <a:endParaRPr lang="en-US" b="0" dirty="0">
              <a:effectLst/>
            </a:endParaRPr>
          </a:p>
          <a:p>
            <a:pPr rtl="0"/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Make things easier</a:t>
            </a:r>
            <a:endParaRPr lang="en-US" b="0" dirty="0">
              <a:effectLst/>
            </a:endParaRPr>
          </a:p>
          <a:p>
            <a:pPr rtl="0"/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Connections to the world</a:t>
            </a:r>
            <a:endParaRPr lang="en-US" b="0" dirty="0">
              <a:effectLst/>
            </a:endParaRPr>
          </a:p>
          <a:p>
            <a:pPr rtl="0"/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Collaboration </a:t>
            </a:r>
            <a:endParaRPr lang="en-US" b="0" dirty="0">
              <a:effectLst/>
            </a:endParaRPr>
          </a:p>
          <a:p>
            <a:pPr rtl="0"/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Convenience</a:t>
            </a:r>
          </a:p>
          <a:p>
            <a:pPr marL="158750" indent="0" rtl="0">
              <a:buNone/>
            </a:pPr>
            <a:endParaRPr lang="en-US" sz="14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a Padlet, teachers will create responses to the question “What’s the purpose of technology?”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30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90E3D-1755-4AA4-21A0-D99B0CA09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A52D25-A2C8-C132-290D-B58A09C95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929BA-74E0-A68F-B0A8-8A23D683E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82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69FE3-6DDA-69B9-8E74-953CA6ABB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27BF89-A6EA-56A9-9DEC-9D56EF994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5E6FA9-4AE7-E612-F9FB-08B61C1E4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BD99B-072D-67A7-D322-C7CACF0EB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A97429-340C-AF4E-B5D3-DC49CAB85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5E4CB7-13F9-4110-5353-E46C73B47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How can an authentic, technology-enriched learning environment increase student engagement and academic performance? How can it prepare students for post-secondary opportunities?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9755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F4C16-C8D6-E6EF-5F7D-EA8781D5C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8A7453-1CE7-3671-3A4D-09028FCED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3A7031-5F6B-7B46-C69B-9A8629ED4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How can an authentic, technology-enriched learning environment increase student engagement and academic performance? How can it prepare students for post-secondary opportunities?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8187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57B3B-2D31-73E7-262E-308A831C6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8E656D-E563-C832-866E-A7EFEDFB9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596FFF-CF3D-A179-1AC7-84D5F448F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Jigsaw the authenticity reading in small groups.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69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Participants will use the Sentence, Phrase, Word strategy to generate important points from the reading. These are recorded in a Google document.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60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7BC3B-8832-24E5-3D4E-480319E8B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396FEF-B92D-6128-59FD-5D4ED347D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BEEB3B-D28D-478B-68D8-112A9A7A5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Common Sense Education. (2016). </a:t>
            </a:r>
            <a:r>
              <a:rPr lang="en-US" i="1" dirty="0"/>
              <a:t>What is the SAMR model? </a:t>
            </a:r>
            <a:r>
              <a:rPr lang="en-US" i="0" dirty="0"/>
              <a:t>[Video]. YouTube.</a:t>
            </a: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https://www.youtube.com/watch?v=us0w823KY0g</a:t>
            </a:r>
            <a:endParaRPr lang="en-US" u="sng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26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3FF0E-698A-70E6-8847-B77E681D9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9F8819-2A37-C96B-741D-73F1E49417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AC19BF-F9F9-EF4F-E726-E0C037C94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Learners will s</a:t>
            </a:r>
            <a:r>
              <a:rPr lang="en" dirty="0"/>
              <a:t>ynthesize </a:t>
            </a:r>
            <a:r>
              <a:rPr lang="en-US" dirty="0"/>
              <a:t>what they’ve learned </a:t>
            </a:r>
            <a:r>
              <a:rPr lang="en" dirty="0"/>
              <a:t>about the SAMR model in</a:t>
            </a:r>
            <a:r>
              <a:rPr lang="en-US" dirty="0"/>
              <a:t>to</a:t>
            </a:r>
            <a:r>
              <a:rPr lang="en" dirty="0"/>
              <a:t> a sentence, phrase, and word and post it </a:t>
            </a:r>
            <a:r>
              <a:rPr lang="en-US" dirty="0"/>
              <a:t>in the</a:t>
            </a:r>
            <a:r>
              <a:rPr lang="en" dirty="0"/>
              <a:t> </a:t>
            </a:r>
            <a:r>
              <a:rPr lang="en-US" dirty="0"/>
              <a:t>G</a:t>
            </a:r>
            <a:r>
              <a:rPr lang="en" dirty="0"/>
              <a:t>oogle doc. </a:t>
            </a:r>
          </a:p>
        </p:txBody>
      </p:sp>
    </p:spTree>
    <p:extLst>
      <p:ext uri="{BB962C8B-B14F-4D97-AF65-F5344CB8AC3E}">
        <p14:creationId xmlns:p14="http://schemas.microsoft.com/office/powerpoint/2010/main" val="3872628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E6D74-6636-3997-9B97-F6733CA2C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A32D5A-3834-C0E2-DCAA-0D3F0791A9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EDAF43-38EB-0FD0-8403-73BEE67EA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4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hyperlink" Target="https://learn.k20center.ou.edu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s0w823KY0g?feature=oembed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us0w823KY0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C26E9-44BF-77A2-670F-0FF75C479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05D3-D586-1319-5DDF-563E23E88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Sentence, Phrase, Word: SAMR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F59F020-34AD-CB53-6050-E5515D6F7BD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Record your sentence, phrase, and word in the shared Google document.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924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2AD94-A82E-4B77-E63D-E2F162937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9E88B-090E-760A-6446-800CACAE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Self SAMR Model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8EEE324-9B7F-A8E7-4411-825F13D9394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Brainstorm concrete topics that you know well.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30C0AF-FD95-43E0-0FCB-AB1C11FDF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526758"/>
              </p:ext>
            </p:extLst>
          </p:nvPr>
        </p:nvGraphicFramePr>
        <p:xfrm>
          <a:off x="1134309" y="2054236"/>
          <a:ext cx="2933699" cy="251572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33699">
                  <a:extLst>
                    <a:ext uri="{9D8B030D-6E8A-4147-A177-3AD203B41FA5}">
                      <a16:colId xmlns:a16="http://schemas.microsoft.com/office/drawing/2014/main" val="2914687554"/>
                    </a:ext>
                  </a:extLst>
                </a:gridCol>
              </a:tblGrid>
              <a:tr h="95254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Simplest Form</a:t>
                      </a:r>
                      <a:endParaRPr lang="en-US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57544"/>
                  </a:ext>
                </a:extLst>
              </a:tr>
              <a:tr h="1563179">
                <a:tc>
                  <a:txBody>
                    <a:bodyPr/>
                    <a:lstStyle/>
                    <a:p>
                      <a:r>
                        <a:rPr lang="en-US" sz="2800" dirty="0"/>
                        <a:t>Almost anyone could recognize this form.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02745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8BB39F-43FB-FAFF-AAEE-4E2BEA811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10438"/>
              </p:ext>
            </p:extLst>
          </p:nvPr>
        </p:nvGraphicFramePr>
        <p:xfrm>
          <a:off x="4745116" y="2045358"/>
          <a:ext cx="2933700" cy="256332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33700">
                  <a:extLst>
                    <a:ext uri="{9D8B030D-6E8A-4147-A177-3AD203B41FA5}">
                      <a16:colId xmlns:a16="http://schemas.microsoft.com/office/drawing/2014/main" val="2914687554"/>
                    </a:ext>
                  </a:extLst>
                </a:gridCol>
              </a:tblGrid>
              <a:tr h="96711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Most Complex Form</a:t>
                      </a:r>
                      <a:endParaRPr lang="en-US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57544"/>
                  </a:ext>
                </a:extLst>
              </a:tr>
              <a:tr h="1557484">
                <a:tc>
                  <a:txBody>
                    <a:bodyPr/>
                    <a:lstStyle/>
                    <a:p>
                      <a:r>
                        <a:rPr lang="en-US" sz="2800" dirty="0"/>
                        <a:t>Requires a far deeper understanding.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027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22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EB5AD8-E3ED-BC81-DDEA-E1D8E14A5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273" y="354955"/>
            <a:ext cx="5911453" cy="443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37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90BC9-81F3-5473-F9C9-5215C713C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D9EC3BB-6E67-8C90-006B-CF6973DAFBF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-99276" y="1735126"/>
            <a:ext cx="1914827" cy="1832003"/>
          </a:xfrm>
        </p:spPr>
        <p:txBody>
          <a:bodyPr/>
          <a:lstStyle/>
          <a:p>
            <a:pPr marL="64008" indent="0" algn="r">
              <a:buNone/>
            </a:pPr>
            <a:r>
              <a:rPr lang="en-US" sz="2000" dirty="0"/>
              <a:t>Doing what you’ve always done, but with technology</a:t>
            </a:r>
            <a:endParaRPr lang="en-US" altLang="en-US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0021A9-BA79-A067-48CF-2D9C1379E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584" y="1735126"/>
            <a:ext cx="1648733" cy="183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sz="2000" dirty="0"/>
              <a:t>Doing what can’t be done without technology</a:t>
            </a:r>
            <a:endParaRPr lang="en-US" altLang="en-US" sz="200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5C260C3-F071-7025-A1B6-0B9F880C5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983" y="535487"/>
            <a:ext cx="5430033" cy="407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67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A83A3-308C-E3A8-C557-4C772D208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DC7B-B7BC-6D76-814F-889E336ED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SAMR Card Sort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2BB9458-36A3-F0D0-ED16-4C476304FCE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>
                <a:hlinkClick r:id="rId3"/>
              </a:rPr>
              <a:t>https://padlet.com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2B451-3C10-E711-C4D0-963CCF241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184" y="-186309"/>
            <a:ext cx="3000593" cy="30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26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21F0B-8D4C-10AD-5E76-DD46B5D99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3B874-4CC9-1726-877E-7F546BFC7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Word Splash: Authenticity and SAMR</a:t>
            </a:r>
          </a:p>
        </p:txBody>
      </p:sp>
    </p:spTree>
    <p:extLst>
      <p:ext uri="{BB962C8B-B14F-4D97-AF65-F5344CB8AC3E}">
        <p14:creationId xmlns:p14="http://schemas.microsoft.com/office/powerpoint/2010/main" val="984649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45B55-54C0-EEE4-2AD8-7DC626612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92BB3-1168-0C7C-1DA2-590C6643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74862"/>
            <a:ext cx="3832622" cy="99377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Authentic Lesson Reflection Tool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120347-B06E-DD3D-B6CB-ADF3D0D76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730" y="540281"/>
            <a:ext cx="3017171" cy="4062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46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BB309-0457-4FDF-B6EF-7DCED5FFE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EE364-5727-0C9E-AA29-EFE3B1D8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LEARN Strategy/Tech Tool Reflection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F257361-B929-670E-8B0D-0C9317A3F5A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Padlet</a:t>
            </a:r>
          </a:p>
          <a:p>
            <a:r>
              <a:rPr lang="en-US" altLang="en-US" dirty="0"/>
              <a:t>Sentence, Phrase, Word</a:t>
            </a:r>
          </a:p>
          <a:p>
            <a:r>
              <a:rPr lang="en-US" altLang="en-US" dirty="0"/>
              <a:t>Cart Sort</a:t>
            </a:r>
          </a:p>
          <a:p>
            <a:r>
              <a:rPr lang="en-US" altLang="en-US" dirty="0"/>
              <a:t>Word Splash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A3D2B-45A2-ABCA-FDF4-BA9C53349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873" y="1100137"/>
            <a:ext cx="2511030" cy="2511030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EA757A45-8164-EE1B-6793-81C63CAAA7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t="24569" r="14041" b="25929"/>
          <a:stretch/>
        </p:blipFill>
        <p:spPr>
          <a:xfrm>
            <a:off x="628650" y="3328453"/>
            <a:ext cx="3295186" cy="143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90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1F855-1E32-462E-AF0F-6A5D58F48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BCCF-3F56-FC6E-AF61-868B6D845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Upcoming Content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419EC93-E348-9090-0CDA-9EA9150C062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943446" cy="3262312"/>
          </a:xfrm>
        </p:spPr>
        <p:txBody>
          <a:bodyPr/>
          <a:lstStyle/>
          <a:p>
            <a:r>
              <a:rPr lang="en-US" dirty="0"/>
              <a:t>Select a lesson snapshot sample for your content area.</a:t>
            </a:r>
          </a:p>
          <a:p>
            <a:r>
              <a:rPr lang="en-US" dirty="0"/>
              <a:t>Using the color-coded SAMR chart, we will design activities with your content as the focus.</a:t>
            </a:r>
          </a:p>
          <a:p>
            <a:r>
              <a:rPr lang="en-US" dirty="0"/>
              <a:t>Use the SAMR and </a:t>
            </a:r>
            <a:r>
              <a:rPr lang="en-US" dirty="0" err="1"/>
              <a:t>DoK</a:t>
            </a:r>
            <a:r>
              <a:rPr lang="en-US" dirty="0"/>
              <a:t> chart to design a task for each of the four SAMR levels.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4655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A349B-6E26-4EF9-B38C-09B68FB18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6A2A-9F54-FAA4-5053-F6F51C55A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Level 1: Substitution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5BD9B31-5450-740D-BE2C-EDFECBBB49F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With the topic you chose, design a task for your classroom at the </a:t>
            </a:r>
            <a:r>
              <a:rPr lang="en-US" b="1" dirty="0"/>
              <a:t>Substitution</a:t>
            </a:r>
            <a:r>
              <a:rPr lang="en-US" dirty="0"/>
              <a:t> level.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033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" dirty="0"/>
              <a:t>Authentic Use of Technology</a:t>
            </a:r>
            <a:endParaRPr lang="en-US" altLang="en-US" dirty="0"/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r>
              <a:rPr lang="en-US" altLang="en-US" dirty="0"/>
              <a:t>K20 Center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D200-27CD-0F15-E34B-31C6CDB80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E8F4F-15A4-A6AB-D677-8F3FE50F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Level 2: Augmentation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304DA06-0537-2CD8-E678-0493E67A0A6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With the topic you chose, design a task for your classroom at the </a:t>
            </a:r>
            <a:r>
              <a:rPr lang="en-US" b="1" dirty="0"/>
              <a:t>Augmentation</a:t>
            </a:r>
            <a:r>
              <a:rPr lang="en-US" dirty="0"/>
              <a:t> level.</a:t>
            </a:r>
          </a:p>
        </p:txBody>
      </p:sp>
    </p:spTree>
    <p:extLst>
      <p:ext uri="{BB962C8B-B14F-4D97-AF65-F5344CB8AC3E}">
        <p14:creationId xmlns:p14="http://schemas.microsoft.com/office/powerpoint/2010/main" val="2575269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DEB00-2FA5-3E54-BC35-4528BA1BB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EC25E-E083-5E33-078F-26A7DD781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Level 3: Modification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E731727-6FDA-7C83-2FF6-08BF4EA2EB7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With the topic you chose, design a task for your classroom at the </a:t>
            </a:r>
            <a:r>
              <a:rPr lang="en-US" b="1" dirty="0"/>
              <a:t>Modification </a:t>
            </a:r>
            <a:r>
              <a:rPr lang="en-US" dirty="0"/>
              <a:t>level.</a:t>
            </a:r>
          </a:p>
          <a:p>
            <a:r>
              <a:rPr lang="en-US" dirty="0"/>
              <a:t>Use the shared tools document to help you find tech tools that provide opportunities for higher level integration.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0395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FA0CC-A4D0-B38D-E146-094B535C2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70A75-681F-63B8-69EB-5927E3EE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Level 4: Redefinition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625F27C-2ED2-C440-0BC2-8A23960DE1C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With the topic you chose, design a task for your classroom at the </a:t>
            </a:r>
            <a:r>
              <a:rPr lang="en-US" b="1" dirty="0"/>
              <a:t>Redefinition </a:t>
            </a:r>
            <a:r>
              <a:rPr lang="en-US" dirty="0"/>
              <a:t>level.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1477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6A804-FEF9-7B91-8A18-658F8039C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2E07-5F66-0935-C002-E44C32C2F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Evaluate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FC9C104-AB9F-69DC-59FB-4209C1D85EB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Revisiting the Essential Question:</a:t>
            </a:r>
          </a:p>
          <a:p>
            <a:pPr lvl="1"/>
            <a:r>
              <a:rPr lang="en" sz="2800" dirty="0">
                <a:solidFill>
                  <a:schemeClr val="accent2"/>
                </a:solidFill>
              </a:rPr>
              <a:t>How can an authentic, technology-enriched learning environment increase student engagement and academic performance?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Which of the </a:t>
            </a:r>
            <a:r>
              <a:rPr lang="en-US" altLang="en-US" dirty="0" err="1"/>
              <a:t>preflections</a:t>
            </a:r>
            <a:r>
              <a:rPr lang="en-US" altLang="en-US" dirty="0"/>
              <a:t> support such an environment?</a:t>
            </a:r>
          </a:p>
        </p:txBody>
      </p:sp>
    </p:spTree>
    <p:extLst>
      <p:ext uri="{BB962C8B-B14F-4D97-AF65-F5344CB8AC3E}">
        <p14:creationId xmlns:p14="http://schemas.microsoft.com/office/powerpoint/2010/main" val="338536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" dirty="0"/>
              <a:t>Instructional Strategy Note Sheet and Agenda</a:t>
            </a:r>
            <a:endParaRPr lang="en-US" altLang="en-US" dirty="0"/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Please take notes as we progress throughout the day.</a:t>
            </a: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30489"/>
            <a:ext cx="7886700" cy="2139950"/>
          </a:xfrm>
        </p:spPr>
        <p:txBody>
          <a:bodyPr/>
          <a:lstStyle/>
          <a:p>
            <a:r>
              <a:rPr lang="en-US" altLang="en-US" dirty="0" err="1"/>
              <a:t>Preflection</a:t>
            </a:r>
            <a:endParaRPr lang="en-US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278389"/>
            <a:ext cx="7885112" cy="139700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What’s the purpose of technology?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" dirty="0"/>
              <a:t>Follow the link and write a sentence or phrase about this question: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</a:t>
            </a:r>
            <a:r>
              <a:rPr lang="en" dirty="0">
                <a:hlinkClick r:id="rId3"/>
              </a:rPr>
              <a:t>ttps://padlet.com/</a:t>
            </a:r>
            <a:endParaRPr lang="en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073E0-2D0A-2739-10C4-F930BFDEB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4C6BD7C7-6E44-EB0C-F53D-EA7D131E1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30489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10748-0BDB-B17A-890E-625B80970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278389"/>
            <a:ext cx="7885112" cy="139700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" sz="2800" dirty="0"/>
              <a:t>How can an authentic, technology-enriched learning environment increase student engagement and academic performance?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6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53EA3-FFF4-5842-7AA1-B7DA3EDCE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182F8B69-7A75-D7E3-06AB-A83A729C6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30489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4D314-7F48-C5B5-5CF6-620E659AC0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278388"/>
            <a:ext cx="7885112" cy="2529481"/>
          </a:xfrm>
        </p:spPr>
        <p:txBody>
          <a:bodyPr rtlCol="0">
            <a:noAutofit/>
          </a:bodyPr>
          <a:lstStyle/>
          <a:p>
            <a:pPr indent="-457200" fontAlgn="auto">
              <a:spcAft>
                <a:spcPts val="0"/>
              </a:spcAft>
              <a:defRPr/>
            </a:pPr>
            <a:r>
              <a:rPr lang="en" sz="2000" dirty="0">
                <a:ea typeface="Arial"/>
                <a:sym typeface="Arial"/>
              </a:rPr>
              <a:t>Participants will experience an authentic activity integrating technology and reflect on this experience to determine the relevant components of authenticity.</a:t>
            </a:r>
          </a:p>
          <a:p>
            <a:pPr indent="-457200" fontAlgn="auto">
              <a:spcAft>
                <a:spcPts val="0"/>
              </a:spcAft>
              <a:defRPr/>
            </a:pPr>
            <a:r>
              <a:rPr lang="en-US" sz="2000" dirty="0"/>
              <a:t>Participants will differentiate types of assignments that fit into SAMR model.</a:t>
            </a:r>
          </a:p>
          <a:p>
            <a:pPr indent="-457200" fontAlgn="auto">
              <a:spcAft>
                <a:spcPts val="0"/>
              </a:spcAft>
              <a:defRPr/>
            </a:pPr>
            <a:r>
              <a:rPr lang="en-US" sz="2000" dirty="0"/>
              <a:t>Participants will apply their understanding of the modeled technology and use a chosen tool in the creation of a classroom activity.</a:t>
            </a:r>
          </a:p>
          <a:p>
            <a:pPr indent="-457200" fontAlgn="auto">
              <a:spcAft>
                <a:spcPts val="0"/>
              </a:spcAft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334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9B47F-F218-D3EF-679A-ED854611F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4715-A771-7EDD-1A9D-BABECD14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Authenticity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87114A9-34AD-0B13-7EEE-BB44F89D24F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In groups, read your assigned component of the Authenticity Frameworks reading.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75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Sentence, Phrase, Word: Authenticity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From the reading, identify one each:</a:t>
            </a:r>
            <a:endParaRPr lang="en-US" altLang="en-US" dirty="0"/>
          </a:p>
          <a:p>
            <a:r>
              <a:rPr lang="en-US" altLang="en-US" dirty="0"/>
              <a:t>Sentence</a:t>
            </a:r>
          </a:p>
          <a:p>
            <a:r>
              <a:rPr lang="en-US" altLang="en-US" dirty="0"/>
              <a:t>Phrase</a:t>
            </a:r>
          </a:p>
          <a:p>
            <a:r>
              <a:rPr lang="en-US" altLang="en-US" dirty="0"/>
              <a:t>Work</a:t>
            </a:r>
          </a:p>
          <a:p>
            <a:pPr marL="64008" indent="0">
              <a:buNone/>
            </a:pPr>
            <a:r>
              <a:rPr lang="en-US" altLang="en-US" dirty="0"/>
              <a:t>Record these in the shared Google document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73005-BB8E-08EE-32F5-0AE4212D5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0213-9499-C8D2-4504-33AD00843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SAMR Video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05FB597-0247-10BC-604D-FFCAE25B86D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677164" y="4303846"/>
            <a:ext cx="2256719" cy="352161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sz="1800" dirty="0">
                <a:solidFill>
                  <a:schemeClr val="accent2"/>
                </a:solidFill>
                <a:hlinkClick r:id="rId4"/>
              </a:rPr>
              <a:t>SAMR in 120 Seconds</a:t>
            </a:r>
            <a:endParaRPr lang="en-US" alt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Online Media 2" title="SAMR in 120 Seconds">
            <a:hlinkClick r:id="" action="ppaction://media"/>
            <a:extLst>
              <a:ext uri="{FF2B5EF4-FFF2-40B4-BE49-F238E27FC236}">
                <a16:creationId xmlns:a16="http://schemas.microsoft.com/office/drawing/2014/main" id="{D5928672-62EE-9BCF-9E37-2FF39B9E6E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49612" y="1240465"/>
            <a:ext cx="5220200" cy="294916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759FA2-BDAE-6925-B0A7-577D1ED1D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6014" y="1204690"/>
            <a:ext cx="2450584" cy="294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dirty="0"/>
              <a:t>As you watch the video, use a sticky note to record a sentence, phrase, and word. </a:t>
            </a:r>
          </a:p>
        </p:txBody>
      </p:sp>
    </p:spTree>
    <p:extLst>
      <p:ext uri="{BB962C8B-B14F-4D97-AF65-F5344CB8AC3E}">
        <p14:creationId xmlns:p14="http://schemas.microsoft.com/office/powerpoint/2010/main" val="26794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41</TotalTime>
  <Words>829</Words>
  <Application>Microsoft Office PowerPoint</Application>
  <PresentationFormat>On-screen Show (16:9)</PresentationFormat>
  <Paragraphs>85</Paragraphs>
  <Slides>23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Authentic Use of Technology</vt:lpstr>
      <vt:lpstr>Instructional Strategy Note Sheet and Agenda</vt:lpstr>
      <vt:lpstr>Preflection</vt:lpstr>
      <vt:lpstr>Essential Question</vt:lpstr>
      <vt:lpstr>Learning Objectives</vt:lpstr>
      <vt:lpstr>Authenticity</vt:lpstr>
      <vt:lpstr>Sentence, Phrase, Word: Authenticity</vt:lpstr>
      <vt:lpstr>SAMR Video</vt:lpstr>
      <vt:lpstr>Sentence, Phrase, Word: SAMR</vt:lpstr>
      <vt:lpstr>Self SAMR Model</vt:lpstr>
      <vt:lpstr>PowerPoint Presentation</vt:lpstr>
      <vt:lpstr>PowerPoint Presentation</vt:lpstr>
      <vt:lpstr>SAMR Card Sort</vt:lpstr>
      <vt:lpstr>Word Splash: Authenticity and SAMR</vt:lpstr>
      <vt:lpstr>Authentic Lesson Reflection Tool</vt:lpstr>
      <vt:lpstr>LEARN Strategy/Tech Tool Reflection</vt:lpstr>
      <vt:lpstr>Upcoming Content</vt:lpstr>
      <vt:lpstr>Level 1: Substitution</vt:lpstr>
      <vt:lpstr>Level 2: Augmentation</vt:lpstr>
      <vt:lpstr>Level 3: Modification</vt:lpstr>
      <vt:lpstr>Level 4: Redefinition</vt:lpstr>
      <vt:lpstr>Evaluate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3</cp:revision>
  <dcterms:created xsi:type="dcterms:W3CDTF">2026-03-05T21:27:48Z</dcterms:created>
  <dcterms:modified xsi:type="dcterms:W3CDTF">2026-03-05T22:10:46Z</dcterms:modified>
  <cp:category/>
</cp:coreProperties>
</file>