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5" r:id="rId1"/>
  </p:sldMasterIdLst>
  <p:notesMasterIdLst>
    <p:notesMasterId r:id="rId12"/>
  </p:notesMasterIdLst>
  <p:sldIdLst>
    <p:sldId id="256" r:id="rId2"/>
    <p:sldId id="257" r:id="rId3"/>
    <p:sldId id="258" r:id="rId4"/>
    <p:sldId id="260" r:id="rId5"/>
    <p:sldId id="261" r:id="rId6"/>
    <p:sldId id="262" r:id="rId7"/>
    <p:sldId id="263" r:id="rId8"/>
    <p:sldId id="264" r:id="rId9"/>
    <p:sldId id="265" r:id="rId10"/>
    <p:sldId id="266" r:id="rId11"/>
  </p:sldIdLst>
  <p:sldSz cx="9144000" cy="5143500" type="screen16x9"/>
  <p:notesSz cx="6858000" cy="9144000"/>
  <p:embeddedFontLst>
    <p:embeddedFont>
      <p:font typeface="Calibri" panose="020F0502020204030204" pitchFamily="34" charset="0"/>
      <p:regular r:id="rId13"/>
      <p:bold r:id="rId14"/>
      <p:italic r:id="rId15"/>
      <p:boldItalic r:id="rId16"/>
    </p:embeddedFont>
    <p:embeddedFont>
      <p:font typeface="Constantia" panose="02030602050306030303" pitchFamily="18" charset="0"/>
      <p:regular r:id="rId17"/>
      <p:bold r:id="rId18"/>
      <p:italic r:id="rId19"/>
      <p:boldItalic r:id="rId20"/>
    </p:embeddedFont>
    <p:embeddedFont>
      <p:font typeface="Georgia" panose="02040502050405020303" pitchFamily="18"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eather Shaffery" initials="" lastIdx="1" clrIdx="0"/>
  <p:cmAuthor id="1" name="Alexandra Parson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66939" autoAdjust="0"/>
  </p:normalViewPr>
  <p:slideViewPr>
    <p:cSldViewPr snapToGrid="0">
      <p:cViewPr varScale="1">
        <p:scale>
          <a:sx n="111" d="100"/>
          <a:sy n="111" d="100"/>
        </p:scale>
        <p:origin x="2224"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1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earth.nullschool.net/"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50057f1949_0_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4" name="Google Shape;144;g50057f1949_0_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50057f1949_0_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50057f1949_0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Pass out the goal setting half-sheet. Each participant should get one.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Instruct participants to think about what ‘stuck out’ to them that can be brought into their classroom. Answer each question with the intention of actually implementing in their classroom.</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0057f194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0057f194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Context</a:t>
            </a:r>
            <a:endParaRPr b="1"/>
          </a:p>
          <a:p>
            <a:pPr marL="0" lvl="0" indent="0" algn="l" rtl="0">
              <a:spcBef>
                <a:spcPts val="0"/>
              </a:spcBef>
              <a:spcAft>
                <a:spcPts val="0"/>
              </a:spcAft>
              <a:buNone/>
            </a:pPr>
            <a:r>
              <a:rPr lang="en-US"/>
              <a:t>This PD is designed with math and science teachers in mind. The science task for El Niño and La Niña would also be appropriate for Geography. While it can be completed in 2 hours, a 3 hour PD is preferred to give teachers sufficient time to work through the models.</a:t>
            </a:r>
            <a:endParaRPr/>
          </a:p>
          <a:p>
            <a:pPr marL="0" lvl="0" indent="0" algn="l" rtl="0">
              <a:spcBef>
                <a:spcPts val="0"/>
              </a:spcBef>
              <a:spcAft>
                <a:spcPts val="0"/>
              </a:spcAft>
              <a:buNone/>
            </a:pPr>
            <a:endParaRPr/>
          </a:p>
          <a:p>
            <a:pPr marL="0" lvl="0" indent="0" algn="l" rtl="0">
              <a:spcBef>
                <a:spcPts val="0"/>
              </a:spcBef>
              <a:spcAft>
                <a:spcPts val="0"/>
              </a:spcAft>
              <a:buNone/>
            </a:pPr>
            <a:r>
              <a:rPr lang="en-US"/>
              <a:t>However, as written it will not be inherently useful to ELA or History teachers, unless they have specific units or lessons which would align with weather and climate. Even in that case, the exercises would still be a stretch for their content. </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Facilitation</a:t>
            </a:r>
            <a:endParaRPr/>
          </a:p>
          <a:p>
            <a:pPr marL="0" lvl="0" indent="0" algn="l" rtl="0">
              <a:spcBef>
                <a:spcPts val="0"/>
              </a:spcBef>
              <a:spcAft>
                <a:spcPts val="0"/>
              </a:spcAft>
              <a:buNone/>
            </a:pPr>
            <a:r>
              <a:rPr lang="en-US"/>
              <a:t>Facilitators introduce themselves, their relation to the grant and teachers, and their background (briefly) if participants haven’t met them previously.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g54fc5697d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4" name="Google Shape;154;g54fc5697d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Context</a:t>
            </a:r>
            <a:endParaRPr/>
          </a:p>
          <a:p>
            <a:pPr marL="0" lvl="0" indent="0" algn="l" rtl="0">
              <a:spcBef>
                <a:spcPts val="0"/>
              </a:spcBef>
              <a:spcAft>
                <a:spcPts val="0"/>
              </a:spcAft>
              <a:buNone/>
            </a:pPr>
            <a:r>
              <a:rPr lang="en-US"/>
              <a:t>Some teachers see simulations and models as difficult or frivolous to incorporate into instruction, but there is a legitimate research supporting simulations as effective instructional tools in science. Likewise, they can be integrated fairly easily into lessons without significant extra planning on the part of the teacher. The simulation chosen for this PD is complex and offers many applications across grade levels. Most simulations for science instruction are much simpler to execute. By developing confidence in a simulation this multifaceted, teachers will be empowered to incorporate simulations of varying complexity into their instruction. </a:t>
            </a:r>
            <a:endParaRPr/>
          </a:p>
          <a:p>
            <a:pPr marL="0" lvl="0" indent="0" algn="l" rtl="0">
              <a:spcBef>
                <a:spcPts val="0"/>
              </a:spcBef>
              <a:spcAft>
                <a:spcPts val="0"/>
              </a:spcAft>
              <a:buNone/>
            </a:pPr>
            <a:endParaRPr/>
          </a:p>
          <a:p>
            <a:pPr marL="0" lvl="0" indent="0" algn="l" rtl="0">
              <a:spcBef>
                <a:spcPts val="0"/>
              </a:spcBef>
              <a:spcAft>
                <a:spcPts val="0"/>
              </a:spcAft>
              <a:buNone/>
            </a:pPr>
            <a:r>
              <a:rPr lang="en-US"/>
              <a:t>Participants are given time to explore additional simulations in the Extend and set a goal for when and how they will use one in their own classroom.</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50057f194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50057f194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Context</a:t>
            </a:r>
            <a:endParaRPr b="1"/>
          </a:p>
          <a:p>
            <a:pPr marL="0" lvl="0" indent="0" algn="l" rtl="0">
              <a:spcBef>
                <a:spcPts val="0"/>
              </a:spcBef>
              <a:spcAft>
                <a:spcPts val="0"/>
              </a:spcAft>
              <a:buClr>
                <a:schemeClr val="dk1"/>
              </a:buClr>
              <a:buSzPts val="1100"/>
              <a:buFont typeface="Arial"/>
              <a:buNone/>
            </a:pPr>
            <a:r>
              <a:rPr lang="en-US"/>
              <a:t>This PD helps participants feel comfortable with using simulations or models to provide deeper, richer access to content that can’t be provided in an average classroom setting. Photos are not models, but this Engage activity is intended to orient them toward the idea of providing inaccessible experiences for learning. </a:t>
            </a:r>
            <a:endParaRPr/>
          </a:p>
          <a:p>
            <a:pPr marL="0" lvl="0" indent="0" algn="l" rtl="0">
              <a:spcBef>
                <a:spcPts val="0"/>
              </a:spcBef>
              <a:spcAft>
                <a:spcPts val="0"/>
              </a:spcAft>
              <a:buNone/>
            </a:pPr>
            <a:endParaRPr/>
          </a:p>
          <a:p>
            <a:pPr marL="0" lvl="0" indent="0" algn="l" rtl="0">
              <a:spcBef>
                <a:spcPts val="0"/>
              </a:spcBef>
              <a:spcAft>
                <a:spcPts val="0"/>
              </a:spcAft>
              <a:buNone/>
            </a:pPr>
            <a:r>
              <a:rPr lang="en-US" b="1"/>
              <a:t>Facilitation</a:t>
            </a:r>
            <a:endParaRPr b="1"/>
          </a:p>
          <a:p>
            <a:pPr marL="457200" lvl="0" indent="-317500" algn="l" rtl="0">
              <a:spcBef>
                <a:spcPts val="0"/>
              </a:spcBef>
              <a:spcAft>
                <a:spcPts val="0"/>
              </a:spcAft>
              <a:buSzPts val="1400"/>
              <a:buChar char="●"/>
            </a:pPr>
            <a:r>
              <a:rPr lang="en-US"/>
              <a:t>Present each question one at a time (animations will progress them one at a time)</a:t>
            </a:r>
            <a:endParaRPr/>
          </a:p>
          <a:p>
            <a:pPr marL="457200" lvl="0" indent="-317500" algn="l" rtl="0">
              <a:spcBef>
                <a:spcPts val="0"/>
              </a:spcBef>
              <a:spcAft>
                <a:spcPts val="0"/>
              </a:spcAft>
              <a:buSzPts val="1400"/>
              <a:buChar char="●"/>
            </a:pPr>
            <a:r>
              <a:rPr lang="en-US"/>
              <a:t>With each question, read it aloud, then ask participants to discuss their thoughts with their elbow partners.</a:t>
            </a:r>
            <a:endParaRPr/>
          </a:p>
          <a:p>
            <a:pPr marL="457200" lvl="0" indent="-317500" algn="l" rtl="0">
              <a:spcBef>
                <a:spcPts val="0"/>
              </a:spcBef>
              <a:spcAft>
                <a:spcPts val="0"/>
              </a:spcAft>
              <a:buSzPts val="1400"/>
              <a:buChar char="●"/>
            </a:pPr>
            <a:r>
              <a:rPr lang="en-US"/>
              <a:t>Finish this slide by contextualizing that this is just a picture, not even a full simulation or model.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554495c9e6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554495c9e6_1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Context</a:t>
            </a:r>
            <a:endParaRPr b="1" dirty="0"/>
          </a:p>
          <a:p>
            <a:pPr marL="0" lvl="0" indent="0" algn="l" rtl="0">
              <a:spcBef>
                <a:spcPts val="0"/>
              </a:spcBef>
              <a:spcAft>
                <a:spcPts val="0"/>
              </a:spcAft>
              <a:buNone/>
            </a:pPr>
            <a:r>
              <a:rPr lang="en-US" dirty="0"/>
              <a:t>The </a:t>
            </a:r>
            <a:r>
              <a:rPr lang="en-US" i="1" dirty="0"/>
              <a:t>earth </a:t>
            </a:r>
            <a:r>
              <a:rPr lang="en-US" dirty="0"/>
              <a:t>simulation participants will use is a collection of near-real time atmospheric and oceanic models. Data come from a variety of sources (e.g., NOAA, </a:t>
            </a:r>
            <a:r>
              <a:rPr lang="en-US" dirty="0" err="1"/>
              <a:t>Mesonet</a:t>
            </a:r>
            <a:r>
              <a:rPr lang="en-US" dirty="0"/>
              <a:t>) as either current measurements and satellite imagery or scientific projection models. Categories of data are grouped as “Modes” in the simulation menu. Within each Mode, specific variables have “Overlays” which visually display the data for each one. These data are updated between once an hour to once every five days depending on their source.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 “About” section of the simulation menu takes you to a new page with information on the data sources, data update frequency, and explanations of the variables. Explanations for variables relevant to this PD are provided on the </a:t>
            </a:r>
            <a:r>
              <a:rPr lang="en-US" i="1" dirty="0"/>
              <a:t>Simulation Cheat Sheet </a:t>
            </a:r>
            <a:r>
              <a:rPr lang="en-US" dirty="0"/>
              <a:t>handout. </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US" b="1" dirty="0"/>
              <a:t>Facilitation</a:t>
            </a:r>
            <a:endParaRPr b="1" dirty="0"/>
          </a:p>
          <a:p>
            <a:pPr marL="0" lvl="0" indent="0" algn="l" rtl="0">
              <a:spcBef>
                <a:spcPts val="0"/>
              </a:spcBef>
              <a:spcAft>
                <a:spcPts val="0"/>
              </a:spcAft>
              <a:buNone/>
            </a:pPr>
            <a:endParaRPr u="sng" dirty="0"/>
          </a:p>
          <a:p>
            <a:pPr marL="0" lvl="0" indent="0" algn="l" rtl="0">
              <a:spcBef>
                <a:spcPts val="0"/>
              </a:spcBef>
              <a:spcAft>
                <a:spcPts val="0"/>
              </a:spcAft>
              <a:buNone/>
            </a:pPr>
            <a:r>
              <a:rPr lang="en-US" i="1" u="sng" dirty="0"/>
              <a:t>earth </a:t>
            </a:r>
            <a:r>
              <a:rPr lang="en-US" u="sng" dirty="0"/>
              <a:t>Simulation</a:t>
            </a:r>
            <a:endParaRPr u="sng" dirty="0"/>
          </a:p>
          <a:p>
            <a:pPr marL="457200" lvl="0" indent="-317500" algn="l" rtl="0">
              <a:spcBef>
                <a:spcPts val="0"/>
              </a:spcBef>
              <a:spcAft>
                <a:spcPts val="0"/>
              </a:spcAft>
              <a:buSzPts val="1400"/>
              <a:buChar char="●"/>
            </a:pPr>
            <a:r>
              <a:rPr lang="en-US" dirty="0"/>
              <a:t>Direct participants to </a:t>
            </a:r>
            <a:r>
              <a:rPr lang="en-US" u="sng" dirty="0">
                <a:solidFill>
                  <a:schemeClr val="hlink"/>
                </a:solidFill>
                <a:hlinkClick r:id="rId3"/>
              </a:rPr>
              <a:t>https://earth.nullschool.net/</a:t>
            </a:r>
            <a:r>
              <a:rPr lang="en-US" dirty="0"/>
              <a:t> . The website and basic instructions are included on the back/second page of the </a:t>
            </a:r>
            <a:r>
              <a:rPr lang="en-US" i="1" dirty="0"/>
              <a:t>Simulations Cheat Sheet</a:t>
            </a:r>
            <a:r>
              <a:rPr lang="en-US" dirty="0"/>
              <a:t> handout.</a:t>
            </a:r>
            <a:endParaRPr dirty="0"/>
          </a:p>
          <a:p>
            <a:pPr marL="457200" lvl="0" indent="-317500" algn="l" rtl="0">
              <a:spcBef>
                <a:spcPts val="0"/>
              </a:spcBef>
              <a:spcAft>
                <a:spcPts val="0"/>
              </a:spcAft>
              <a:buSzPts val="1400"/>
              <a:buChar char="●"/>
            </a:pPr>
            <a:r>
              <a:rPr lang="en-US" dirty="0"/>
              <a:t>Have participants follow along on their own devices as you demonstrate how to find the basic functions in the menu. </a:t>
            </a:r>
            <a:endParaRPr dirty="0"/>
          </a:p>
          <a:p>
            <a:pPr marL="457200" lvl="0" indent="-317500" algn="l" rtl="0">
              <a:spcBef>
                <a:spcPts val="0"/>
              </a:spcBef>
              <a:spcAft>
                <a:spcPts val="0"/>
              </a:spcAft>
              <a:buSzPts val="1400"/>
              <a:buChar char="●"/>
            </a:pPr>
            <a:r>
              <a:rPr lang="en-US" dirty="0"/>
              <a:t>The next slide shows a static image of the menu with these same functions annotated. Work time for the four Explore tasks begins after you transition to the static image slide and point out the annotations to the teachers.</a:t>
            </a:r>
            <a:endParaRPr dirty="0"/>
          </a:p>
          <a:p>
            <a:pPr marL="0" lvl="0" indent="0" algn="l" rtl="0">
              <a:spcBef>
                <a:spcPts val="0"/>
              </a:spcBef>
              <a:spcAft>
                <a:spcPts val="0"/>
              </a:spcAft>
              <a:buNone/>
            </a:pPr>
            <a:endParaRPr i="1" u="sng" dirty="0"/>
          </a:p>
          <a:p>
            <a:pPr marL="0" lvl="0" indent="0" algn="l" rtl="0">
              <a:spcBef>
                <a:spcPts val="0"/>
              </a:spcBef>
              <a:spcAft>
                <a:spcPts val="0"/>
              </a:spcAft>
              <a:buNone/>
            </a:pPr>
            <a:r>
              <a:rPr lang="en-US" i="1" u="sng" dirty="0"/>
              <a:t>Desmos </a:t>
            </a:r>
            <a:r>
              <a:rPr lang="en-US" u="sng" dirty="0"/>
              <a:t>Graphing</a:t>
            </a:r>
            <a:endParaRPr u="sng" dirty="0"/>
          </a:p>
          <a:p>
            <a:pPr marL="457200" marR="0" lvl="0" indent="-317500" algn="l" defTabSz="914400" rtl="0" eaLnBrk="1" fontAlgn="auto" latinLnBrk="0" hangingPunct="1">
              <a:lnSpc>
                <a:spcPct val="100000"/>
              </a:lnSpc>
              <a:spcBef>
                <a:spcPts val="0"/>
              </a:spcBef>
              <a:spcAft>
                <a:spcPts val="0"/>
              </a:spcAft>
              <a:buClr>
                <a:srgbClr val="000000"/>
              </a:buClr>
              <a:buSzPts val="1400"/>
              <a:buFont typeface="Arial"/>
              <a:buChar char="●"/>
              <a:tabLst/>
              <a:defRPr/>
            </a:pPr>
            <a:r>
              <a:rPr lang="en-US" dirty="0"/>
              <a:t>Detailed instructions for handling the basic Desmos functions are included on the </a:t>
            </a:r>
            <a:r>
              <a:rPr lang="en-US" i="1" dirty="0"/>
              <a:t>Using Desmos </a:t>
            </a:r>
            <a:r>
              <a:rPr lang="en-US" dirty="0"/>
              <a:t>handout. When it comes time to use Desmos in a given task, we recommend that one partner/group member has the Desmos graph open on their device while other partner(s) have the simulation on theirs to facilitate plotting data with more ease and efficiency.</a:t>
            </a:r>
          </a:p>
          <a:p>
            <a:pPr marL="457200" lvl="0" indent="-317500" algn="l" rtl="0">
              <a:spcBef>
                <a:spcPts val="0"/>
              </a:spcBef>
              <a:spcAft>
                <a:spcPts val="0"/>
              </a:spcAft>
              <a:buSzPts val="1400"/>
              <a:buChar char="●"/>
            </a:pPr>
            <a:endParaRPr u="sng"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54dcc4af7e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54dcc4af7e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Context </a:t>
            </a:r>
            <a:endParaRPr b="1" dirty="0"/>
          </a:p>
          <a:p>
            <a:pPr marL="0" lvl="0" indent="0" algn="l" rtl="0">
              <a:spcBef>
                <a:spcPts val="0"/>
              </a:spcBef>
              <a:spcAft>
                <a:spcPts val="0"/>
              </a:spcAft>
              <a:buNone/>
            </a:pPr>
            <a:r>
              <a:rPr lang="en-US" i="1" u="sng" dirty="0"/>
              <a:t>earth </a:t>
            </a:r>
            <a:r>
              <a:rPr lang="en-US" u="sng" dirty="0"/>
              <a:t>Simulation</a:t>
            </a:r>
            <a:endParaRPr u="sng" dirty="0"/>
          </a:p>
          <a:p>
            <a:pPr marL="457200" lvl="0" indent="0" algn="l" rtl="0">
              <a:spcBef>
                <a:spcPts val="0"/>
              </a:spcBef>
              <a:spcAft>
                <a:spcPts val="0"/>
              </a:spcAft>
              <a:buClr>
                <a:schemeClr val="dk1"/>
              </a:buClr>
              <a:buSzPts val="1100"/>
              <a:buFont typeface="Arial"/>
              <a:buNone/>
            </a:pPr>
            <a:r>
              <a:rPr lang="en-US" dirty="0"/>
              <a:t>At minimum, teachers need to know how to select which variables the model displays, change the date and time, and where to find their location and data values.</a:t>
            </a:r>
            <a:endParaRPr dirty="0"/>
          </a:p>
          <a:p>
            <a:pPr marL="914400" lvl="0" indent="-317500" algn="l" rtl="0">
              <a:spcBef>
                <a:spcPts val="0"/>
              </a:spcBef>
              <a:spcAft>
                <a:spcPts val="0"/>
              </a:spcAft>
              <a:buClr>
                <a:schemeClr val="dk1"/>
              </a:buClr>
              <a:buSzPts val="1400"/>
              <a:buChar char="●"/>
            </a:pPr>
            <a:r>
              <a:rPr lang="en-US" i="1" dirty="0"/>
              <a:t>Location Coordinates</a:t>
            </a:r>
            <a:r>
              <a:rPr lang="en-US" dirty="0"/>
              <a:t>: This shows the precise location of where you have selected on the simulation map.</a:t>
            </a:r>
            <a:endParaRPr dirty="0"/>
          </a:p>
          <a:p>
            <a:pPr marL="914400" lvl="0" indent="-317500" algn="l" rtl="0">
              <a:spcBef>
                <a:spcPts val="0"/>
              </a:spcBef>
              <a:spcAft>
                <a:spcPts val="0"/>
              </a:spcAft>
              <a:buClr>
                <a:schemeClr val="dk1"/>
              </a:buClr>
              <a:buSzPts val="1400"/>
              <a:buChar char="●"/>
            </a:pPr>
            <a:r>
              <a:rPr lang="en-US" i="1" dirty="0"/>
              <a:t>Data Value</a:t>
            </a:r>
            <a:r>
              <a:rPr lang="en-US" dirty="0"/>
              <a:t>: Depending on the data set, this may show an additional line of information. The bottom row is always the relevant data for our purposes.</a:t>
            </a:r>
            <a:endParaRPr dirty="0"/>
          </a:p>
          <a:p>
            <a:pPr marL="914400" lvl="0" indent="-317500" algn="l" rtl="0">
              <a:spcBef>
                <a:spcPts val="0"/>
              </a:spcBef>
              <a:spcAft>
                <a:spcPts val="0"/>
              </a:spcAft>
              <a:buClr>
                <a:schemeClr val="dk1"/>
              </a:buClr>
              <a:buSzPts val="1400"/>
              <a:buChar char="●"/>
            </a:pPr>
            <a:r>
              <a:rPr lang="en-US" i="1" dirty="0"/>
              <a:t>Variable Set </a:t>
            </a:r>
            <a:r>
              <a:rPr lang="en-US" dirty="0"/>
              <a:t>(“Mode”): These are the categories of data that can be displayed on the simulation.</a:t>
            </a:r>
            <a:endParaRPr dirty="0"/>
          </a:p>
          <a:p>
            <a:pPr marL="914400" lvl="0" indent="-317500" algn="l" rtl="0">
              <a:spcBef>
                <a:spcPts val="0"/>
              </a:spcBef>
              <a:spcAft>
                <a:spcPts val="0"/>
              </a:spcAft>
              <a:buClr>
                <a:schemeClr val="dk1"/>
              </a:buClr>
              <a:buSzPts val="1400"/>
              <a:buChar char="●"/>
            </a:pPr>
            <a:r>
              <a:rPr lang="en-US" i="1" dirty="0"/>
              <a:t>Show Variable Data </a:t>
            </a:r>
            <a:r>
              <a:rPr lang="en-US" dirty="0"/>
              <a:t>(“Overlay”): This is where you select which data set is displayed (overlaid) on the simulation map.</a:t>
            </a:r>
            <a:endParaRPr dirty="0"/>
          </a:p>
          <a:p>
            <a:pPr marL="0" lvl="0" indent="0" algn="l" rtl="0">
              <a:spcBef>
                <a:spcPts val="0"/>
              </a:spcBef>
              <a:spcAft>
                <a:spcPts val="0"/>
              </a:spcAft>
              <a:buNone/>
            </a:pPr>
            <a:endParaRPr i="1" u="sng" dirty="0"/>
          </a:p>
          <a:p>
            <a:pPr marL="0" lvl="0" indent="0" algn="l" rtl="0">
              <a:spcBef>
                <a:spcPts val="0"/>
              </a:spcBef>
              <a:spcAft>
                <a:spcPts val="0"/>
              </a:spcAft>
              <a:buNone/>
            </a:pPr>
            <a:r>
              <a:rPr lang="en-US" i="1" u="sng" dirty="0"/>
              <a:t>Desmos </a:t>
            </a:r>
            <a:r>
              <a:rPr lang="en-US" u="sng" dirty="0"/>
              <a:t>Graphing</a:t>
            </a:r>
            <a:endParaRPr u="sng" dirty="0"/>
          </a:p>
          <a:p>
            <a:pPr marL="457200" lvl="0" indent="0" algn="l" rtl="0">
              <a:spcBef>
                <a:spcPts val="0"/>
              </a:spcBef>
              <a:spcAft>
                <a:spcPts val="0"/>
              </a:spcAft>
              <a:buNone/>
            </a:pPr>
            <a:r>
              <a:rPr lang="en-US" dirty="0"/>
              <a:t>Detailed instructions for handling the basic Desmos functions are included on the </a:t>
            </a:r>
            <a:r>
              <a:rPr lang="en-US" i="1" dirty="0"/>
              <a:t>Using Desmos </a:t>
            </a:r>
            <a:r>
              <a:rPr lang="en-US" dirty="0"/>
              <a:t>handout. When it comes time to use Desmos in a given task, we recommend that one partner/group member has the Desmos graph open on their device while other partner(s) have the simulation on theirs to facilitate plotting data with more ease and efficiency.</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Facilitation</a:t>
            </a:r>
            <a:endParaRPr b="1" dirty="0"/>
          </a:p>
          <a:p>
            <a:pPr marL="457200" lvl="0" indent="-317500" algn="l" rtl="0">
              <a:spcBef>
                <a:spcPts val="0"/>
              </a:spcBef>
              <a:spcAft>
                <a:spcPts val="0"/>
              </a:spcAft>
              <a:buSzPts val="1400"/>
              <a:buChar char="●"/>
            </a:pPr>
            <a:r>
              <a:rPr lang="en-US" dirty="0"/>
              <a:t>Before showing these annotations to the teachers and beginning the Explore tasks, be sure to demonstrate the same functions on the actual simulation for the teachers (as noted in the previous slide). After showing the functions on the live model, step through this slide and leave it up during work time for reference.</a:t>
            </a:r>
            <a:endParaRPr dirty="0"/>
          </a:p>
          <a:p>
            <a:pPr marL="914400" lvl="1" indent="-317500" algn="l" rtl="0">
              <a:spcBef>
                <a:spcPts val="0"/>
              </a:spcBef>
              <a:spcAft>
                <a:spcPts val="0"/>
              </a:spcAft>
              <a:buSzPts val="1400"/>
              <a:buChar char="○"/>
            </a:pPr>
            <a:r>
              <a:rPr lang="en-US" b="1" u="sng" dirty="0">
                <a:solidFill>
                  <a:srgbClr val="FF0000"/>
                </a:solidFill>
              </a:rPr>
              <a:t>Note:</a:t>
            </a:r>
            <a:r>
              <a:rPr lang="en-US" b="1" dirty="0">
                <a:solidFill>
                  <a:srgbClr val="FF0000"/>
                </a:solidFill>
              </a:rPr>
              <a:t> </a:t>
            </a:r>
            <a:r>
              <a:rPr lang="en-US" dirty="0"/>
              <a:t>Teachers tend to forget that there are resources at their disposal. Make sure to remind the whole group of them occasionally, particularly if you hear concerns and questions voiced as they work. They have the </a:t>
            </a:r>
            <a:r>
              <a:rPr lang="en-US" i="1" dirty="0"/>
              <a:t>Simulation Cheat Sheet </a:t>
            </a:r>
            <a:r>
              <a:rPr lang="en-US" dirty="0"/>
              <a:t>for variables and navigating to the </a:t>
            </a:r>
            <a:r>
              <a:rPr lang="en-US" i="1" dirty="0"/>
              <a:t>earth </a:t>
            </a:r>
            <a:r>
              <a:rPr lang="en-US" dirty="0"/>
              <a:t>simulation and </a:t>
            </a:r>
            <a:r>
              <a:rPr lang="en-US" i="1" dirty="0"/>
              <a:t>Desmos </a:t>
            </a:r>
            <a:r>
              <a:rPr lang="en-US" dirty="0"/>
              <a:t>graphing site.</a:t>
            </a:r>
            <a:endParaRPr dirty="0"/>
          </a:p>
          <a:p>
            <a:pPr marL="457200" lvl="0" indent="-317500" algn="l" rtl="0">
              <a:spcBef>
                <a:spcPts val="0"/>
              </a:spcBef>
              <a:spcAft>
                <a:spcPts val="0"/>
              </a:spcAft>
              <a:buSzPts val="1400"/>
              <a:buChar char="●"/>
            </a:pPr>
            <a:r>
              <a:rPr lang="en-US" dirty="0"/>
              <a:t>There are four different activities, two for math teachers and two for science teachers. Math and Science each have an </a:t>
            </a:r>
            <a:r>
              <a:rPr lang="en-US" i="1" dirty="0"/>
              <a:t>Alabama Tornado </a:t>
            </a:r>
            <a:r>
              <a:rPr lang="en-US" dirty="0"/>
              <a:t>task and an </a:t>
            </a:r>
            <a:r>
              <a:rPr lang="en-US" i="1" dirty="0"/>
              <a:t>El Niño La Niña </a:t>
            </a:r>
            <a:r>
              <a:rPr lang="en-US" dirty="0"/>
              <a:t>task.</a:t>
            </a:r>
            <a:endParaRPr dirty="0"/>
          </a:p>
          <a:p>
            <a:pPr marL="0" lvl="0" indent="0" algn="l" rtl="0">
              <a:spcBef>
                <a:spcPts val="0"/>
              </a:spcBef>
              <a:spcAft>
                <a:spcPts val="0"/>
              </a:spcAft>
              <a:buNone/>
            </a:pPr>
            <a:endParaRPr dirty="0"/>
          </a:p>
          <a:p>
            <a:pPr marL="457200" lvl="0" indent="-317500" algn="l" rtl="0">
              <a:spcBef>
                <a:spcPts val="0"/>
              </a:spcBef>
              <a:spcAft>
                <a:spcPts val="0"/>
              </a:spcAft>
              <a:buSzPts val="1400"/>
              <a:buAutoNum type="arabicPeriod"/>
            </a:pPr>
            <a:r>
              <a:rPr lang="en-US" dirty="0"/>
              <a:t>Divide teachers into four content-specific groups, two math and two science. Both science tasks are designed around 7th grade standards, but math teachers could be divided into grade-level groups as well (7th: </a:t>
            </a:r>
            <a:r>
              <a:rPr lang="en-US" i="1" dirty="0"/>
              <a:t>Alabama Tornado</a:t>
            </a:r>
            <a:r>
              <a:rPr lang="en-US" dirty="0"/>
              <a:t>, 8th: </a:t>
            </a:r>
            <a:r>
              <a:rPr lang="en-US" i="1" dirty="0"/>
              <a:t>El Niño La Niña</a:t>
            </a:r>
            <a:r>
              <a:rPr lang="en-US" dirty="0"/>
              <a:t>).</a:t>
            </a:r>
            <a:endParaRPr dirty="0"/>
          </a:p>
          <a:p>
            <a:pPr marL="914400" lvl="1" indent="-317500" algn="l" rtl="0">
              <a:spcBef>
                <a:spcPts val="0"/>
              </a:spcBef>
              <a:spcAft>
                <a:spcPts val="0"/>
              </a:spcAft>
              <a:buSzPts val="1400"/>
              <a:buAutoNum type="alphaLcPeriod"/>
            </a:pPr>
            <a:r>
              <a:rPr lang="en-US" dirty="0"/>
              <a:t>If the group is small enough, grouping teachers into pairs works well. In this case, you might end up with more than one group working on the same task which is fine. Groups larger than 4 teachers are not manageable for these tasks. </a:t>
            </a:r>
            <a:endParaRPr dirty="0"/>
          </a:p>
          <a:p>
            <a:pPr marL="457200" lvl="0" indent="-317500" algn="l" rtl="0">
              <a:spcBef>
                <a:spcPts val="0"/>
              </a:spcBef>
              <a:spcAft>
                <a:spcPts val="0"/>
              </a:spcAft>
              <a:buSzPts val="1400"/>
              <a:buAutoNum type="arabicPeriod"/>
            </a:pPr>
            <a:r>
              <a:rPr lang="en-US" dirty="0"/>
              <a:t>Give only one task to each group. Each participant should have their own sheet.</a:t>
            </a:r>
            <a:endParaRPr dirty="0"/>
          </a:p>
          <a:p>
            <a:pPr marL="914400" lvl="1" indent="-317500" algn="l" rtl="0">
              <a:spcBef>
                <a:spcPts val="0"/>
              </a:spcBef>
              <a:spcAft>
                <a:spcPts val="0"/>
              </a:spcAft>
              <a:buSzPts val="1400"/>
              <a:buAutoNum type="alphaLcPeriod"/>
            </a:pPr>
            <a:r>
              <a:rPr lang="en-US" dirty="0"/>
              <a:t>Teachers may want hard copies of both tasks for their content area, so plan to have extra copies of each task to give them </a:t>
            </a:r>
            <a:r>
              <a:rPr lang="en-US" i="1" dirty="0"/>
              <a:t>at the end </a:t>
            </a:r>
            <a:r>
              <a:rPr lang="en-US" dirty="0"/>
              <a:t>of the workshop.</a:t>
            </a:r>
            <a:endParaRPr dirty="0"/>
          </a:p>
          <a:p>
            <a:pPr marL="457200" lvl="0" indent="-317500" algn="l" rtl="0">
              <a:spcBef>
                <a:spcPts val="0"/>
              </a:spcBef>
              <a:spcAft>
                <a:spcPts val="0"/>
              </a:spcAft>
              <a:buSzPts val="1400"/>
              <a:buAutoNum type="arabicPeriod"/>
            </a:pPr>
            <a:r>
              <a:rPr lang="en-US" dirty="0"/>
              <a:t>Give groups enough time work through the task. If the workshop is 3 hours long or more, give teachers at least 30 minutes; if you have less than 3 hours, give them 15-20 minutes. </a:t>
            </a:r>
            <a:endParaRPr dirty="0"/>
          </a:p>
          <a:p>
            <a:pPr marL="457200" lvl="0" indent="-317500" algn="l" rtl="0">
              <a:spcBef>
                <a:spcPts val="0"/>
              </a:spcBef>
              <a:spcAft>
                <a:spcPts val="0"/>
              </a:spcAft>
              <a:buSzPts val="1400"/>
              <a:buAutoNum type="arabicPeriod"/>
            </a:pPr>
            <a:r>
              <a:rPr lang="en-US" dirty="0"/>
              <a:t>Move on to the presentation Explain activity after the 15-30 minutes or when participants are done with the tasks, whichever comes first. In a PD less than 3 hours it is unlikely that any participants will complete the task in the allotted time.</a:t>
            </a:r>
            <a:endParaRPr dirty="0"/>
          </a:p>
          <a:p>
            <a:pPr marL="0" lvl="0" indent="0" algn="l" rtl="0">
              <a:spcBef>
                <a:spcPts val="0"/>
              </a:spcBef>
              <a:spcAft>
                <a:spcPts val="0"/>
              </a:spcAft>
              <a:buClr>
                <a:schemeClr val="dk1"/>
              </a:buClr>
              <a:buSzPts val="1100"/>
              <a:buFont typeface="Arial"/>
              <a:buNone/>
            </a:pPr>
            <a:r>
              <a:rPr lang="en-US" dirty="0"/>
              <a:t>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Troubleshooting and Important Notes</a:t>
            </a:r>
            <a:endParaRPr b="1" dirty="0"/>
          </a:p>
          <a:p>
            <a:pPr marL="457200" lvl="0" indent="-317500" algn="l" rtl="0">
              <a:spcBef>
                <a:spcPts val="0"/>
              </a:spcBef>
              <a:spcAft>
                <a:spcPts val="0"/>
              </a:spcAft>
              <a:buSzPts val="1400"/>
              <a:buChar char="●"/>
            </a:pPr>
            <a:r>
              <a:rPr lang="en-US" dirty="0"/>
              <a:t>Data is not available before November 2013.</a:t>
            </a:r>
            <a:endParaRPr dirty="0"/>
          </a:p>
          <a:p>
            <a:pPr marL="457200" lvl="0" indent="-317500" algn="l" rtl="0">
              <a:spcBef>
                <a:spcPts val="0"/>
              </a:spcBef>
              <a:spcAft>
                <a:spcPts val="0"/>
              </a:spcAft>
              <a:buSzPts val="1400"/>
              <a:buChar char="●"/>
            </a:pPr>
            <a:r>
              <a:rPr lang="en-US" dirty="0"/>
              <a:t>Occasionally, you will encounter a “no data” situation (almost always when changing the date or time). Since the models are not updated every day for all variables, changing the date or time will typically fix this problem. In cases where changing the date does </a:t>
            </a:r>
            <a:r>
              <a:rPr lang="en-US" i="1" dirty="0"/>
              <a:t>not</a:t>
            </a:r>
            <a:r>
              <a:rPr lang="en-US" dirty="0"/>
              <a:t> solve the “no data” issue, it may be that the variable is not measured at the “</a:t>
            </a:r>
            <a:r>
              <a:rPr lang="en-US" dirty="0" err="1"/>
              <a:t>Sfc</a:t>
            </a:r>
            <a:r>
              <a:rPr lang="en-US" dirty="0"/>
              <a:t>” Height. In the interest of time during a PD, it would be more useful to select a new variable than troubleshoot. </a:t>
            </a: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50057f1949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50057f1949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Context:</a:t>
            </a:r>
            <a:endParaRPr b="1" dirty="0"/>
          </a:p>
          <a:p>
            <a:pPr marL="0" lvl="0" indent="0" algn="l" rtl="0">
              <a:spcBef>
                <a:spcPts val="0"/>
              </a:spcBef>
              <a:spcAft>
                <a:spcPts val="0"/>
              </a:spcAft>
              <a:buNone/>
            </a:pPr>
            <a:r>
              <a:rPr lang="en-US" dirty="0"/>
              <a:t>At this point, participants will have worked through the simulation task assigned to them.</a:t>
            </a:r>
            <a:endParaRPr dirty="0"/>
          </a:p>
          <a:p>
            <a:pPr marL="0" lvl="0" indent="0" algn="l" rtl="0">
              <a:spcBef>
                <a:spcPts val="0"/>
              </a:spcBef>
              <a:spcAft>
                <a:spcPts val="0"/>
              </a:spcAft>
              <a:buNone/>
            </a:pPr>
            <a:r>
              <a:rPr lang="en-US" dirty="0"/>
              <a:t>Note: If the scheduled time is less than 2 hours, it will be likely that the participants will not finish the task. This is OK, since the intention is for transfer to the classroom rather than just completing the task itself. This is especially true for the El Nino/La Nina tasks. If there is a question of whether participants will finish or not, direct the El Nino math participants to think about the answer to question 7; El Nino science participants should try to answer prompt 5 (no matter their overall progress direct them there).</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Directions:</a:t>
            </a:r>
            <a:endParaRPr dirty="0"/>
          </a:p>
          <a:p>
            <a:pPr marL="0" lvl="0" indent="0" algn="l" rtl="0">
              <a:spcBef>
                <a:spcPts val="0"/>
              </a:spcBef>
              <a:spcAft>
                <a:spcPts val="0"/>
              </a:spcAft>
              <a:buNone/>
            </a:pPr>
            <a:r>
              <a:rPr lang="en-US" dirty="0"/>
              <a:t>Tell participants that they just experienced a simulation as if they were a student, but now they get to share from the perspective of the teacher. And they are going to create a presentation over their experience.</a:t>
            </a:r>
            <a:endParaRPr dirty="0"/>
          </a:p>
          <a:p>
            <a:pPr marL="0" lvl="0" indent="0" algn="l" rtl="0">
              <a:spcBef>
                <a:spcPts val="0"/>
              </a:spcBef>
              <a:spcAft>
                <a:spcPts val="0"/>
              </a:spcAft>
              <a:buNone/>
            </a:pPr>
            <a:r>
              <a:rPr lang="en-US" dirty="0"/>
              <a:t>Pass out the 3-2-1 handout (or just present the slide for small groups)</a:t>
            </a:r>
            <a:endParaRPr dirty="0"/>
          </a:p>
          <a:p>
            <a:pPr marL="0" lvl="0" indent="0" algn="l" rtl="0">
              <a:spcBef>
                <a:spcPts val="0"/>
              </a:spcBef>
              <a:spcAft>
                <a:spcPts val="0"/>
              </a:spcAft>
              <a:buNone/>
            </a:pPr>
            <a:r>
              <a:rPr lang="en-US" dirty="0"/>
              <a:t>Give groups (same groups as the simulation task) a short time (less than 10 minutes) to make their presentations. How they make their presentations depends on the size and technology constraints of the group. The original format recommended was Slides, but posters or something informal may be appropriate.</a:t>
            </a:r>
            <a:endParaRPr dirty="0"/>
          </a:p>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0057f1949_0_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0057f1949_0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a:t>Context:</a:t>
            </a:r>
            <a:endParaRPr b="1"/>
          </a:p>
          <a:p>
            <a:pPr marL="0" lvl="0" indent="0" algn="l" rtl="0">
              <a:spcBef>
                <a:spcPts val="0"/>
              </a:spcBef>
              <a:spcAft>
                <a:spcPts val="0"/>
              </a:spcAft>
              <a:buNone/>
            </a:pPr>
            <a:r>
              <a:rPr lang="en-US"/>
              <a:t>This slide is blank because this would be when the participants share their presentations. So this slide is acting more as a placeholder rather than an active part of the presentation.</a:t>
            </a:r>
            <a:endParaRPr/>
          </a:p>
          <a:p>
            <a:pPr marL="0" lvl="0" indent="0" algn="l" rtl="0">
              <a:spcBef>
                <a:spcPts val="0"/>
              </a:spcBef>
              <a:spcAft>
                <a:spcPts val="0"/>
              </a:spcAft>
              <a:buNone/>
            </a:pPr>
            <a:endParaRPr/>
          </a:p>
          <a:p>
            <a:pPr marL="0" lvl="0" indent="0" algn="l" rtl="0">
              <a:spcBef>
                <a:spcPts val="0"/>
              </a:spcBef>
              <a:spcAft>
                <a:spcPts val="0"/>
              </a:spcAft>
              <a:buNone/>
            </a:pPr>
            <a:r>
              <a:rPr lang="en-US" b="1"/>
              <a:t>Directions:</a:t>
            </a:r>
            <a:endParaRPr b="1"/>
          </a:p>
          <a:p>
            <a:pPr marL="0" lvl="0" indent="0" algn="l" rtl="0">
              <a:spcBef>
                <a:spcPts val="0"/>
              </a:spcBef>
              <a:spcAft>
                <a:spcPts val="0"/>
              </a:spcAft>
              <a:buNone/>
            </a:pPr>
            <a:r>
              <a:rPr lang="en-US"/>
              <a:t>Each presentation, for the sake of time, should be limited to 5 minutes, with only a question or two afterwards</a:t>
            </a:r>
            <a:endParaRPr/>
          </a:p>
          <a:p>
            <a:pPr marL="0" lvl="0" indent="0" algn="l" rtl="0">
              <a:spcBef>
                <a:spcPts val="0"/>
              </a:spcBef>
              <a:spcAft>
                <a:spcPts val="0"/>
              </a:spcAft>
              <a:buClr>
                <a:schemeClr val="dk1"/>
              </a:buClr>
              <a:buSzPts val="1100"/>
              <a:buFont typeface="Arial"/>
              <a:buNone/>
            </a:pPr>
            <a:r>
              <a:rPr lang="en-US"/>
              <a:t>Have each presentation shared with lead presenter for easy transition between presentations if using Slides.</a:t>
            </a:r>
            <a:endParaRPr/>
          </a:p>
          <a:p>
            <a:pPr marL="0" lvl="0" indent="0" algn="l" rtl="0">
              <a:spcBef>
                <a:spcPts val="0"/>
              </a:spcBef>
              <a:spcAft>
                <a:spcPts val="0"/>
              </a:spcAft>
              <a:buClr>
                <a:schemeClr val="dk1"/>
              </a:buClr>
              <a:buSzPts val="1100"/>
              <a:buFont typeface="Arial"/>
              <a:buNone/>
            </a:pPr>
            <a:r>
              <a:rPr lang="en-US"/>
              <a:t>Each group will present, with a focus on the 2 aspects and 3 ways.</a:t>
            </a:r>
            <a:endParaRPr/>
          </a:p>
          <a:p>
            <a:pPr marL="0" lvl="0" indent="0" algn="l" rtl="0">
              <a:spcBef>
                <a:spcPts val="0"/>
              </a:spcBef>
              <a:spcAft>
                <a:spcPts val="0"/>
              </a:spcAft>
              <a:buClr>
                <a:schemeClr val="dk1"/>
              </a:buClr>
              <a:buSzPts val="1100"/>
              <a:buFont typeface="Arial"/>
              <a:buNone/>
            </a:pPr>
            <a:r>
              <a:rPr lang="en-US"/>
              <a:t>After presentations, take time to discuss the research foundation for simulations.</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u="sng"/>
              <a:t>Research Points of Note</a:t>
            </a:r>
            <a:endParaRPr u="sng"/>
          </a:p>
          <a:p>
            <a:pPr marL="457200" lvl="0" indent="-317500" algn="l" rtl="0">
              <a:spcBef>
                <a:spcPts val="0"/>
              </a:spcBef>
              <a:spcAft>
                <a:spcPts val="0"/>
              </a:spcAft>
              <a:buSzPts val="1400"/>
              <a:buChar char="●"/>
            </a:pPr>
            <a:r>
              <a:rPr lang="en-US"/>
              <a:t>Simulations fall on a continuum of technology-based instructional tools. Research into these instructional tools finds that, when paired with high quality instruction, students demonstrate increased achievement by using simulations, AR/VR, and videogames (in that order; Merchant, et al. 2014). </a:t>
            </a:r>
            <a:endParaRPr/>
          </a:p>
          <a:p>
            <a:pPr marL="457200" lvl="0" indent="-317500" algn="l" rtl="0">
              <a:spcBef>
                <a:spcPts val="0"/>
              </a:spcBef>
              <a:spcAft>
                <a:spcPts val="0"/>
              </a:spcAft>
              <a:buSzPts val="1400"/>
              <a:buChar char="●"/>
            </a:pPr>
            <a:r>
              <a:rPr lang="en-US"/>
              <a:t>Research indicates that the real impact of these technologies is for struggling students. Students already doing fine conceptually aren’t positively or negatively impacted by the integration of simulations, etc., but those who lag behind show significant growth in their comprehension and retention (Lee &amp; Wong, 2014).</a:t>
            </a:r>
            <a:endParaRPr/>
          </a:p>
          <a:p>
            <a:pPr marL="457200" lvl="0" indent="-317500" algn="l" rtl="0">
              <a:spcBef>
                <a:spcPts val="0"/>
              </a:spcBef>
              <a:spcAft>
                <a:spcPts val="0"/>
              </a:spcAft>
              <a:buSzPts val="1400"/>
              <a:buChar char="●"/>
            </a:pPr>
            <a:r>
              <a:rPr lang="en-US"/>
              <a:t>Simulations are most effective for content-focused learning versus skills- or process-focused learning. They generate the smallest impact relative to the AR/VR and video games because students inherently spend less time </a:t>
            </a:r>
            <a:r>
              <a:rPr lang="en-US" i="1"/>
              <a:t>immersed </a:t>
            </a:r>
            <a:r>
              <a:rPr lang="en-US"/>
              <a:t>in them figuratively or literally (Merchant, et al. 2014). Given the degree of mental engagement and analysis (unaided by the features of the simulation itself) make this a </a:t>
            </a:r>
            <a:r>
              <a:rPr lang="en-US" i="1"/>
              <a:t>highly </a:t>
            </a:r>
            <a:r>
              <a:rPr lang="en-US"/>
              <a:t>effective simulation (with appropriate scaffolding). </a:t>
            </a:r>
            <a:endParaRPr/>
          </a:p>
          <a:p>
            <a:pPr marL="914400" lvl="1" indent="-317500" algn="l" rtl="0">
              <a:spcBef>
                <a:spcPts val="0"/>
              </a:spcBef>
              <a:spcAft>
                <a:spcPts val="0"/>
              </a:spcAft>
              <a:buSzPts val="1400"/>
              <a:buChar char="○"/>
            </a:pPr>
            <a:r>
              <a:rPr lang="en-US"/>
              <a:t>Making sense of the simulation data requires exploration and intentional focus by students on six of the seven crosscutting concepts from the science standards, specifically: patterns; cause and effect; scale, proportion, and quantity; systems and system models, energy and matter; and stability and change.</a:t>
            </a:r>
            <a:endParaRPr/>
          </a:p>
          <a:p>
            <a:pPr marL="457200" lvl="0" indent="-317500" algn="l" rtl="0">
              <a:spcBef>
                <a:spcPts val="0"/>
              </a:spcBef>
              <a:spcAft>
                <a:spcPts val="0"/>
              </a:spcAft>
              <a:buSzPts val="1400"/>
              <a:buChar char="●"/>
            </a:pPr>
            <a:r>
              <a:rPr lang="en-US"/>
              <a:t>For schools with touch technology, Smart TVs specifically, the addition of this tactile component pushes the simulation farther along the continuum and closer to an augmented reality experience. Though it seems trivial, the addition of a physical level of engagement with a digital simulation or model makes the experience more immersive and provides an opportunity for more exploratory time on the part of the student. Again, the Smart TV tech itself isn’t effective without high quality instruction (Min &amp; Siegel, 2011)</a:t>
            </a:r>
            <a:endParaRPr/>
          </a:p>
          <a:p>
            <a:pPr marL="914400" lvl="1" indent="-317500" algn="l" rtl="0">
              <a:spcBef>
                <a:spcPts val="0"/>
              </a:spcBef>
              <a:spcAft>
                <a:spcPts val="0"/>
              </a:spcAft>
              <a:buSzPts val="1400"/>
              <a:buChar char="○"/>
            </a:pPr>
            <a:r>
              <a:rPr lang="en-US"/>
              <a:t>Another important implication here for Smart TVs specifically is that students need to be given opportunities to physically explore the models and simulations on the technology beyond presentations. </a:t>
            </a:r>
            <a:endParaRPr/>
          </a:p>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520c341ad5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520c341ad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Context:</a:t>
            </a:r>
            <a:endParaRPr b="1" dirty="0"/>
          </a:p>
          <a:p>
            <a:pPr marL="0" lvl="0" indent="0" algn="l" rtl="0">
              <a:spcBef>
                <a:spcPts val="0"/>
              </a:spcBef>
              <a:spcAft>
                <a:spcPts val="0"/>
              </a:spcAft>
              <a:buNone/>
            </a:pPr>
            <a:r>
              <a:rPr lang="en-US" dirty="0"/>
              <a:t>Participant groups will have finished there presentations, so they have ideas of how the earth simulation could be used beyond just the task they were given. This activity is intended to extend this brainstorming of application to the classroom with other simulations and models beyond the one they used.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b="1" dirty="0"/>
              <a:t>Directions:</a:t>
            </a:r>
            <a:endParaRPr b="1" dirty="0"/>
          </a:p>
          <a:p>
            <a:pPr marL="0" lvl="0" indent="0" algn="l" rtl="0">
              <a:spcBef>
                <a:spcPts val="0"/>
              </a:spcBef>
              <a:spcAft>
                <a:spcPts val="0"/>
              </a:spcAft>
              <a:buNone/>
            </a:pPr>
            <a:r>
              <a:rPr lang="en-US" dirty="0"/>
              <a:t>On participant devices - preferably a laptop - direct them to go to the URL listed. Tell them that they are to ‘sign-up’ for one of the resources listed by typing their name in the corresponding cell under ‘Name’. Remind participants that this is a live, collaborative spreadsheet. That is, for them to be mindful of revisions history or if they’re replacing someone else’s content.</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This activity is independent, but light talking is allowed</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Facilitator walks around and helps with light troubleshooting.</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a:stretch/>
        </p:blipFill>
        <p:spPr>
          <a:xfrm>
            <a:off x="3616452" y="1028700"/>
            <a:ext cx="1911096" cy="312279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41"/>
        <p:cNvGrpSpPr/>
        <p:nvPr/>
      </p:nvGrpSpPr>
      <p:grpSpPr>
        <a:xfrm>
          <a:off x="0" y="0"/>
          <a:ext cx="0" cy="0"/>
          <a:chOff x="0" y="0"/>
          <a:chExt cx="0" cy="0"/>
        </a:xfrm>
      </p:grpSpPr>
      <p:sp>
        <p:nvSpPr>
          <p:cNvPr id="42" name="Google Shape;42;p11"/>
          <p:cNvSpPr txBox="1">
            <a:spLocks noGrp="1"/>
          </p:cNvSpPr>
          <p:nvPr>
            <p:ph type="body" idx="1"/>
          </p:nvPr>
        </p:nvSpPr>
        <p:spPr>
          <a:xfrm>
            <a:off x="3575050" y="1428750"/>
            <a:ext cx="5111750" cy="3257550"/>
          </a:xfrm>
          <a:prstGeom prst="rect">
            <a:avLst/>
          </a:prstGeom>
          <a:noFill/>
          <a:ln>
            <a:noFill/>
          </a:ln>
        </p:spPr>
        <p:txBody>
          <a:bodyPr spcFirstLastPara="1" wrap="square" lIns="91425" tIns="0" rIns="91425" bIns="45700" anchor="t" anchorCtr="0"/>
          <a:lstStyle>
            <a:lvl1pPr marL="457200" lvl="0" indent="-228600" algn="l">
              <a:spcBef>
                <a:spcPts val="420"/>
              </a:spcBef>
              <a:spcAft>
                <a:spcPts val="0"/>
              </a:spcAft>
              <a:buSzPts val="2100"/>
              <a:buNone/>
              <a:defRPr sz="2100"/>
            </a:lvl1pPr>
            <a:lvl2pPr marL="914400" lvl="1" indent="-333851" algn="l">
              <a:spcBef>
                <a:spcPts val="390"/>
              </a:spcBef>
              <a:spcAft>
                <a:spcPts val="0"/>
              </a:spcAft>
              <a:buSzPts val="1658"/>
              <a:buChar char="●"/>
              <a:defRPr sz="1950"/>
            </a:lvl2pPr>
            <a:lvl3pPr marL="1371600" lvl="2" indent="-308610" algn="l">
              <a:spcBef>
                <a:spcPts val="360"/>
              </a:spcBef>
              <a:spcAft>
                <a:spcPts val="0"/>
              </a:spcAft>
              <a:buSzPts val="1260"/>
              <a:buChar char="●"/>
              <a:defRPr sz="1800"/>
            </a:lvl3pPr>
            <a:lvl4pPr marL="1828800" lvl="3" indent="-290512" algn="l">
              <a:spcBef>
                <a:spcPts val="300"/>
              </a:spcBef>
              <a:spcAft>
                <a:spcPts val="0"/>
              </a:spcAft>
              <a:buSzPts val="975"/>
              <a:buChar char="●"/>
              <a:defRPr sz="150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43" name="Google Shape;43;p1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11"/>
          <p:cNvSpPr txBox="1">
            <a:spLocks noGrp="1"/>
          </p:cNvSpPr>
          <p:nvPr>
            <p:ph type="body" idx="2"/>
          </p:nvPr>
        </p:nvSpPr>
        <p:spPr>
          <a:xfrm>
            <a:off x="457200" y="1428750"/>
            <a:ext cx="3124200" cy="3257550"/>
          </a:xfrm>
          <a:prstGeom prst="rect">
            <a:avLst/>
          </a:prstGeom>
          <a:noFill/>
          <a:ln>
            <a:noFill/>
          </a:ln>
        </p:spPr>
        <p:txBody>
          <a:bodyPr spcFirstLastPara="1" wrap="square" lIns="91425" tIns="0" rIns="91425" bIns="45700" anchor="t" anchorCtr="0"/>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45" name="Google Shape;45;p11"/>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ColTx" type="twoColTx">
  <p:cSld name="TITLE_AND_TWO_COLUMNS">
    <p:spTree>
      <p:nvGrpSpPr>
        <p:cNvPr id="1" name="Shape 46"/>
        <p:cNvGrpSpPr/>
        <p:nvPr/>
      </p:nvGrpSpPr>
      <p:grpSpPr>
        <a:xfrm>
          <a:off x="0" y="0"/>
          <a:ext cx="0" cy="0"/>
          <a:chOff x="0" y="0"/>
          <a:chExt cx="0" cy="0"/>
        </a:xfrm>
      </p:grpSpPr>
      <p:sp>
        <p:nvSpPr>
          <p:cNvPr id="47" name="Google Shape;47;p12"/>
          <p:cNvSpPr txBox="1">
            <a:spLocks noGrp="1"/>
          </p:cNvSpPr>
          <p:nvPr>
            <p:ph type="title"/>
          </p:nvPr>
        </p:nvSpPr>
        <p:spPr>
          <a:xfrm>
            <a:off x="457200" y="205978"/>
            <a:ext cx="8229600" cy="857250"/>
          </a:xfrm>
          <a:prstGeom prst="rect">
            <a:avLst/>
          </a:prstGeom>
          <a:noFill/>
          <a:ln>
            <a:noFill/>
          </a:ln>
        </p:spPr>
        <p:txBody>
          <a:bodyPr spcFirstLastPara="1" wrap="square" lIns="91400" tIns="91400" rIns="91400" bIns="91400" anchor="ctr" anchorCtr="0"/>
          <a:lstStyle>
            <a:lvl1pPr lvl="0" algn="l">
              <a:spcBef>
                <a:spcPts val="0"/>
              </a:spcBef>
              <a:spcAft>
                <a:spcPts val="0"/>
              </a:spcAft>
              <a:buClr>
                <a:srgbClr val="991B1E"/>
              </a:buClr>
              <a:buSzPts val="3600"/>
              <a:buFont typeface="Georgia"/>
              <a:buNone/>
              <a:defRPr sz="3600" b="0">
                <a:solidFill>
                  <a:srgbClr val="991B1E"/>
                </a:solidFill>
                <a:latin typeface="Calibri"/>
                <a:ea typeface="Calibri"/>
                <a:cs typeface="Calibri"/>
                <a:sym typeface="Calibri"/>
              </a:defRPr>
            </a:lvl1pPr>
            <a:lvl2pPr lvl="1"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2pPr>
            <a:lvl3pPr lvl="2"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3pPr>
            <a:lvl4pPr lvl="3"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4pPr>
            <a:lvl5pPr lvl="4"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5pPr>
            <a:lvl6pPr lvl="5"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6pPr>
            <a:lvl7pPr lvl="6"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7pPr>
            <a:lvl8pPr lvl="7"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8pPr>
            <a:lvl9pPr lvl="8" algn="l">
              <a:spcBef>
                <a:spcPts val="0"/>
              </a:spcBef>
              <a:spcAft>
                <a:spcPts val="0"/>
              </a:spcAft>
              <a:buClr>
                <a:schemeClr val="lt1"/>
              </a:buClr>
              <a:buSzPts val="3600"/>
              <a:buFont typeface="Georgia"/>
              <a:buNone/>
              <a:defRPr sz="3600" b="0">
                <a:solidFill>
                  <a:schemeClr val="lt1"/>
                </a:solidFill>
                <a:latin typeface="Georgia"/>
                <a:ea typeface="Georgia"/>
                <a:cs typeface="Georgia"/>
                <a:sym typeface="Georgia"/>
              </a:defRPr>
            </a:lvl9pPr>
          </a:lstStyle>
          <a:p>
            <a:endParaRPr/>
          </a:p>
        </p:txBody>
      </p:sp>
      <p:sp>
        <p:nvSpPr>
          <p:cNvPr id="48" name="Google Shape;48;p12"/>
          <p:cNvSpPr txBox="1">
            <a:spLocks noGrp="1"/>
          </p:cNvSpPr>
          <p:nvPr>
            <p:ph type="body" idx="1"/>
          </p:nvPr>
        </p:nvSpPr>
        <p:spPr>
          <a:xfrm>
            <a:off x="457200" y="1200150"/>
            <a:ext cx="3994500" cy="3725775"/>
          </a:xfrm>
          <a:prstGeom prst="rect">
            <a:avLst/>
          </a:prstGeom>
          <a:noFill/>
          <a:ln>
            <a:noFill/>
          </a:ln>
        </p:spPr>
        <p:txBody>
          <a:bodyPr spcFirstLastPara="1" wrap="square" lIns="91400" tIns="91400" rIns="91400" bIns="91400" anchor="t" anchorCtr="0"/>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sp>
        <p:nvSpPr>
          <p:cNvPr id="49" name="Google Shape;49;p12"/>
          <p:cNvSpPr txBox="1">
            <a:spLocks noGrp="1"/>
          </p:cNvSpPr>
          <p:nvPr>
            <p:ph type="body" idx="2"/>
          </p:nvPr>
        </p:nvSpPr>
        <p:spPr>
          <a:xfrm>
            <a:off x="4692274" y="1200150"/>
            <a:ext cx="3994500" cy="3725775"/>
          </a:xfrm>
          <a:prstGeom prst="rect">
            <a:avLst/>
          </a:prstGeom>
          <a:noFill/>
          <a:ln>
            <a:noFill/>
          </a:ln>
        </p:spPr>
        <p:txBody>
          <a:bodyPr spcFirstLastPara="1" wrap="square" lIns="91400" tIns="91400" rIns="91400" bIns="91400" anchor="t" anchorCtr="0"/>
          <a:lstStyle>
            <a:lvl1pPr marL="457200" lvl="0" indent="-393700" algn="l">
              <a:spcBef>
                <a:spcPts val="520"/>
              </a:spcBef>
              <a:spcAft>
                <a:spcPts val="0"/>
              </a:spcAft>
              <a:buSzPts val="2600"/>
              <a:buChar char="•"/>
              <a:defRPr/>
            </a:lvl1pPr>
            <a:lvl2pPr marL="914400" lvl="1" indent="-325755" algn="l">
              <a:spcBef>
                <a:spcPts val="360"/>
              </a:spcBef>
              <a:spcAft>
                <a:spcPts val="0"/>
              </a:spcAft>
              <a:buSzPts val="1530"/>
              <a:buChar char="●"/>
              <a:defRPr/>
            </a:lvl2pPr>
            <a:lvl3pPr marL="1371600" lvl="2" indent="-298608" algn="l">
              <a:spcBef>
                <a:spcPts val="315"/>
              </a:spcBef>
              <a:spcAft>
                <a:spcPts val="0"/>
              </a:spcAft>
              <a:buSzPts val="1103"/>
              <a:buChar char="●"/>
              <a:defRPr/>
            </a:lvl3pPr>
            <a:lvl4pPr marL="1828800" lvl="3" indent="-290512" algn="l">
              <a:spcBef>
                <a:spcPts val="300"/>
              </a:spcBef>
              <a:spcAft>
                <a:spcPts val="0"/>
              </a:spcAft>
              <a:buSzPts val="975"/>
              <a:buChar char="●"/>
              <a:defRPr/>
            </a:lvl4pPr>
            <a:lvl5pPr marL="2286000" lvl="4" indent="-284321" algn="l">
              <a:spcBef>
                <a:spcPts val="270"/>
              </a:spcBef>
              <a:spcAft>
                <a:spcPts val="0"/>
              </a:spcAft>
              <a:buSzPts val="877"/>
              <a:buChar char="●"/>
              <a:defRPr sz="1350"/>
            </a:lvl5pPr>
            <a:lvl6pPr marL="2743200" lvl="5" indent="-297179" algn="l">
              <a:spcBef>
                <a:spcPts val="270"/>
              </a:spcBef>
              <a:spcAft>
                <a:spcPts val="0"/>
              </a:spcAft>
              <a:buSzPts val="1080"/>
              <a:buChar char="●"/>
              <a:defRPr sz="1350"/>
            </a:lvl6pPr>
            <a:lvl7pPr marL="3200400" lvl="6" indent="-297179" algn="l">
              <a:spcBef>
                <a:spcPts val="270"/>
              </a:spcBef>
              <a:spcAft>
                <a:spcPts val="0"/>
              </a:spcAft>
              <a:buSzPts val="1080"/>
              <a:buChar char="●"/>
              <a:defRPr sz="1350"/>
            </a:lvl7pPr>
            <a:lvl8pPr marL="3657600" lvl="7" indent="-314325" algn="l">
              <a:spcBef>
                <a:spcPts val="270"/>
              </a:spcBef>
              <a:spcAft>
                <a:spcPts val="0"/>
              </a:spcAft>
              <a:buSzPts val="1350"/>
              <a:buFont typeface="Constantia"/>
              <a:buChar char="•"/>
              <a:defRPr sz="1350"/>
            </a:lvl8pPr>
            <a:lvl9pPr marL="4114800" lvl="8" indent="-314325" algn="l">
              <a:spcBef>
                <a:spcPts val="270"/>
              </a:spcBef>
              <a:spcAft>
                <a:spcPts val="0"/>
              </a:spcAft>
              <a:buSzPts val="1350"/>
              <a:buFont typeface="Constantia"/>
              <a:buChar char="•"/>
              <a:defRPr sz="1350"/>
            </a:lvl9pPr>
          </a:lstStyle>
          <a:p>
            <a:endParaRPr/>
          </a:p>
        </p:txBody>
      </p:sp>
      <p:pic>
        <p:nvPicPr>
          <p:cNvPr id="50" name="Google Shape;50;p12"/>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Logo slide">
  <p:cSld name="Logo slide">
    <p:spTree>
      <p:nvGrpSpPr>
        <p:cNvPr id="1" name="Shape 51"/>
        <p:cNvGrpSpPr/>
        <p:nvPr/>
      </p:nvGrpSpPr>
      <p:grpSpPr>
        <a:xfrm>
          <a:off x="0" y="0"/>
          <a:ext cx="0" cy="0"/>
          <a:chOff x="0" y="0"/>
          <a:chExt cx="0" cy="0"/>
        </a:xfrm>
      </p:grpSpPr>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blue">
  <p:cSld name="Title and body blue">
    <p:spTree>
      <p:nvGrpSpPr>
        <p:cNvPr id="1" name="Shape 52"/>
        <p:cNvGrpSpPr/>
        <p:nvPr/>
      </p:nvGrpSpPr>
      <p:grpSpPr>
        <a:xfrm>
          <a:off x="0" y="0"/>
          <a:ext cx="0" cy="0"/>
          <a:chOff x="0" y="0"/>
          <a:chExt cx="0" cy="0"/>
        </a:xfrm>
      </p:grpSpPr>
      <p:sp>
        <p:nvSpPr>
          <p:cNvPr id="53" name="Google Shape;53;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spcBef>
                <a:spcPts val="0"/>
              </a:spcBef>
              <a:spcAft>
                <a:spcPts val="0"/>
              </a:spcAft>
              <a:buClr>
                <a:srgbClr val="1A2836"/>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5" name="Google Shape;55;p1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red">
  <p:cSld name="Title and body red">
    <p:bg>
      <p:bgPr>
        <a:solidFill>
          <a:schemeClr val="lt1"/>
        </a:solidFill>
        <a:effectLst/>
      </p:bgPr>
    </p:bg>
    <p:spTree>
      <p:nvGrpSpPr>
        <p:cNvPr id="1" name="Shape 56"/>
        <p:cNvGrpSpPr/>
        <p:nvPr/>
      </p:nvGrpSpPr>
      <p:grpSpPr>
        <a:xfrm>
          <a:off x="0" y="0"/>
          <a:ext cx="0" cy="0"/>
          <a:chOff x="0" y="0"/>
          <a:chExt cx="0" cy="0"/>
        </a:xfrm>
      </p:grpSpPr>
      <p:sp>
        <p:nvSpPr>
          <p:cNvPr id="57" name="Google Shape;57;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spcBef>
                <a:spcPts val="0"/>
              </a:spcBef>
              <a:spcAft>
                <a:spcPts val="0"/>
              </a:spcAft>
              <a:buClr>
                <a:srgbClr val="971D20"/>
              </a:buClr>
              <a:buSzPts val="3600"/>
              <a:buFont typeface="Calibri"/>
              <a:buNone/>
              <a:defRPr>
                <a:solidFill>
                  <a:srgbClr val="971D2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59" name="Google Shape;59;p1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yellow">
  <p:cSld name="Title and body yellow">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lgn="l">
              <a:spcBef>
                <a:spcPts val="0"/>
              </a:spcBef>
              <a:spcAft>
                <a:spcPts val="0"/>
              </a:spcAft>
              <a:buClr>
                <a:srgbClr val="9A8219"/>
              </a:buClr>
              <a:buSzPts val="3600"/>
              <a:buFont typeface="Calibri"/>
              <a:buNone/>
              <a:defRPr>
                <a:solidFill>
                  <a:schemeClr val="accent4"/>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1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93700" algn="l">
              <a:spcBef>
                <a:spcPts val="0"/>
              </a:spcBef>
              <a:spcAft>
                <a:spcPts val="0"/>
              </a:spcAft>
              <a:buSzPts val="2600"/>
              <a:buChar char="•"/>
              <a:defRPr/>
            </a:lvl1pPr>
            <a:lvl2pPr marL="914400" lvl="1" indent="-325755" algn="l">
              <a:spcBef>
                <a:spcPts val="0"/>
              </a:spcBef>
              <a:spcAft>
                <a:spcPts val="0"/>
              </a:spcAft>
              <a:buSzPts val="1530"/>
              <a:buChar char="●"/>
              <a:defRPr/>
            </a:lvl2pPr>
            <a:lvl3pPr marL="1371600" lvl="2" indent="-298608" algn="l">
              <a:spcBef>
                <a:spcPts val="0"/>
              </a:spcBef>
              <a:spcAft>
                <a:spcPts val="0"/>
              </a:spcAft>
              <a:buSzPts val="1103"/>
              <a:buChar char="●"/>
              <a:defRPr/>
            </a:lvl3pPr>
            <a:lvl4pPr marL="1828800" lvl="3" indent="-290512" algn="l">
              <a:spcBef>
                <a:spcPts val="0"/>
              </a:spcBef>
              <a:spcAft>
                <a:spcPts val="0"/>
              </a:spcAft>
              <a:buSzPts val="975"/>
              <a:buChar char="●"/>
              <a:defRPr/>
            </a:lvl4pPr>
            <a:lvl5pPr marL="2286000" lvl="4" indent="-290512" algn="l">
              <a:spcBef>
                <a:spcPts val="0"/>
              </a:spcBef>
              <a:spcAft>
                <a:spcPts val="0"/>
              </a:spcAft>
              <a:buSzPts val="975"/>
              <a:buChar char="●"/>
              <a:defRPr/>
            </a:lvl5pPr>
            <a:lvl6pPr marL="2743200" lvl="5" indent="-297179" algn="l">
              <a:spcBef>
                <a:spcPts val="0"/>
              </a:spcBef>
              <a:spcAft>
                <a:spcPts val="0"/>
              </a:spcAft>
              <a:buSzPts val="1080"/>
              <a:buChar char="●"/>
              <a:defRPr/>
            </a:lvl6pPr>
            <a:lvl7pPr marL="3200400" lvl="6" indent="-289560" algn="l">
              <a:spcBef>
                <a:spcPts val="0"/>
              </a:spcBef>
              <a:spcAft>
                <a:spcPts val="0"/>
              </a:spcAft>
              <a:buSzPts val="960"/>
              <a:buChar char="●"/>
              <a:defRPr/>
            </a:lvl7pPr>
            <a:lvl8pPr marL="3657600" lvl="7" indent="-304800" algn="l">
              <a:spcBef>
                <a:spcPts val="0"/>
              </a:spcBef>
              <a:spcAft>
                <a:spcPts val="0"/>
              </a:spcAft>
              <a:buSzPts val="1200"/>
              <a:buFont typeface="Constantia"/>
              <a:buChar char="•"/>
              <a:defRPr/>
            </a:lvl8pPr>
            <a:lvl9pPr marL="4114800" lvl="8" indent="-295275" algn="l">
              <a:spcBef>
                <a:spcPts val="0"/>
              </a:spcBef>
              <a:spcAft>
                <a:spcPts val="0"/>
              </a:spcAft>
              <a:buSzPts val="1050"/>
              <a:buFont typeface="Constantia"/>
              <a:buChar char="•"/>
              <a:defRPr/>
            </a:lvl9pPr>
          </a:lstStyle>
          <a:p>
            <a:endParaRPr/>
          </a:p>
        </p:txBody>
      </p:sp>
      <p:pic>
        <p:nvPicPr>
          <p:cNvPr id="63" name="Google Shape;63;p1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
        <p:cNvGrpSpPr/>
        <p:nvPr/>
      </p:nvGrpSpPr>
      <p:grpSpPr>
        <a:xfrm>
          <a:off x="0" y="0"/>
          <a:ext cx="0" cy="0"/>
          <a:chOff x="0" y="0"/>
          <a:chExt cx="0" cy="0"/>
        </a:xfrm>
      </p:grpSpPr>
      <p:sp>
        <p:nvSpPr>
          <p:cNvPr id="11" name="Google Shape;11;p3"/>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lvl="0" algn="l">
              <a:spcBef>
                <a:spcPts val="0"/>
              </a:spcBef>
              <a:spcAft>
                <a:spcPts val="0"/>
              </a:spcAft>
              <a:buClr>
                <a:schemeClr val="accent4"/>
              </a:buClr>
              <a:buSzPts val="3600"/>
              <a:buFont typeface="Calibri"/>
              <a:buNone/>
              <a:defRPr sz="3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 name="Google Shape;12;p3"/>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lvl="0" indent="-393700" algn="l">
              <a:spcBef>
                <a:spcPts val="520"/>
              </a:spcBef>
              <a:spcAft>
                <a:spcPts val="0"/>
              </a:spcAft>
              <a:buClr>
                <a:schemeClr val="accent4"/>
              </a:buClr>
              <a:buSzPts val="2600"/>
              <a:buFont typeface="Arial"/>
              <a:buChar char="•"/>
              <a:defRPr sz="2600"/>
            </a:lvl1pPr>
            <a:lvl2pPr marL="914400" lvl="1" indent="-325755" algn="l">
              <a:spcBef>
                <a:spcPts val="360"/>
              </a:spcBef>
              <a:spcAft>
                <a:spcPts val="0"/>
              </a:spcAft>
              <a:buSzPts val="1530"/>
              <a:buChar char="●"/>
              <a:defRPr/>
            </a:lvl2pPr>
            <a:lvl3pPr marL="1371600" lvl="2" indent="-308610" algn="l">
              <a:spcBef>
                <a:spcPts val="360"/>
              </a:spcBef>
              <a:spcAft>
                <a:spcPts val="0"/>
              </a:spcAft>
              <a:buSzPts val="1260"/>
              <a:buChar char="●"/>
              <a:defRPr/>
            </a:lvl3pPr>
            <a:lvl4pPr marL="1828800" lvl="3" indent="-302894" algn="l">
              <a:spcBef>
                <a:spcPts val="360"/>
              </a:spcBef>
              <a:spcAft>
                <a:spcPts val="0"/>
              </a:spcAft>
              <a:buSzPts val="1170"/>
              <a:buChar char="●"/>
              <a:defRPr/>
            </a:lvl4pPr>
            <a:lvl5pPr marL="2286000" lvl="4" indent="-302895" algn="l">
              <a:spcBef>
                <a:spcPts val="360"/>
              </a:spcBef>
              <a:spcAft>
                <a:spcPts val="0"/>
              </a:spcAft>
              <a:buSzPts val="117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13" name="Google Shape;13;p3"/>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lvl="0" algn="l">
              <a:spcBef>
                <a:spcPts val="0"/>
              </a:spcBef>
              <a:spcAft>
                <a:spcPts val="0"/>
              </a:spcAft>
              <a:buClr>
                <a:schemeClr val="accent4"/>
              </a:buClr>
              <a:buSzPts val="36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4"/>
          <p:cNvSpPr txBox="1">
            <a:spLocks noGrp="1"/>
          </p:cNvSpPr>
          <p:nvPr>
            <p:ph type="body" idx="1"/>
          </p:nvPr>
        </p:nvSpPr>
        <p:spPr>
          <a:xfrm>
            <a:off x="457200" y="1391436"/>
            <a:ext cx="4040188" cy="494514"/>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7" name="Google Shape;17;p4"/>
          <p:cNvSpPr txBox="1">
            <a:spLocks noGrp="1"/>
          </p:cNvSpPr>
          <p:nvPr>
            <p:ph type="body" idx="2"/>
          </p:nvPr>
        </p:nvSpPr>
        <p:spPr>
          <a:xfrm>
            <a:off x="4645027" y="1394820"/>
            <a:ext cx="4041775" cy="491132"/>
          </a:xfrm>
          <a:prstGeom prst="rect">
            <a:avLst/>
          </a:prstGeom>
          <a:noFill/>
          <a:ln>
            <a:noFill/>
          </a:ln>
        </p:spPr>
        <p:txBody>
          <a:bodyPr spcFirstLastPara="1" wrap="square" lIns="45700" tIns="0" rIns="45700" bIns="0" anchor="ctr" anchorCtr="0"/>
          <a:lstStyle>
            <a:lvl1pPr marL="457200" lvl="0" indent="-228600" algn="l">
              <a:spcBef>
                <a:spcPts val="480"/>
              </a:spcBef>
              <a:spcAft>
                <a:spcPts val="0"/>
              </a:spcAft>
              <a:buSzPts val="2400"/>
              <a:buNone/>
              <a:defRPr sz="2400" b="1" cap="none">
                <a:solidFill>
                  <a:schemeClr val="dk2"/>
                </a:solidFill>
              </a:defRPr>
            </a:lvl1pPr>
            <a:lvl2pPr marL="914400" lvl="1" indent="-228600" algn="l">
              <a:spcBef>
                <a:spcPts val="300"/>
              </a:spcBef>
              <a:spcAft>
                <a:spcPts val="0"/>
              </a:spcAft>
              <a:buSzPts val="1275"/>
              <a:buNone/>
              <a:defRPr sz="1500" b="1"/>
            </a:lvl2pPr>
            <a:lvl3pPr marL="1371600" lvl="2" indent="-228600" algn="l">
              <a:spcBef>
                <a:spcPts val="270"/>
              </a:spcBef>
              <a:spcAft>
                <a:spcPts val="0"/>
              </a:spcAft>
              <a:buSzPts val="945"/>
              <a:buNone/>
              <a:defRPr sz="1350" b="1"/>
            </a:lvl3pPr>
            <a:lvl4pPr marL="1828800" lvl="3" indent="-228600" algn="l">
              <a:spcBef>
                <a:spcPts val="240"/>
              </a:spcBef>
              <a:spcAft>
                <a:spcPts val="0"/>
              </a:spcAft>
              <a:buSzPts val="780"/>
              <a:buNone/>
              <a:defRPr sz="1200" b="1"/>
            </a:lvl4pPr>
            <a:lvl5pPr marL="2286000" lvl="4" indent="-228600" algn="l">
              <a:spcBef>
                <a:spcPts val="240"/>
              </a:spcBef>
              <a:spcAft>
                <a:spcPts val="0"/>
              </a:spcAft>
              <a:buSzPts val="780"/>
              <a:buNone/>
              <a:defRPr sz="1200" b="1"/>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8" name="Google Shape;18;p4"/>
          <p:cNvSpPr txBox="1">
            <a:spLocks noGrp="1"/>
          </p:cNvSpPr>
          <p:nvPr>
            <p:ph type="body" idx="3"/>
          </p:nvPr>
        </p:nvSpPr>
        <p:spPr>
          <a:xfrm>
            <a:off x="457200" y="1885950"/>
            <a:ext cx="4040188" cy="2884290"/>
          </a:xfrm>
          <a:prstGeom prst="rect">
            <a:avLst/>
          </a:prstGeom>
          <a:noFill/>
          <a:ln>
            <a:noFill/>
          </a:ln>
        </p:spPr>
        <p:txBody>
          <a:bodyPr spcFirstLastPara="1" wrap="square" lIns="91425" tIns="0" rIns="91425" bIns="45700" anchor="t" anchorCtr="0"/>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19" name="Google Shape;19;p4"/>
          <p:cNvSpPr txBox="1">
            <a:spLocks noGrp="1"/>
          </p:cNvSpPr>
          <p:nvPr>
            <p:ph type="body" idx="4"/>
          </p:nvPr>
        </p:nvSpPr>
        <p:spPr>
          <a:xfrm>
            <a:off x="4645027" y="1885950"/>
            <a:ext cx="4041775" cy="2884290"/>
          </a:xfrm>
          <a:prstGeom prst="rect">
            <a:avLst/>
          </a:prstGeom>
          <a:noFill/>
          <a:ln>
            <a:noFill/>
          </a:ln>
        </p:spPr>
        <p:txBody>
          <a:bodyPr spcFirstLastPara="1" wrap="square" lIns="91425" tIns="0" rIns="91425" bIns="45700" anchor="t" anchorCtr="0"/>
          <a:lstStyle>
            <a:lvl1pPr marL="457200" lvl="0" indent="-342900" algn="l">
              <a:spcBef>
                <a:spcPts val="360"/>
              </a:spcBef>
              <a:spcAft>
                <a:spcPts val="0"/>
              </a:spcAft>
              <a:buSzPts val="1800"/>
              <a:buChar char="•"/>
              <a:defRPr sz="1800"/>
            </a:lvl1pPr>
            <a:lvl2pPr marL="914400" lvl="1" indent="-309562" algn="l">
              <a:spcBef>
                <a:spcPts val="300"/>
              </a:spcBef>
              <a:spcAft>
                <a:spcPts val="0"/>
              </a:spcAft>
              <a:buSzPts val="1275"/>
              <a:buChar char="●"/>
              <a:defRPr sz="1500"/>
            </a:lvl2pPr>
            <a:lvl3pPr marL="1371600" lvl="2" indent="-288607" algn="l">
              <a:spcBef>
                <a:spcPts val="270"/>
              </a:spcBef>
              <a:spcAft>
                <a:spcPts val="0"/>
              </a:spcAft>
              <a:buSzPts val="945"/>
              <a:buChar char="●"/>
              <a:defRPr sz="1350"/>
            </a:lvl3pPr>
            <a:lvl4pPr marL="1828800" lvl="3" indent="-278130" algn="l">
              <a:spcBef>
                <a:spcPts val="240"/>
              </a:spcBef>
              <a:spcAft>
                <a:spcPts val="0"/>
              </a:spcAft>
              <a:buSzPts val="780"/>
              <a:buChar char="●"/>
              <a:defRPr sz="1200"/>
            </a:lvl4pPr>
            <a:lvl5pPr marL="2286000" lvl="4" indent="-278129" algn="l">
              <a:spcBef>
                <a:spcPts val="240"/>
              </a:spcBef>
              <a:spcAft>
                <a:spcPts val="0"/>
              </a:spcAft>
              <a:buSzPts val="780"/>
              <a:buChar char="●"/>
              <a:defRPr sz="120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0" name="Google Shape;20;p4"/>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bg>
      <p:bgPr>
        <a:gradFill>
          <a:gsLst>
            <a:gs pos="0">
              <a:schemeClr val="accent4"/>
            </a:gs>
            <a:gs pos="85000">
              <a:schemeClr val="accent6"/>
            </a:gs>
            <a:gs pos="100000">
              <a:schemeClr val="accent6"/>
            </a:gs>
          </a:gsLst>
          <a:lin ang="16200000" scaled="0"/>
        </a:gradFill>
        <a:effectLst/>
      </p:bgPr>
    </p:bg>
    <p:spTree>
      <p:nvGrpSpPr>
        <p:cNvPr id="1" name="Shape 21"/>
        <p:cNvGrpSpPr/>
        <p:nvPr/>
      </p:nvGrpSpPr>
      <p:grpSpPr>
        <a:xfrm>
          <a:off x="0" y="0"/>
          <a:ext cx="0" cy="0"/>
          <a:chOff x="0" y="0"/>
          <a:chExt cx="0" cy="0"/>
        </a:xfrm>
      </p:grpSpPr>
      <p:sp>
        <p:nvSpPr>
          <p:cNvPr id="22" name="Google Shape;22;p5"/>
          <p:cNvSpPr txBox="1">
            <a:spLocks noGrp="1"/>
          </p:cNvSpPr>
          <p:nvPr>
            <p:ph type="ctrTitle"/>
          </p:nvPr>
        </p:nvSpPr>
        <p:spPr>
          <a:xfrm>
            <a:off x="533400" y="1028700"/>
            <a:ext cx="7851648" cy="1371600"/>
          </a:xfrm>
          <a:prstGeom prst="rect">
            <a:avLst/>
          </a:prstGeom>
          <a:noFill/>
          <a:ln>
            <a:noFill/>
          </a:ln>
        </p:spPr>
        <p:txBody>
          <a:bodyPr spcFirstLastPara="1" wrap="square" lIns="0" tIns="0" rIns="18275" bIns="0" anchor="b" anchorCtr="0"/>
          <a:lstStyle>
            <a:lvl1pPr lvl="0" algn="l">
              <a:spcBef>
                <a:spcPts val="0"/>
              </a:spcBef>
              <a:spcAft>
                <a:spcPts val="0"/>
              </a:spcAft>
              <a:buClr>
                <a:schemeClr val="lt1"/>
              </a:buClr>
              <a:buSzPts val="5000"/>
              <a:buFont typeface="Calibri"/>
              <a:buNone/>
              <a:defRPr sz="5000" b="0">
                <a:solidFill>
                  <a:schemeClr val="lt1"/>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5"/>
          <p:cNvSpPr txBox="1">
            <a:spLocks noGrp="1"/>
          </p:cNvSpPr>
          <p:nvPr>
            <p:ph type="subTitle" idx="1"/>
          </p:nvPr>
        </p:nvSpPr>
        <p:spPr>
          <a:xfrm>
            <a:off x="533400" y="2421402"/>
            <a:ext cx="7854696" cy="1314450"/>
          </a:xfrm>
          <a:prstGeom prst="rect">
            <a:avLst/>
          </a:prstGeom>
          <a:noFill/>
          <a:ln>
            <a:noFill/>
          </a:ln>
        </p:spPr>
        <p:txBody>
          <a:bodyPr spcFirstLastPara="1" wrap="square" lIns="0" tIns="45700" rIns="18275" bIns="45700" anchor="t" anchorCtr="0"/>
          <a:lstStyle>
            <a:lvl1pPr marR="34289" lvl="0" algn="l">
              <a:spcBef>
                <a:spcPts val="520"/>
              </a:spcBef>
              <a:spcAft>
                <a:spcPts val="0"/>
              </a:spcAft>
              <a:buSzPts val="2600"/>
              <a:buNone/>
              <a:defRPr sz="2600">
                <a:solidFill>
                  <a:schemeClr val="lt1"/>
                </a:solidFill>
                <a:latin typeface="Calibri"/>
                <a:ea typeface="Calibri"/>
                <a:cs typeface="Calibri"/>
                <a:sym typeface="Calibri"/>
              </a:defRPr>
            </a:lvl1pPr>
            <a:lvl2pPr lvl="1" algn="ctr">
              <a:spcBef>
                <a:spcPts val="360"/>
              </a:spcBef>
              <a:spcAft>
                <a:spcPts val="0"/>
              </a:spcAft>
              <a:buSzPts val="1530"/>
              <a:buNone/>
              <a:defRPr/>
            </a:lvl2pPr>
            <a:lvl3pPr lvl="2" algn="ctr">
              <a:spcBef>
                <a:spcPts val="360"/>
              </a:spcBef>
              <a:spcAft>
                <a:spcPts val="0"/>
              </a:spcAft>
              <a:buSzPts val="1260"/>
              <a:buNone/>
              <a:defRPr/>
            </a:lvl3pPr>
            <a:lvl4pPr lvl="3" algn="ctr">
              <a:spcBef>
                <a:spcPts val="360"/>
              </a:spcBef>
              <a:spcAft>
                <a:spcPts val="0"/>
              </a:spcAft>
              <a:buSzPts val="1170"/>
              <a:buNone/>
              <a:defRPr/>
            </a:lvl4pPr>
            <a:lvl5pPr lvl="4" algn="ctr">
              <a:spcBef>
                <a:spcPts val="360"/>
              </a:spcBef>
              <a:spcAft>
                <a:spcPts val="0"/>
              </a:spcAft>
              <a:buSzPts val="1170"/>
              <a:buNone/>
              <a:defRPr/>
            </a:lvl5pPr>
            <a:lvl6pPr lvl="5" algn="ctr">
              <a:spcBef>
                <a:spcPts val="360"/>
              </a:spcBef>
              <a:spcAft>
                <a:spcPts val="0"/>
              </a:spcAft>
              <a:buSzPts val="1440"/>
              <a:buNone/>
              <a:defRPr/>
            </a:lvl6pPr>
            <a:lvl7pPr lvl="6" algn="ctr">
              <a:spcBef>
                <a:spcPts val="360"/>
              </a:spcBef>
              <a:spcAft>
                <a:spcPts val="0"/>
              </a:spcAft>
              <a:buSzPts val="1440"/>
              <a:buNone/>
              <a:defRPr/>
            </a:lvl7pPr>
            <a:lvl8pPr lvl="7" algn="ctr">
              <a:spcBef>
                <a:spcPts val="360"/>
              </a:spcBef>
              <a:spcAft>
                <a:spcPts val="0"/>
              </a:spcAft>
              <a:buSzPts val="1800"/>
              <a:buNone/>
              <a:defRPr/>
            </a:lvl8pPr>
            <a:lvl9pPr lvl="8" algn="ctr">
              <a:spcBef>
                <a:spcPts val="360"/>
              </a:spcBef>
              <a:spcAft>
                <a:spcPts val="0"/>
              </a:spcAft>
              <a:buSzPts val="1800"/>
              <a:buNone/>
              <a:defRPr/>
            </a:lvl9pPr>
          </a:lstStyle>
          <a:p>
            <a:endParaRPr/>
          </a:p>
        </p:txBody>
      </p:sp>
      <p:pic>
        <p:nvPicPr>
          <p:cNvPr id="24" name="Google Shape;24;p5"/>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gradFill>
          <a:gsLst>
            <a:gs pos="0">
              <a:srgbClr val="659298"/>
            </a:gs>
            <a:gs pos="100000">
              <a:srgbClr val="4E6F74"/>
            </a:gs>
          </a:gsLst>
          <a:lin ang="15960000" scaled="0"/>
        </a:gradFill>
        <a:effectLst/>
      </p:bgPr>
    </p:bg>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530352" y="987552"/>
            <a:ext cx="7772400" cy="1021842"/>
          </a:xfrm>
          <a:prstGeom prst="rect">
            <a:avLst/>
          </a:prstGeom>
          <a:noFill/>
          <a:ln>
            <a:noFill/>
          </a:ln>
        </p:spPr>
        <p:txBody>
          <a:bodyPr spcFirstLastPara="1" wrap="square" lIns="0" tIns="0" rIns="0" bIns="0" anchor="b" anchorCtr="0"/>
          <a:lstStyle>
            <a:lvl1pPr lvl="0" algn="l">
              <a:spcBef>
                <a:spcPts val="0"/>
              </a:spcBef>
              <a:spcAft>
                <a:spcPts val="0"/>
              </a:spcAft>
              <a:buClr>
                <a:srgbClr val="FFFFFF"/>
              </a:buClr>
              <a:buSzPts val="5000"/>
              <a:buFont typeface="Calibri"/>
              <a:buNone/>
              <a:defRPr sz="5000" b="0" cap="none">
                <a:solidFill>
                  <a:srgbClr val="FFFFFF"/>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6"/>
          <p:cNvSpPr txBox="1">
            <a:spLocks noGrp="1"/>
          </p:cNvSpPr>
          <p:nvPr>
            <p:ph type="body" idx="1"/>
          </p:nvPr>
        </p:nvSpPr>
        <p:spPr>
          <a:xfrm>
            <a:off x="530352" y="2028498"/>
            <a:ext cx="7772400" cy="1132284"/>
          </a:xfrm>
          <a:prstGeom prst="rect">
            <a:avLst/>
          </a:prstGeom>
          <a:noFill/>
          <a:ln>
            <a:noFill/>
          </a:ln>
        </p:spPr>
        <p:txBody>
          <a:bodyPr spcFirstLastPara="1" wrap="square" lIns="45700" tIns="45700" rIns="45700" bIns="45700" anchor="t" anchorCtr="0"/>
          <a:lstStyle>
            <a:lvl1pPr marL="457200" lvl="0" indent="-228600" algn="l">
              <a:spcBef>
                <a:spcPts val="520"/>
              </a:spcBef>
              <a:spcAft>
                <a:spcPts val="0"/>
              </a:spcAft>
              <a:buSzPts val="2600"/>
              <a:buNone/>
              <a:defRPr sz="2600">
                <a:solidFill>
                  <a:schemeClr val="lt1"/>
                </a:solidFill>
              </a:defRPr>
            </a:lvl1pPr>
            <a:lvl2pPr marL="914400" lvl="1" indent="-228600" algn="l">
              <a:spcBef>
                <a:spcPts val="270"/>
              </a:spcBef>
              <a:spcAft>
                <a:spcPts val="0"/>
              </a:spcAft>
              <a:buSzPts val="1148"/>
              <a:buNone/>
              <a:defRPr sz="1350">
                <a:solidFill>
                  <a:schemeClr val="lt1"/>
                </a:solidFill>
              </a:defRPr>
            </a:lvl2pPr>
            <a:lvl3pPr marL="1371600" lvl="2" indent="-228600" algn="l">
              <a:spcBef>
                <a:spcPts val="240"/>
              </a:spcBef>
              <a:spcAft>
                <a:spcPts val="0"/>
              </a:spcAft>
              <a:buSzPts val="840"/>
              <a:buNone/>
              <a:defRPr sz="1200">
                <a:solidFill>
                  <a:schemeClr val="lt1"/>
                </a:solidFill>
              </a:defRPr>
            </a:lvl3pPr>
            <a:lvl4pPr marL="1828800" lvl="3" indent="-228600" algn="l">
              <a:spcBef>
                <a:spcPts val="210"/>
              </a:spcBef>
              <a:spcAft>
                <a:spcPts val="0"/>
              </a:spcAft>
              <a:buSzPts val="683"/>
              <a:buNone/>
              <a:defRPr sz="1050">
                <a:solidFill>
                  <a:schemeClr val="lt1"/>
                </a:solidFill>
              </a:defRPr>
            </a:lvl4pPr>
            <a:lvl5pPr marL="2286000" lvl="4" indent="-228600" algn="l">
              <a:spcBef>
                <a:spcPts val="210"/>
              </a:spcBef>
              <a:spcAft>
                <a:spcPts val="0"/>
              </a:spcAft>
              <a:buSzPts val="683"/>
              <a:buNone/>
              <a:defRPr sz="1050">
                <a:solidFill>
                  <a:schemeClr val="lt1"/>
                </a:solidFill>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28" name="Google Shape;28;p6"/>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7"/>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lvl="0" algn="l">
              <a:spcBef>
                <a:spcPts val="0"/>
              </a:spcBef>
              <a:spcAft>
                <a:spcPts val="0"/>
              </a:spcAft>
              <a:buClr>
                <a:schemeClr val="accent4"/>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7"/>
          <p:cNvSpPr txBox="1">
            <a:spLocks noGrp="1"/>
          </p:cNvSpPr>
          <p:nvPr>
            <p:ph type="body" idx="1"/>
          </p:nvPr>
        </p:nvSpPr>
        <p:spPr>
          <a:xfrm>
            <a:off x="457200" y="1440064"/>
            <a:ext cx="4038600" cy="332613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2" name="Google Shape;32;p7"/>
          <p:cNvSpPr txBox="1">
            <a:spLocks noGrp="1"/>
          </p:cNvSpPr>
          <p:nvPr>
            <p:ph type="body" idx="2"/>
          </p:nvPr>
        </p:nvSpPr>
        <p:spPr>
          <a:xfrm>
            <a:off x="4648200" y="1440064"/>
            <a:ext cx="4038600" cy="3326130"/>
          </a:xfrm>
          <a:prstGeom prst="rect">
            <a:avLst/>
          </a:prstGeom>
          <a:noFill/>
          <a:ln>
            <a:noFill/>
          </a:ln>
        </p:spPr>
        <p:txBody>
          <a:bodyPr spcFirstLastPara="1" wrap="square" lIns="91425" tIns="45700" rIns="91425" bIns="45700" anchor="t" anchorCtr="0"/>
          <a:lstStyle>
            <a:lvl1pPr marL="457200" lvl="0" indent="-381000" algn="l">
              <a:spcBef>
                <a:spcPts val="480"/>
              </a:spcBef>
              <a:spcAft>
                <a:spcPts val="0"/>
              </a:spcAft>
              <a:buSzPts val="2400"/>
              <a:buChar char="•"/>
              <a:defRPr sz="2400"/>
            </a:lvl1pPr>
            <a:lvl2pPr marL="914400" lvl="1" indent="-325755" algn="l">
              <a:spcBef>
                <a:spcPts val="360"/>
              </a:spcBef>
              <a:spcAft>
                <a:spcPts val="0"/>
              </a:spcAft>
              <a:buSzPts val="1530"/>
              <a:buChar char="●"/>
              <a:defRPr sz="1800"/>
            </a:lvl2pPr>
            <a:lvl3pPr marL="1371600" lvl="2" indent="-295275" algn="l">
              <a:spcBef>
                <a:spcPts val="300"/>
              </a:spcBef>
              <a:spcAft>
                <a:spcPts val="0"/>
              </a:spcAft>
              <a:buSzPts val="1050"/>
              <a:buChar char="●"/>
              <a:defRPr sz="1500"/>
            </a:lvl3pPr>
            <a:lvl4pPr marL="1828800" lvl="3" indent="-284321" algn="l">
              <a:spcBef>
                <a:spcPts val="270"/>
              </a:spcBef>
              <a:spcAft>
                <a:spcPts val="0"/>
              </a:spcAft>
              <a:buSzPts val="877"/>
              <a:buChar char="●"/>
              <a:defRPr sz="1350"/>
            </a:lvl4pPr>
            <a:lvl5pPr marL="2286000" lvl="4" indent="-284321" algn="l">
              <a:spcBef>
                <a:spcPts val="270"/>
              </a:spcBef>
              <a:spcAft>
                <a:spcPts val="0"/>
              </a:spcAft>
              <a:buSzPts val="877"/>
              <a:buChar char="●"/>
              <a:defRPr sz="1350"/>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pic>
        <p:nvPicPr>
          <p:cNvPr id="33" name="Google Shape;33;p7"/>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457200" y="528066"/>
            <a:ext cx="8305800" cy="857250"/>
          </a:xfrm>
          <a:prstGeom prst="rect">
            <a:avLst/>
          </a:prstGeom>
          <a:noFill/>
          <a:ln>
            <a:noFill/>
          </a:ln>
        </p:spPr>
        <p:txBody>
          <a:bodyPr spcFirstLastPara="1" wrap="square" lIns="0" tIns="45700" rIns="0" bIns="0" anchor="b" anchorCtr="0"/>
          <a:lstStyle>
            <a:lvl1pPr lvl="0" algn="l">
              <a:spcBef>
                <a:spcPts val="0"/>
              </a:spcBef>
              <a:spcAft>
                <a:spcPts val="0"/>
              </a:spcAft>
              <a:buClr>
                <a:schemeClr val="accent4"/>
              </a:buClr>
              <a:buSzPts val="3600"/>
              <a:buFont typeface="Calibri"/>
              <a:buNone/>
              <a:defRPr sz="3600" b="0">
                <a:solidFill>
                  <a:schemeClr val="accent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36" name="Google Shape;36;p8"/>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37"/>
        <p:cNvGrpSpPr/>
        <p:nvPr/>
      </p:nvGrpSpPr>
      <p:grpSpPr>
        <a:xfrm>
          <a:off x="0" y="0"/>
          <a:ext cx="0" cy="0"/>
          <a:chOff x="0" y="0"/>
          <a:chExt cx="0" cy="0"/>
        </a:xfrm>
      </p:grpSpPr>
      <p:pic>
        <p:nvPicPr>
          <p:cNvPr id="38" name="Google Shape;38;p9"/>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_Blank">
  <p:cSld name="2_Blank">
    <p:bg>
      <p:bgPr>
        <a:solidFill>
          <a:schemeClr val="lt1"/>
        </a:solidFill>
        <a:effectLst/>
      </p:bgPr>
    </p:bg>
    <p:spTree>
      <p:nvGrpSpPr>
        <p:cNvPr id="1" name="Shape 39"/>
        <p:cNvGrpSpPr/>
        <p:nvPr/>
      </p:nvGrpSpPr>
      <p:grpSpPr>
        <a:xfrm>
          <a:off x="0" y="0"/>
          <a:ext cx="0" cy="0"/>
          <a:chOff x="0" y="0"/>
          <a:chExt cx="0" cy="0"/>
        </a:xfrm>
      </p:grpSpPr>
      <p:pic>
        <p:nvPicPr>
          <p:cNvPr id="40" name="Google Shape;40;p10"/>
          <p:cNvPicPr preferRelativeResize="0"/>
          <p:nvPr/>
        </p:nvPicPr>
        <p:blipFill rotWithShape="1">
          <a:blip r:embed="rId2">
            <a:alphaModFix/>
          </a:blip>
          <a:srcRect/>
          <a:stretch/>
        </p:blipFill>
        <p:spPr>
          <a:xfrm>
            <a:off x="7927848" y="3943350"/>
            <a:ext cx="914400" cy="91440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FFFFFF"/>
            </a:gs>
            <a:gs pos="100000">
              <a:srgbClr val="D8D8D8"/>
            </a:gs>
          </a:gsLst>
          <a:lin ang="5640000"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528066"/>
            <a:ext cx="8229600" cy="857250"/>
          </a:xfrm>
          <a:prstGeom prst="rect">
            <a:avLst/>
          </a:prstGeom>
          <a:noFill/>
          <a:ln>
            <a:noFill/>
          </a:ln>
        </p:spPr>
        <p:txBody>
          <a:bodyPr spcFirstLastPara="1" wrap="square" lIns="0" tIns="45700" rIns="0" bIns="0" anchor="b" anchorCtr="0"/>
          <a:lstStyle>
            <a:lvl1pPr marR="0" lvl="0" algn="l" rtl="0">
              <a:spcBef>
                <a:spcPts val="0"/>
              </a:spcBef>
              <a:spcAft>
                <a:spcPts val="0"/>
              </a:spcAft>
              <a:buClr>
                <a:schemeClr val="accent4"/>
              </a:buClr>
              <a:buSzPts val="3600"/>
              <a:buFont typeface="Calibri"/>
              <a:buNone/>
              <a:defRPr sz="3600" b="0" i="0" u="none" strike="noStrike" cap="none">
                <a:solidFill>
                  <a:schemeClr val="accent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451610"/>
            <a:ext cx="8229600" cy="3291840"/>
          </a:xfrm>
          <a:prstGeom prst="rect">
            <a:avLst/>
          </a:prstGeom>
          <a:noFill/>
          <a:ln>
            <a:noFill/>
          </a:ln>
        </p:spPr>
        <p:txBody>
          <a:bodyPr spcFirstLastPara="1" wrap="square" lIns="91425" tIns="45700" rIns="91425" bIns="45700" anchor="t" anchorCtr="0"/>
          <a:lstStyle>
            <a:lvl1pPr marL="457200" marR="0" lvl="0" indent="-393700" algn="l" rtl="0">
              <a:spcBef>
                <a:spcPts val="520"/>
              </a:spcBef>
              <a:spcAft>
                <a:spcPts val="0"/>
              </a:spcAft>
              <a:buClr>
                <a:schemeClr val="accent4"/>
              </a:buClr>
              <a:buSzPts val="2600"/>
              <a:buFont typeface="Arial"/>
              <a:buChar char="•"/>
              <a:defRPr sz="2600" b="0" i="0" u="none" strike="noStrike" cap="none">
                <a:solidFill>
                  <a:schemeClr val="dk1"/>
                </a:solidFill>
                <a:latin typeface="Calibri"/>
                <a:ea typeface="Calibri"/>
                <a:cs typeface="Calibri"/>
                <a:sym typeface="Calibri"/>
              </a:defRPr>
            </a:lvl1pPr>
            <a:lvl2pPr marL="914400" marR="0" lvl="1" indent="-325755" algn="l" rtl="0">
              <a:spcBef>
                <a:spcPts val="360"/>
              </a:spcBef>
              <a:spcAft>
                <a:spcPts val="0"/>
              </a:spcAft>
              <a:buClr>
                <a:schemeClr val="accent1"/>
              </a:buClr>
              <a:buSzPts val="1530"/>
              <a:buFont typeface="Noto Sans Symbols"/>
              <a:buChar char="●"/>
              <a:defRPr sz="1800" b="0" i="0" u="none" strike="noStrike" cap="none">
                <a:solidFill>
                  <a:schemeClr val="dk1"/>
                </a:solidFill>
                <a:latin typeface="Calibri"/>
                <a:ea typeface="Calibri"/>
                <a:cs typeface="Calibri"/>
                <a:sym typeface="Calibri"/>
              </a:defRPr>
            </a:lvl2pPr>
            <a:lvl3pPr marL="1371600" marR="0" lvl="2" indent="-298608" algn="l" rtl="0">
              <a:spcBef>
                <a:spcPts val="315"/>
              </a:spcBef>
              <a:spcAft>
                <a:spcPts val="0"/>
              </a:spcAft>
              <a:buClr>
                <a:schemeClr val="accent2"/>
              </a:buClr>
              <a:buSzPts val="1103"/>
              <a:buFont typeface="Noto Sans Symbols"/>
              <a:buChar char="●"/>
              <a:defRPr sz="1575" b="0" i="0" u="none" strike="noStrike" cap="none">
                <a:solidFill>
                  <a:schemeClr val="dk1"/>
                </a:solidFill>
                <a:latin typeface="Calibri"/>
                <a:ea typeface="Calibri"/>
                <a:cs typeface="Calibri"/>
                <a:sym typeface="Calibri"/>
              </a:defRPr>
            </a:lvl3pPr>
            <a:lvl4pPr marL="1828800" marR="0" lvl="3" indent="-290512" algn="l" rtl="0">
              <a:spcBef>
                <a:spcPts val="300"/>
              </a:spcBef>
              <a:spcAft>
                <a:spcPts val="0"/>
              </a:spcAft>
              <a:buClr>
                <a:schemeClr val="accent3"/>
              </a:buClr>
              <a:buSzPts val="975"/>
              <a:buFont typeface="Noto Sans Symbols"/>
              <a:buChar char="●"/>
              <a:defRPr sz="1500" b="0" i="0" u="none" strike="noStrike" cap="none">
                <a:solidFill>
                  <a:schemeClr val="dk1"/>
                </a:solidFill>
                <a:latin typeface="Calibri"/>
                <a:ea typeface="Calibri"/>
                <a:cs typeface="Calibri"/>
                <a:sym typeface="Calibri"/>
              </a:defRPr>
            </a:lvl4pPr>
            <a:lvl5pPr marL="2286000" marR="0" lvl="4" indent="-290512" algn="l" rtl="0">
              <a:spcBef>
                <a:spcPts val="300"/>
              </a:spcBef>
              <a:spcAft>
                <a:spcPts val="0"/>
              </a:spcAft>
              <a:buClr>
                <a:schemeClr val="accent4"/>
              </a:buClr>
              <a:buSzPts val="975"/>
              <a:buFont typeface="Noto Sans Symbols"/>
              <a:buChar char="●"/>
              <a:defRPr sz="1500" b="0" i="0" u="none" strike="noStrike" cap="none">
                <a:solidFill>
                  <a:schemeClr val="dk1"/>
                </a:solidFill>
                <a:latin typeface="Calibri"/>
                <a:ea typeface="Calibri"/>
                <a:cs typeface="Calibri"/>
                <a:sym typeface="Calibri"/>
              </a:defRPr>
            </a:lvl5pPr>
            <a:lvl6pPr marL="2743200" marR="0" lvl="5" indent="-297179" algn="l" rtl="0">
              <a:spcBef>
                <a:spcPts val="270"/>
              </a:spcBef>
              <a:spcAft>
                <a:spcPts val="0"/>
              </a:spcAft>
              <a:buClr>
                <a:schemeClr val="accent5"/>
              </a:buClr>
              <a:buSzPts val="1080"/>
              <a:buFont typeface="Noto Sans Symbols"/>
              <a:buChar char="●"/>
              <a:defRPr sz="1350" b="0" i="0" u="none" strike="noStrike" cap="none">
                <a:solidFill>
                  <a:schemeClr val="dk1"/>
                </a:solidFill>
                <a:latin typeface="Constantia"/>
                <a:ea typeface="Constantia"/>
                <a:cs typeface="Constantia"/>
                <a:sym typeface="Constantia"/>
              </a:defRPr>
            </a:lvl6pPr>
            <a:lvl7pPr marL="3200400" marR="0" lvl="6" indent="-289560" algn="l" rtl="0">
              <a:spcBef>
                <a:spcPts val="240"/>
              </a:spcBef>
              <a:spcAft>
                <a:spcPts val="0"/>
              </a:spcAft>
              <a:buClr>
                <a:schemeClr val="accent6"/>
              </a:buClr>
              <a:buSzPts val="960"/>
              <a:buFont typeface="Noto Sans Symbols"/>
              <a:buChar char="●"/>
              <a:defRPr sz="1200" b="0" i="0" u="none" strike="noStrike" cap="none">
                <a:solidFill>
                  <a:schemeClr val="dk1"/>
                </a:solidFill>
                <a:latin typeface="Constantia"/>
                <a:ea typeface="Constantia"/>
                <a:cs typeface="Constantia"/>
                <a:sym typeface="Constantia"/>
              </a:defRPr>
            </a:lvl7pPr>
            <a:lvl8pPr marL="3657600" marR="0" lvl="7" indent="-304800" algn="l" rtl="0">
              <a:spcBef>
                <a:spcPts val="240"/>
              </a:spcBef>
              <a:spcAft>
                <a:spcPts val="0"/>
              </a:spcAft>
              <a:buClr>
                <a:schemeClr val="dk2"/>
              </a:buClr>
              <a:buSzPts val="1200"/>
              <a:buFont typeface="Constantia"/>
              <a:buChar char="•"/>
              <a:defRPr sz="1200" b="0" i="0" u="none" strike="noStrike" cap="none">
                <a:solidFill>
                  <a:schemeClr val="dk1"/>
                </a:solidFill>
                <a:latin typeface="Constantia"/>
                <a:ea typeface="Constantia"/>
                <a:cs typeface="Constantia"/>
                <a:sym typeface="Constantia"/>
              </a:defRPr>
            </a:lvl8pPr>
            <a:lvl9pPr marL="4114800" marR="0" lvl="8" indent="-295275" algn="l" rtl="0">
              <a:spcBef>
                <a:spcPts val="210"/>
              </a:spcBef>
              <a:spcAft>
                <a:spcPts val="0"/>
              </a:spcAft>
              <a:buClr>
                <a:schemeClr val="dk2"/>
              </a:buClr>
              <a:buSzPts val="1050"/>
              <a:buFont typeface="Constantia"/>
              <a:buChar char="•"/>
              <a:defRPr sz="1050" b="0" i="0" u="none" strike="noStrike" cap="none">
                <a:solidFill>
                  <a:schemeClr val="dk1"/>
                </a:solidFill>
                <a:latin typeface="Constantia"/>
                <a:ea typeface="Constantia"/>
                <a:cs typeface="Constantia"/>
                <a:sym typeface="Constantia"/>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mc:AlternateContent xmlns:mc="http://schemas.openxmlformats.org/markup-compatibility/2006" xmlns:p14="http://schemas.microsoft.com/office/powerpoint/2010/main">
    <mc:Choice Requires="p14">
      <p:transition spd="slow" p14:dur="1600">
        <p14:gallery dir="l"/>
      </p:transition>
    </mc:Choice>
    <mc:Fallback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40"/>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Translating from Here to Classroom</a:t>
            </a:r>
            <a:endParaRPr/>
          </a:p>
        </p:txBody>
      </p:sp>
      <p:sp>
        <p:nvSpPr>
          <p:cNvPr id="221" name="Google Shape;221;p40"/>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dirty="0"/>
              <a:t>None of this matters unless we commit to trying it out in our classroom.</a:t>
            </a:r>
            <a:endParaRPr dirty="0"/>
          </a:p>
          <a:p>
            <a:pPr marL="0" lvl="0" indent="0" algn="l" rtl="0">
              <a:spcBef>
                <a:spcPts val="520"/>
              </a:spcBef>
              <a:spcAft>
                <a:spcPts val="0"/>
              </a:spcAft>
              <a:buNone/>
            </a:pPr>
            <a:endParaRPr dirty="0"/>
          </a:p>
          <a:p>
            <a:pPr marL="0" lvl="0" indent="0" algn="l" rtl="0">
              <a:spcBef>
                <a:spcPts val="520"/>
              </a:spcBef>
              <a:spcAft>
                <a:spcPts val="0"/>
              </a:spcAft>
              <a:buNone/>
            </a:pPr>
            <a:r>
              <a:rPr lang="en-US" dirty="0"/>
              <a:t>You have a </a:t>
            </a:r>
            <a:r>
              <a:rPr lang="en-US"/>
              <a:t>half-page handout to </a:t>
            </a:r>
            <a:r>
              <a:rPr lang="en-US" dirty="0"/>
              <a:t>set goals for trying something you learned today in your classroom.</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31"/>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Simulations and Models: More than a Pretty Face</a:t>
            </a:r>
            <a:endParaRPr/>
          </a:p>
        </p:txBody>
      </p:sp>
      <p:sp>
        <p:nvSpPr>
          <p:cNvPr id="151" name="Google Shape;151;p31"/>
          <p:cNvSpPr txBox="1">
            <a:spLocks noGrp="1"/>
          </p:cNvSpPr>
          <p:nvPr>
            <p:ph type="subTitle" idx="1"/>
          </p:nvPr>
        </p:nvSpPr>
        <p:spPr>
          <a:xfrm>
            <a:off x="531900" y="2856502"/>
            <a:ext cx="7854600" cy="1314300"/>
          </a:xfrm>
          <a:prstGeom prst="rect">
            <a:avLst/>
          </a:prstGeom>
        </p:spPr>
        <p:txBody>
          <a:bodyPr spcFirstLastPara="1" wrap="square" lIns="0" tIns="45700" rIns="18275" bIns="45700" anchor="t" anchorCtr="0">
            <a:noAutofit/>
          </a:bodyPr>
          <a:lstStyle/>
          <a:p>
            <a:pPr marL="0" lvl="0" indent="0" algn="l" rtl="0">
              <a:spcBef>
                <a:spcPts val="520"/>
              </a:spcBef>
              <a:spcAft>
                <a:spcPts val="0"/>
              </a:spcAft>
              <a:buNone/>
            </a:pPr>
            <a:r>
              <a:rPr lang="en-US"/>
              <a:t>Heather Shaffery, </a:t>
            </a:r>
            <a:r>
              <a:rPr lang="en-US" sz="2400"/>
              <a:t>Lead Science Curriculum Specialist</a:t>
            </a:r>
            <a:endParaRPr sz="2400"/>
          </a:p>
          <a:p>
            <a:pPr marL="0" lvl="0" indent="0" algn="l" rtl="0">
              <a:spcBef>
                <a:spcPts val="520"/>
              </a:spcBef>
              <a:spcAft>
                <a:spcPts val="0"/>
              </a:spcAft>
              <a:buNone/>
            </a:pPr>
            <a:r>
              <a:rPr lang="en-US"/>
              <a:t>Alex Parsons, </a:t>
            </a:r>
            <a:r>
              <a:rPr lang="en-US" sz="2400"/>
              <a:t>Lead Math Curriculum Specialist</a:t>
            </a:r>
            <a:endParaRPr sz="24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32"/>
          <p:cNvSpPr txBox="1">
            <a:spLocks noGrp="1"/>
          </p:cNvSpPr>
          <p:nvPr>
            <p:ph type="ctrTitle"/>
          </p:nvPr>
        </p:nvSpPr>
        <p:spPr>
          <a:xfrm>
            <a:off x="533400" y="1028700"/>
            <a:ext cx="7851600" cy="1371600"/>
          </a:xfrm>
          <a:prstGeom prst="rect">
            <a:avLst/>
          </a:prstGeom>
        </p:spPr>
        <p:txBody>
          <a:bodyPr spcFirstLastPara="1" wrap="square" lIns="0" tIns="0" rIns="18275" bIns="0" anchor="b" anchorCtr="0">
            <a:noAutofit/>
          </a:bodyPr>
          <a:lstStyle/>
          <a:p>
            <a:pPr marL="0" lvl="0" indent="0" algn="l" rtl="0">
              <a:spcBef>
                <a:spcPts val="0"/>
              </a:spcBef>
              <a:spcAft>
                <a:spcPts val="0"/>
              </a:spcAft>
              <a:buNone/>
            </a:pPr>
            <a:r>
              <a:rPr lang="en-US"/>
              <a:t>Objectives and Goals</a:t>
            </a:r>
            <a:endParaRPr/>
          </a:p>
        </p:txBody>
      </p:sp>
      <p:sp>
        <p:nvSpPr>
          <p:cNvPr id="157" name="Google Shape;157;p32"/>
          <p:cNvSpPr txBox="1">
            <a:spLocks noGrp="1"/>
          </p:cNvSpPr>
          <p:nvPr>
            <p:ph type="subTitle" idx="1"/>
          </p:nvPr>
        </p:nvSpPr>
        <p:spPr>
          <a:xfrm>
            <a:off x="533400" y="2421402"/>
            <a:ext cx="7854600" cy="1314300"/>
          </a:xfrm>
          <a:prstGeom prst="rect">
            <a:avLst/>
          </a:prstGeom>
        </p:spPr>
        <p:txBody>
          <a:bodyPr spcFirstLastPara="1" wrap="square" lIns="0" tIns="45700" rIns="18275" bIns="45700" anchor="t" anchorCtr="0">
            <a:noAutofit/>
          </a:bodyPr>
          <a:lstStyle/>
          <a:p>
            <a:pPr marL="457200" marR="0" lvl="0" indent="-342900" algn="l" rtl="0">
              <a:lnSpc>
                <a:spcPct val="115000"/>
              </a:lnSpc>
              <a:spcBef>
                <a:spcPts val="0"/>
              </a:spcBef>
              <a:spcAft>
                <a:spcPts val="0"/>
              </a:spcAft>
              <a:buClr>
                <a:srgbClr val="FFFFFF"/>
              </a:buClr>
              <a:buSzPts val="1800"/>
              <a:buAutoNum type="arabicPeriod"/>
            </a:pPr>
            <a:r>
              <a:rPr lang="en-US" sz="1800">
                <a:solidFill>
                  <a:srgbClr val="FFFFFF"/>
                </a:solidFill>
                <a:latin typeface="Arial"/>
                <a:ea typeface="Arial"/>
                <a:cs typeface="Arial"/>
                <a:sym typeface="Arial"/>
              </a:rPr>
              <a:t>Participants will apply research-based practices to support the use of simulations and models in curriculum.</a:t>
            </a:r>
            <a:endParaRPr sz="1800">
              <a:solidFill>
                <a:srgbClr val="FFFFFF"/>
              </a:solidFill>
              <a:latin typeface="Arial"/>
              <a:ea typeface="Arial"/>
              <a:cs typeface="Arial"/>
              <a:sym typeface="Arial"/>
            </a:endParaRPr>
          </a:p>
          <a:p>
            <a:pPr marL="457200" marR="0" lvl="0" indent="-342900" algn="l" rtl="0">
              <a:lnSpc>
                <a:spcPct val="115000"/>
              </a:lnSpc>
              <a:spcBef>
                <a:spcPts val="0"/>
              </a:spcBef>
              <a:spcAft>
                <a:spcPts val="0"/>
              </a:spcAft>
              <a:buClr>
                <a:srgbClr val="FFFFFF"/>
              </a:buClr>
              <a:buSzPts val="1800"/>
              <a:buAutoNum type="arabicPeriod"/>
            </a:pPr>
            <a:r>
              <a:rPr lang="en-US" sz="1800">
                <a:solidFill>
                  <a:srgbClr val="FFFFFF"/>
                </a:solidFill>
                <a:latin typeface="Arial"/>
                <a:ea typeface="Arial"/>
                <a:cs typeface="Arial"/>
                <a:sym typeface="Arial"/>
              </a:rPr>
              <a:t>Participants will design a standard-based activity they plan to teach that includes simulations or models.</a:t>
            </a:r>
            <a:endParaRPr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34"/>
          <p:cNvSpPr txBox="1">
            <a:spLocks noGrp="1"/>
          </p:cNvSpPr>
          <p:nvPr>
            <p:ph type="title"/>
          </p:nvPr>
        </p:nvSpPr>
        <p:spPr>
          <a:xfrm>
            <a:off x="457200" y="29361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Photo Deconstruction</a:t>
            </a:r>
            <a:endParaRPr/>
          </a:p>
        </p:txBody>
      </p:sp>
      <p:sp>
        <p:nvSpPr>
          <p:cNvPr id="169" name="Google Shape;169;p34"/>
          <p:cNvSpPr txBox="1">
            <a:spLocks noGrp="1"/>
          </p:cNvSpPr>
          <p:nvPr>
            <p:ph type="body" idx="1"/>
          </p:nvPr>
        </p:nvSpPr>
        <p:spPr>
          <a:xfrm>
            <a:off x="457200" y="1151025"/>
            <a:ext cx="4140900" cy="3291900"/>
          </a:xfrm>
          <a:prstGeom prst="rect">
            <a:avLst/>
          </a:prstGeom>
        </p:spPr>
        <p:txBody>
          <a:bodyPr spcFirstLastPara="1" wrap="square" lIns="91425" tIns="45700" rIns="91425" bIns="45700" anchor="t" anchorCtr="0">
            <a:noAutofit/>
          </a:bodyPr>
          <a:lstStyle/>
          <a:p>
            <a:pPr marL="457200" lvl="0" indent="-393700" algn="l" rtl="0">
              <a:spcBef>
                <a:spcPts val="520"/>
              </a:spcBef>
              <a:spcAft>
                <a:spcPts val="0"/>
              </a:spcAft>
              <a:buSzPts val="2600"/>
              <a:buChar char="•"/>
            </a:pPr>
            <a:r>
              <a:rPr lang="en-US"/>
              <a:t>How does this photo make you feel?</a:t>
            </a:r>
            <a:endParaRPr/>
          </a:p>
          <a:p>
            <a:pPr marL="457200" lvl="0" indent="-393700" algn="l" rtl="0">
              <a:spcBef>
                <a:spcPts val="0"/>
              </a:spcBef>
              <a:spcAft>
                <a:spcPts val="0"/>
              </a:spcAft>
              <a:buSzPts val="2600"/>
              <a:buChar char="•"/>
            </a:pPr>
            <a:r>
              <a:rPr lang="en-US"/>
              <a:t>How likely are you to experience something like this in person?</a:t>
            </a:r>
            <a:endParaRPr/>
          </a:p>
          <a:p>
            <a:pPr marL="457200" lvl="0" indent="-393700" algn="l" rtl="0">
              <a:spcBef>
                <a:spcPts val="0"/>
              </a:spcBef>
              <a:spcAft>
                <a:spcPts val="0"/>
              </a:spcAft>
              <a:buSzPts val="2600"/>
              <a:buChar char="•"/>
            </a:pPr>
            <a:r>
              <a:rPr lang="en-US"/>
              <a:t>What is this photo providing you that you didn’t have without it?</a:t>
            </a:r>
            <a:endParaRPr/>
          </a:p>
        </p:txBody>
      </p:sp>
      <p:pic>
        <p:nvPicPr>
          <p:cNvPr id="3" name="Picture 2">
            <a:extLst>
              <a:ext uri="{FF2B5EF4-FFF2-40B4-BE49-F238E27FC236}">
                <a16:creationId xmlns:a16="http://schemas.microsoft.com/office/drawing/2014/main" id="{9E5C7F3B-BAB9-4F6B-A8CA-BA9AC7A3468F}"/>
              </a:ext>
            </a:extLst>
          </p:cNvPr>
          <p:cNvPicPr>
            <a:picLocks noChangeAspect="1"/>
          </p:cNvPicPr>
          <p:nvPr/>
        </p:nvPicPr>
        <p:blipFill>
          <a:blip r:embed="rId3"/>
          <a:stretch>
            <a:fillRect/>
          </a:stretch>
        </p:blipFill>
        <p:spPr>
          <a:xfrm>
            <a:off x="5318760" y="1295617"/>
            <a:ext cx="3368040" cy="255226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35"/>
          <p:cNvSpPr txBox="1">
            <a:spLocks noGrp="1"/>
          </p:cNvSpPr>
          <p:nvPr>
            <p:ph type="title"/>
          </p:nvPr>
        </p:nvSpPr>
        <p:spPr>
          <a:xfrm>
            <a:off x="497525" y="552266"/>
            <a:ext cx="8229600" cy="857400"/>
          </a:xfrm>
          <a:prstGeom prst="rect">
            <a:avLst/>
          </a:prstGeom>
        </p:spPr>
        <p:txBody>
          <a:bodyPr spcFirstLastPara="1" wrap="square" lIns="0" tIns="45700" rIns="0" bIns="0" anchor="ctr" anchorCtr="0">
            <a:noAutofit/>
          </a:bodyPr>
          <a:lstStyle/>
          <a:p>
            <a:pPr marL="0" lvl="0" indent="0" algn="l" rtl="0">
              <a:spcBef>
                <a:spcPts val="0"/>
              </a:spcBef>
              <a:spcAft>
                <a:spcPts val="0"/>
              </a:spcAft>
              <a:buNone/>
            </a:pPr>
            <a:r>
              <a:rPr lang="en-US"/>
              <a:t>Exploring a Simulation</a:t>
            </a:r>
            <a:endParaRPr/>
          </a:p>
        </p:txBody>
      </p:sp>
      <p:pic>
        <p:nvPicPr>
          <p:cNvPr id="176" name="Google Shape;176;p35"/>
          <p:cNvPicPr preferRelativeResize="0"/>
          <p:nvPr/>
        </p:nvPicPr>
        <p:blipFill>
          <a:blip r:embed="rId3">
            <a:alphaModFix/>
          </a:blip>
          <a:stretch>
            <a:fillRect/>
          </a:stretch>
        </p:blipFill>
        <p:spPr>
          <a:xfrm>
            <a:off x="2499629" y="1451600"/>
            <a:ext cx="4312002" cy="35020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81" name="Google Shape;181;p36"/>
          <p:cNvPicPr preferRelativeResize="0"/>
          <p:nvPr/>
        </p:nvPicPr>
        <p:blipFill rotWithShape="1">
          <a:blip r:embed="rId3">
            <a:alphaModFix/>
          </a:blip>
          <a:srcRect/>
          <a:stretch/>
        </p:blipFill>
        <p:spPr>
          <a:xfrm>
            <a:off x="1801950" y="152400"/>
            <a:ext cx="5992749" cy="4838700"/>
          </a:xfrm>
          <a:prstGeom prst="rect">
            <a:avLst/>
          </a:prstGeom>
          <a:noFill/>
          <a:ln>
            <a:noFill/>
          </a:ln>
        </p:spPr>
      </p:pic>
      <p:grpSp>
        <p:nvGrpSpPr>
          <p:cNvPr id="182" name="Google Shape;182;p36"/>
          <p:cNvGrpSpPr/>
          <p:nvPr/>
        </p:nvGrpSpPr>
        <p:grpSpPr>
          <a:xfrm>
            <a:off x="2092850" y="2360572"/>
            <a:ext cx="5165897" cy="1740890"/>
            <a:chOff x="3249728" y="2403528"/>
            <a:chExt cx="5165897" cy="1700919"/>
          </a:xfrm>
        </p:grpSpPr>
        <p:sp>
          <p:nvSpPr>
            <p:cNvPr id="183" name="Google Shape;183;p36"/>
            <p:cNvSpPr/>
            <p:nvPr/>
          </p:nvSpPr>
          <p:spPr>
            <a:xfrm>
              <a:off x="3249728" y="2816771"/>
              <a:ext cx="3733500" cy="344700"/>
            </a:xfrm>
            <a:prstGeom prst="rect">
              <a:avLst/>
            </a:prstGeom>
            <a:noFill/>
            <a:ln w="3810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2"/>
                </a:solidFill>
                <a:latin typeface="Calibri"/>
                <a:ea typeface="Calibri"/>
                <a:cs typeface="Calibri"/>
                <a:sym typeface="Calibri"/>
              </a:endParaRPr>
            </a:p>
          </p:txBody>
        </p:sp>
        <p:grpSp>
          <p:nvGrpSpPr>
            <p:cNvPr id="184" name="Google Shape;184;p36"/>
            <p:cNvGrpSpPr/>
            <p:nvPr/>
          </p:nvGrpSpPr>
          <p:grpSpPr>
            <a:xfrm>
              <a:off x="4866866" y="2403528"/>
              <a:ext cx="3548759" cy="1700919"/>
              <a:chOff x="4866866" y="2403528"/>
              <a:chExt cx="3548759" cy="1700919"/>
            </a:xfrm>
          </p:grpSpPr>
          <p:sp>
            <p:nvSpPr>
              <p:cNvPr id="185" name="Google Shape;185;p36"/>
              <p:cNvSpPr/>
              <p:nvPr/>
            </p:nvSpPr>
            <p:spPr>
              <a:xfrm>
                <a:off x="7139125" y="2755500"/>
                <a:ext cx="1276500" cy="227100"/>
              </a:xfrm>
              <a:prstGeom prst="wedgeRectCallout">
                <a:avLst>
                  <a:gd name="adj1" fmla="val -77338"/>
                  <a:gd name="adj2" fmla="val 76959"/>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2"/>
                    </a:solidFill>
                    <a:latin typeface="Calibri"/>
                    <a:ea typeface="Calibri"/>
                    <a:cs typeface="Calibri"/>
                    <a:sym typeface="Calibri"/>
                  </a:rPr>
                  <a:t>Change Date</a:t>
                </a:r>
                <a:endParaRPr sz="1600" b="1">
                  <a:solidFill>
                    <a:schemeClr val="dk2"/>
                  </a:solidFill>
                  <a:latin typeface="Calibri"/>
                  <a:ea typeface="Calibri"/>
                  <a:cs typeface="Calibri"/>
                  <a:sym typeface="Calibri"/>
                </a:endParaRPr>
              </a:p>
            </p:txBody>
          </p:sp>
          <p:grpSp>
            <p:nvGrpSpPr>
              <p:cNvPr id="186" name="Google Shape;186;p36"/>
              <p:cNvGrpSpPr/>
              <p:nvPr/>
            </p:nvGrpSpPr>
            <p:grpSpPr>
              <a:xfrm>
                <a:off x="4866866" y="2403528"/>
                <a:ext cx="1581900" cy="1700919"/>
                <a:chOff x="4866866" y="2403528"/>
                <a:chExt cx="1581900" cy="1700919"/>
              </a:xfrm>
            </p:grpSpPr>
            <p:grpSp>
              <p:nvGrpSpPr>
                <p:cNvPr id="187" name="Google Shape;187;p36"/>
                <p:cNvGrpSpPr/>
                <p:nvPr/>
              </p:nvGrpSpPr>
              <p:grpSpPr>
                <a:xfrm>
                  <a:off x="5060378" y="2463595"/>
                  <a:ext cx="1276500" cy="697897"/>
                  <a:chOff x="5060378" y="2463595"/>
                  <a:chExt cx="1276500" cy="697897"/>
                </a:xfrm>
              </p:grpSpPr>
              <p:sp>
                <p:nvSpPr>
                  <p:cNvPr id="188" name="Google Shape;188;p36"/>
                  <p:cNvSpPr/>
                  <p:nvPr/>
                </p:nvSpPr>
                <p:spPr>
                  <a:xfrm rot="-8101963">
                    <a:off x="5460383" y="2718808"/>
                    <a:ext cx="371443" cy="364867"/>
                  </a:xfrm>
                  <a:prstGeom prst="leftUpArrow">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2"/>
                      </a:solidFill>
                      <a:latin typeface="Calibri"/>
                      <a:ea typeface="Calibri"/>
                      <a:cs typeface="Calibri"/>
                      <a:sym typeface="Calibri"/>
                    </a:endParaRPr>
                  </a:p>
                </p:txBody>
              </p:sp>
              <p:sp>
                <p:nvSpPr>
                  <p:cNvPr id="189" name="Google Shape;189;p36"/>
                  <p:cNvSpPr txBox="1"/>
                  <p:nvPr/>
                </p:nvSpPr>
                <p:spPr>
                  <a:xfrm>
                    <a:off x="5060378" y="2463595"/>
                    <a:ext cx="1276500" cy="2271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2"/>
                        </a:solidFill>
                        <a:latin typeface="Calibri"/>
                        <a:ea typeface="Calibri"/>
                        <a:cs typeface="Calibri"/>
                        <a:sym typeface="Calibri"/>
                      </a:rPr>
                      <a:t>Change Hour</a:t>
                    </a:r>
                    <a:endParaRPr sz="1600" b="1">
                      <a:solidFill>
                        <a:schemeClr val="dk2"/>
                      </a:solidFill>
                      <a:latin typeface="Calibri"/>
                      <a:ea typeface="Calibri"/>
                      <a:cs typeface="Calibri"/>
                      <a:sym typeface="Calibri"/>
                    </a:endParaRPr>
                  </a:p>
                </p:txBody>
              </p:sp>
            </p:grpSp>
            <p:grpSp>
              <p:nvGrpSpPr>
                <p:cNvPr id="190" name="Google Shape;190;p36"/>
                <p:cNvGrpSpPr/>
                <p:nvPr/>
              </p:nvGrpSpPr>
              <p:grpSpPr>
                <a:xfrm>
                  <a:off x="4866866" y="2403528"/>
                  <a:ext cx="1581900" cy="1700919"/>
                  <a:chOff x="4866866" y="2403528"/>
                  <a:chExt cx="1581900" cy="1700919"/>
                </a:xfrm>
              </p:grpSpPr>
              <p:sp>
                <p:nvSpPr>
                  <p:cNvPr id="191" name="Google Shape;191;p36"/>
                  <p:cNvSpPr txBox="1"/>
                  <p:nvPr/>
                </p:nvSpPr>
                <p:spPr>
                  <a:xfrm>
                    <a:off x="5089178" y="3877347"/>
                    <a:ext cx="1179600" cy="227100"/>
                  </a:xfrm>
                  <a:prstGeom prst="rect">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600" b="1">
                        <a:solidFill>
                          <a:schemeClr val="dk2"/>
                        </a:solidFill>
                        <a:latin typeface="Calibri"/>
                        <a:ea typeface="Calibri"/>
                        <a:cs typeface="Calibri"/>
                        <a:sym typeface="Calibri"/>
                      </a:rPr>
                      <a:t>Change Day</a:t>
                    </a:r>
                    <a:endParaRPr sz="1600" b="1">
                      <a:solidFill>
                        <a:schemeClr val="dk2"/>
                      </a:solidFill>
                      <a:latin typeface="Calibri"/>
                      <a:ea typeface="Calibri"/>
                      <a:cs typeface="Calibri"/>
                      <a:sym typeface="Calibri"/>
                    </a:endParaRPr>
                  </a:p>
                </p:txBody>
              </p:sp>
              <p:sp>
                <p:nvSpPr>
                  <p:cNvPr id="192" name="Google Shape;192;p36"/>
                  <p:cNvSpPr/>
                  <p:nvPr/>
                </p:nvSpPr>
                <p:spPr>
                  <a:xfrm rot="2700654">
                    <a:off x="5100015" y="2633751"/>
                    <a:ext cx="1115602" cy="1121754"/>
                  </a:xfrm>
                  <a:prstGeom prst="leftUpArrow">
                    <a:avLst/>
                  </a:prstGeom>
                  <a:solidFill>
                    <a:schemeClr val="accent1"/>
                  </a:solidFill>
                  <a:ln w="9525"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600">
                      <a:solidFill>
                        <a:schemeClr val="dk2"/>
                      </a:solidFill>
                      <a:latin typeface="Calibri"/>
                      <a:ea typeface="Calibri"/>
                      <a:cs typeface="Calibri"/>
                      <a:sym typeface="Calibri"/>
                    </a:endParaRPr>
                  </a:p>
                </p:txBody>
              </p:sp>
            </p:grpSp>
          </p:grpSp>
        </p:grpSp>
      </p:grpSp>
      <p:sp>
        <p:nvSpPr>
          <p:cNvPr id="193" name="Google Shape;193;p36"/>
          <p:cNvSpPr/>
          <p:nvPr/>
        </p:nvSpPr>
        <p:spPr>
          <a:xfrm flipH="1">
            <a:off x="3843675" y="403638"/>
            <a:ext cx="2113500" cy="415200"/>
          </a:xfrm>
          <a:prstGeom prst="rightArrow">
            <a:avLst>
              <a:gd name="adj1" fmla="val 53347"/>
              <a:gd name="adj2" fmla="val 41347"/>
            </a:avLst>
          </a:prstGeom>
          <a:solidFill>
            <a:schemeClr val="accent4"/>
          </a:solidFill>
          <a:ln w="9525" cap="flat" cmpd="sng">
            <a:solidFill>
              <a:srgbClr val="D62529"/>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b="1">
                <a:solidFill>
                  <a:schemeClr val="lt1"/>
                </a:solidFill>
              </a:rPr>
              <a:t>Location Coordinates</a:t>
            </a:r>
            <a:endParaRPr b="1">
              <a:solidFill>
                <a:schemeClr val="lt1"/>
              </a:solidFill>
            </a:endParaRPr>
          </a:p>
        </p:txBody>
      </p:sp>
      <p:grpSp>
        <p:nvGrpSpPr>
          <p:cNvPr id="194" name="Google Shape;194;p36"/>
          <p:cNvGrpSpPr/>
          <p:nvPr/>
        </p:nvGrpSpPr>
        <p:grpSpPr>
          <a:xfrm>
            <a:off x="38775" y="689867"/>
            <a:ext cx="2088701" cy="3349600"/>
            <a:chOff x="621225" y="706214"/>
            <a:chExt cx="1977000" cy="3277174"/>
          </a:xfrm>
        </p:grpSpPr>
        <p:sp>
          <p:nvSpPr>
            <p:cNvPr id="195" name="Google Shape;195;p36"/>
            <p:cNvSpPr/>
            <p:nvPr/>
          </p:nvSpPr>
          <p:spPr>
            <a:xfrm>
              <a:off x="1064025" y="3026013"/>
              <a:ext cx="1534200" cy="415200"/>
            </a:xfrm>
            <a:prstGeom prst="rightArrow">
              <a:avLst>
                <a:gd name="adj1" fmla="val 53347"/>
                <a:gd name="adj2" fmla="val 41347"/>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1"/>
                  </a:solidFill>
                  <a:latin typeface="Calibri"/>
                  <a:ea typeface="Calibri"/>
                  <a:cs typeface="Calibri"/>
                  <a:sym typeface="Calibri"/>
                </a:rPr>
                <a:t>Variable Set</a:t>
              </a:r>
              <a:endParaRPr sz="1700" b="1">
                <a:solidFill>
                  <a:schemeClr val="lt1"/>
                </a:solidFill>
                <a:latin typeface="Calibri"/>
                <a:ea typeface="Calibri"/>
                <a:cs typeface="Calibri"/>
                <a:sym typeface="Calibri"/>
              </a:endParaRPr>
            </a:p>
          </p:txBody>
        </p:sp>
        <p:sp>
          <p:nvSpPr>
            <p:cNvPr id="196" name="Google Shape;196;p36"/>
            <p:cNvSpPr/>
            <p:nvPr/>
          </p:nvSpPr>
          <p:spPr>
            <a:xfrm>
              <a:off x="621225" y="3568188"/>
              <a:ext cx="1977000" cy="415200"/>
            </a:xfrm>
            <a:prstGeom prst="rightArrow">
              <a:avLst>
                <a:gd name="adj1" fmla="val 53347"/>
                <a:gd name="adj2" fmla="val 41347"/>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1"/>
                  </a:solidFill>
                  <a:latin typeface="Calibri"/>
                  <a:ea typeface="Calibri"/>
                  <a:cs typeface="Calibri"/>
                  <a:sym typeface="Calibri"/>
                </a:rPr>
                <a:t>Show Variable Data</a:t>
              </a:r>
              <a:endParaRPr sz="1700" b="1">
                <a:solidFill>
                  <a:schemeClr val="lt1"/>
                </a:solidFill>
                <a:latin typeface="Calibri"/>
                <a:ea typeface="Calibri"/>
                <a:cs typeface="Calibri"/>
                <a:sym typeface="Calibri"/>
              </a:endParaRPr>
            </a:p>
          </p:txBody>
        </p:sp>
        <p:sp>
          <p:nvSpPr>
            <p:cNvPr id="197" name="Google Shape;197;p36"/>
            <p:cNvSpPr/>
            <p:nvPr/>
          </p:nvSpPr>
          <p:spPr>
            <a:xfrm>
              <a:off x="1390425" y="706214"/>
              <a:ext cx="1207800" cy="415200"/>
            </a:xfrm>
            <a:prstGeom prst="rightArrow">
              <a:avLst>
                <a:gd name="adj1" fmla="val 53347"/>
                <a:gd name="adj2" fmla="val 41347"/>
              </a:avLst>
            </a:prstGeom>
            <a:solidFill>
              <a:schemeClr val="accent2"/>
            </a:solidFill>
            <a:ln w="9525" cap="flat" cmpd="sng">
              <a:solidFill>
                <a:schemeClr val="accent5"/>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700" b="1">
                  <a:solidFill>
                    <a:schemeClr val="lt1"/>
                  </a:solidFill>
                  <a:latin typeface="Calibri"/>
                  <a:ea typeface="Calibri"/>
                  <a:cs typeface="Calibri"/>
                  <a:sym typeface="Calibri"/>
                </a:rPr>
                <a:t>Data Value</a:t>
              </a:r>
              <a:endParaRPr sz="1700" b="1">
                <a:solidFill>
                  <a:schemeClr val="lt1"/>
                </a:solidFill>
                <a:latin typeface="Calibri"/>
                <a:ea typeface="Calibri"/>
                <a:cs typeface="Calibri"/>
                <a:sym typeface="Calibri"/>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7"/>
          <p:cNvSpPr txBox="1">
            <a:spLocks noGrp="1"/>
          </p:cNvSpPr>
          <p:nvPr>
            <p:ph type="title"/>
          </p:nvPr>
        </p:nvSpPr>
        <p:spPr>
          <a:xfrm>
            <a:off x="457200" y="2805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Presenting your Findings</a:t>
            </a:r>
            <a:endParaRPr/>
          </a:p>
        </p:txBody>
      </p:sp>
      <p:sp>
        <p:nvSpPr>
          <p:cNvPr id="203" name="Google Shape;203;p37"/>
          <p:cNvSpPr txBox="1">
            <a:spLocks noGrp="1"/>
          </p:cNvSpPr>
          <p:nvPr>
            <p:ph type="body" idx="1"/>
          </p:nvPr>
        </p:nvSpPr>
        <p:spPr>
          <a:xfrm>
            <a:off x="457200" y="1217135"/>
            <a:ext cx="8229600" cy="3291900"/>
          </a:xfrm>
          <a:prstGeom prst="rect">
            <a:avLst/>
          </a:prstGeom>
        </p:spPr>
        <p:txBody>
          <a:bodyPr spcFirstLastPara="1" wrap="square" lIns="91425" tIns="45700" rIns="91425" bIns="45700" anchor="t" anchorCtr="0">
            <a:noAutofit/>
          </a:bodyPr>
          <a:lstStyle/>
          <a:p>
            <a:pPr marL="0" lvl="0" indent="0" algn="l" rtl="0">
              <a:spcBef>
                <a:spcPts val="520"/>
              </a:spcBef>
              <a:spcAft>
                <a:spcPts val="0"/>
              </a:spcAft>
              <a:buNone/>
            </a:pPr>
            <a:r>
              <a:rPr lang="en-US"/>
              <a:t>You will make a short presentation over your activity.</a:t>
            </a:r>
            <a:endParaRPr/>
          </a:p>
          <a:p>
            <a:pPr marL="0" lvl="0" indent="0" algn="l" rtl="0">
              <a:spcBef>
                <a:spcPts val="520"/>
              </a:spcBef>
              <a:spcAft>
                <a:spcPts val="0"/>
              </a:spcAft>
              <a:buNone/>
            </a:pPr>
            <a:r>
              <a:rPr lang="en-US"/>
              <a:t>Your presentation will include:</a:t>
            </a:r>
            <a:endParaRPr/>
          </a:p>
          <a:p>
            <a:pPr marL="457200" lvl="0" indent="-393700" algn="l" rtl="0">
              <a:spcBef>
                <a:spcPts val="520"/>
              </a:spcBef>
              <a:spcAft>
                <a:spcPts val="0"/>
              </a:spcAft>
              <a:buSzPts val="2600"/>
              <a:buChar char="•"/>
            </a:pPr>
            <a:r>
              <a:rPr lang="en-US"/>
              <a:t>1 answer to your prompt (acting as a learner right now)</a:t>
            </a:r>
            <a:endParaRPr/>
          </a:p>
          <a:p>
            <a:pPr marL="457200" lvl="0" indent="-393700" algn="l" rtl="0">
              <a:spcBef>
                <a:spcPts val="0"/>
              </a:spcBef>
              <a:spcAft>
                <a:spcPts val="0"/>
              </a:spcAft>
              <a:buSzPts val="2600"/>
              <a:buChar char="•"/>
            </a:pPr>
            <a:r>
              <a:rPr lang="en-US"/>
              <a:t>2 aspects of the simulation you foresee having to scaffold for students (acting as a teacher)</a:t>
            </a:r>
            <a:endParaRPr/>
          </a:p>
          <a:p>
            <a:pPr marL="457200" lvl="0" indent="-393700" algn="l" rtl="0">
              <a:spcBef>
                <a:spcPts val="0"/>
              </a:spcBef>
              <a:spcAft>
                <a:spcPts val="0"/>
              </a:spcAft>
              <a:buSzPts val="2600"/>
              <a:buChar char="•"/>
            </a:pPr>
            <a:r>
              <a:rPr lang="en-US"/>
              <a:t>3 ways this simulation can be used in your classroom (acting as a teacher)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38"/>
          <p:cNvSpPr txBox="1">
            <a:spLocks noGrp="1"/>
          </p:cNvSpPr>
          <p:nvPr>
            <p:ph type="title"/>
          </p:nvPr>
        </p:nvSpPr>
        <p:spPr>
          <a:xfrm>
            <a:off x="530352" y="987552"/>
            <a:ext cx="7772400" cy="10218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a:t>Presentations</a:t>
            </a:r>
            <a:endParaRPr/>
          </a:p>
        </p:txBody>
      </p:sp>
      <p:sp>
        <p:nvSpPr>
          <p:cNvPr id="209" name="Google Shape;209;p38"/>
          <p:cNvSpPr txBox="1">
            <a:spLocks noGrp="1"/>
          </p:cNvSpPr>
          <p:nvPr>
            <p:ph type="body" idx="1"/>
          </p:nvPr>
        </p:nvSpPr>
        <p:spPr>
          <a:xfrm>
            <a:off x="530352" y="2028498"/>
            <a:ext cx="7772400" cy="1132200"/>
          </a:xfrm>
          <a:prstGeom prst="rect">
            <a:avLst/>
          </a:prstGeom>
        </p:spPr>
        <p:txBody>
          <a:bodyPr spcFirstLastPara="1" wrap="square" lIns="45700" tIns="45700" rIns="45700" bIns="45700" anchor="t" anchorCtr="0">
            <a:noAutofit/>
          </a:bodyPr>
          <a:lstStyle/>
          <a:p>
            <a:pPr marL="0" lvl="0" indent="0" algn="l" rtl="0">
              <a:spcBef>
                <a:spcPts val="520"/>
              </a:spcBef>
              <a:spcAft>
                <a:spcPts val="0"/>
              </a:spcAft>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9"/>
          <p:cNvSpPr txBox="1">
            <a:spLocks noGrp="1"/>
          </p:cNvSpPr>
          <p:nvPr>
            <p:ph type="title"/>
          </p:nvPr>
        </p:nvSpPr>
        <p:spPr>
          <a:xfrm>
            <a:off x="457200" y="528066"/>
            <a:ext cx="8229600" cy="857400"/>
          </a:xfrm>
          <a:prstGeom prst="rect">
            <a:avLst/>
          </a:prstGeom>
        </p:spPr>
        <p:txBody>
          <a:bodyPr spcFirstLastPara="1" wrap="square" lIns="0" tIns="45700" rIns="0" bIns="0" anchor="b" anchorCtr="0">
            <a:noAutofit/>
          </a:bodyPr>
          <a:lstStyle/>
          <a:p>
            <a:pPr marL="0" lvl="0" indent="0" algn="l" rtl="0">
              <a:spcBef>
                <a:spcPts val="0"/>
              </a:spcBef>
              <a:spcAft>
                <a:spcPts val="0"/>
              </a:spcAft>
              <a:buNone/>
            </a:pPr>
            <a:r>
              <a:rPr lang="en-US"/>
              <a:t>Expanding Ideas to more Simulations</a:t>
            </a:r>
            <a:endParaRPr/>
          </a:p>
        </p:txBody>
      </p:sp>
      <p:sp>
        <p:nvSpPr>
          <p:cNvPr id="215" name="Google Shape;215;p39"/>
          <p:cNvSpPr txBox="1">
            <a:spLocks noGrp="1"/>
          </p:cNvSpPr>
          <p:nvPr>
            <p:ph type="body" idx="1"/>
          </p:nvPr>
        </p:nvSpPr>
        <p:spPr>
          <a:xfrm>
            <a:off x="457200" y="1451610"/>
            <a:ext cx="8229600" cy="3291900"/>
          </a:xfrm>
          <a:prstGeom prst="rect">
            <a:avLst/>
          </a:prstGeom>
        </p:spPr>
        <p:txBody>
          <a:bodyPr spcFirstLastPara="1" wrap="square" lIns="91425" tIns="45700" rIns="91425" bIns="45700" anchor="t" anchorCtr="0">
            <a:noAutofit/>
          </a:bodyPr>
          <a:lstStyle/>
          <a:p>
            <a:pPr marL="457200" lvl="0" indent="-393700" algn="l" rtl="0">
              <a:spcBef>
                <a:spcPts val="0"/>
              </a:spcBef>
              <a:spcAft>
                <a:spcPts val="0"/>
              </a:spcAft>
              <a:buSzPts val="2600"/>
              <a:buChar char="•"/>
            </a:pPr>
            <a:r>
              <a:rPr lang="en-US" dirty="0"/>
              <a:t>Using the included Simulations Spreadsheet</a:t>
            </a:r>
          </a:p>
          <a:p>
            <a:pPr marL="457200" lvl="0" indent="-393700" algn="l" rtl="0">
              <a:spcBef>
                <a:spcPts val="0"/>
              </a:spcBef>
              <a:spcAft>
                <a:spcPts val="0"/>
              </a:spcAft>
              <a:buSzPts val="2600"/>
              <a:buChar char="•"/>
            </a:pPr>
            <a:r>
              <a:rPr lang="en-US" dirty="0"/>
              <a:t>You have two options:</a:t>
            </a:r>
            <a:endParaRPr dirty="0"/>
          </a:p>
          <a:p>
            <a:pPr marL="914400" lvl="1" indent="-325755" algn="l" rtl="0">
              <a:spcBef>
                <a:spcPts val="0"/>
              </a:spcBef>
              <a:spcAft>
                <a:spcPts val="0"/>
              </a:spcAft>
              <a:buSzPts val="1530"/>
              <a:buChar char="●"/>
            </a:pPr>
            <a:r>
              <a:rPr lang="en-US" dirty="0"/>
              <a:t>If you want inspiration, select one of the simulation resources we’ve provided and explore it</a:t>
            </a:r>
            <a:endParaRPr dirty="0"/>
          </a:p>
          <a:p>
            <a:pPr marL="914400" lvl="1" indent="-325755" algn="l" rtl="0">
              <a:spcBef>
                <a:spcPts val="0"/>
              </a:spcBef>
              <a:spcAft>
                <a:spcPts val="0"/>
              </a:spcAft>
              <a:buSzPts val="1530"/>
              <a:buChar char="●"/>
            </a:pPr>
            <a:r>
              <a:rPr lang="en-US" dirty="0"/>
              <a:t>If you already use a great simulation resource, add on another row</a:t>
            </a:r>
            <a:endParaRPr dirty="0"/>
          </a:p>
          <a:p>
            <a:pPr marL="457200" lvl="0" indent="-393700" algn="l" rtl="0">
              <a:spcBef>
                <a:spcPts val="0"/>
              </a:spcBef>
              <a:spcAft>
                <a:spcPts val="0"/>
              </a:spcAft>
              <a:buSzPts val="2600"/>
              <a:buChar char="•"/>
            </a:pPr>
            <a:r>
              <a:rPr lang="en-US" dirty="0"/>
              <a:t>Answer the questions in the spreadsheet, being mindful of how this would fit in both math and science classrooms</a:t>
            </a:r>
            <a:endParaRPr dirty="0"/>
          </a:p>
        </p:txBody>
      </p:sp>
    </p:spTree>
  </p:cSld>
  <p:clrMapOvr>
    <a:masterClrMapping/>
  </p:clrMapOvr>
</p:sld>
</file>

<file path=ppt/theme/theme1.xml><?xml version="1.0" encoding="utf-8"?>
<a:theme xmlns:a="http://schemas.openxmlformats.org/drawingml/2006/main" name="LEARN theme">
  <a:themeElements>
    <a:clrScheme name="Custom 11">
      <a:dk1>
        <a:srgbClr val="000000"/>
      </a:dk1>
      <a:lt1>
        <a:srgbClr val="FFFFFF"/>
      </a:lt1>
      <a:dk2>
        <a:srgbClr val="534949"/>
      </a:dk2>
      <a:lt2>
        <a:srgbClr val="F2E6B7"/>
      </a:lt2>
      <a:accent1>
        <a:srgbClr val="DCBA25"/>
      </a:accent1>
      <a:accent2>
        <a:srgbClr val="679BCD"/>
      </a:accent2>
      <a:accent3>
        <a:srgbClr val="999967"/>
      </a:accent3>
      <a:accent4>
        <a:srgbClr val="991B1E"/>
      </a:accent4>
      <a:accent5>
        <a:srgbClr val="C1C1C1"/>
      </a:accent5>
      <a:accent6>
        <a:srgbClr val="7D1619"/>
      </a:accent6>
      <a:hlink>
        <a:srgbClr val="5D94C1"/>
      </a:hlink>
      <a:folHlink>
        <a:srgbClr val="7C7C5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TotalTime>
  <Words>2421</Words>
  <Application>Microsoft Macintosh PowerPoint</Application>
  <PresentationFormat>On-screen Show (16:9)</PresentationFormat>
  <Paragraphs>131</Paragraphs>
  <Slides>10</Slides>
  <Notes>10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Constantia</vt:lpstr>
      <vt:lpstr>Noto Sans Symbols</vt:lpstr>
      <vt:lpstr>Georgia</vt:lpstr>
      <vt:lpstr>Calibri</vt:lpstr>
      <vt:lpstr>LEARN theme</vt:lpstr>
      <vt:lpstr>PowerPoint Presentation</vt:lpstr>
      <vt:lpstr>Simulations and Models: More than a Pretty Face</vt:lpstr>
      <vt:lpstr>Objectives and Goals</vt:lpstr>
      <vt:lpstr>Photo Deconstruction</vt:lpstr>
      <vt:lpstr>Exploring a Simulation</vt:lpstr>
      <vt:lpstr>PowerPoint Presentation</vt:lpstr>
      <vt:lpstr>Presenting your Findings</vt:lpstr>
      <vt:lpstr>Presentations</vt:lpstr>
      <vt:lpstr>Expanding Ideas to more Simulations</vt:lpstr>
      <vt:lpstr>Translating from Here to Classroom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Walters, Darrin J.</cp:lastModifiedBy>
  <cp:revision>3</cp:revision>
  <dcterms:modified xsi:type="dcterms:W3CDTF">2019-06-11T13:48:49Z</dcterms:modified>
</cp:coreProperties>
</file>