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5"/>
  </p:notesMasterIdLst>
  <p:sldIdLst>
    <p:sldId id="256" r:id="rId3"/>
    <p:sldId id="274" r:id="rId4"/>
    <p:sldId id="259" r:id="rId5"/>
    <p:sldId id="260" r:id="rId6"/>
    <p:sldId id="261" r:id="rId7"/>
    <p:sldId id="268" r:id="rId8"/>
    <p:sldId id="263" r:id="rId9"/>
    <p:sldId id="269" r:id="rId10"/>
    <p:sldId id="273" r:id="rId11"/>
    <p:sldId id="270" r:id="rId12"/>
    <p:sldId id="266" r:id="rId13"/>
    <p:sldId id="272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7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4EE0E97-5741-4F93-A9E5-2FC83FC8824F}">
  <a:tblStyle styleId="{04EE0E97-5741-4F93-A9E5-2FC83FC8824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729"/>
    <p:restoredTop sz="94714"/>
  </p:normalViewPr>
  <p:slideViewPr>
    <p:cSldViewPr snapToGrid="0">
      <p:cViewPr varScale="1">
        <p:scale>
          <a:sx n="73" d="100"/>
          <a:sy n="73" d="100"/>
        </p:scale>
        <p:origin x="192" y="1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4414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7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4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>
          <a:extLst>
            <a:ext uri="{FF2B5EF4-FFF2-40B4-BE49-F238E27FC236}">
              <a16:creationId xmlns:a16="http://schemas.microsoft.com/office/drawing/2014/main" id="{0378C769-457C-0389-57BC-C3AFBFD79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>
            <a:extLst>
              <a:ext uri="{FF2B5EF4-FFF2-40B4-BE49-F238E27FC236}">
                <a16:creationId xmlns:a16="http://schemas.microsoft.com/office/drawing/2014/main" id="{F1A22823-84BC-92B4-F269-2EC1B82D00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10:notes">
            <a:extLst>
              <a:ext uri="{FF2B5EF4-FFF2-40B4-BE49-F238E27FC236}">
                <a16:creationId xmlns:a16="http://schemas.microsoft.com/office/drawing/2014/main" id="{CA73A4CD-C5D0-7357-CA98-3EFEDB4C11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K20 Center. (n.d.). Aha! Huh? Uh uh.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Calibri" panose="020F0502020204030204" pitchFamily="34" charset="0"/>
                <a:hlinkClick r:id="rId3"/>
              </a:rPr>
              <a:t>https://learn.k20center.ou.edu/strategy/4414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814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FA0218A2-44DB-0AD2-1FC9-8E3BA9D30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69A92EBE-7EB4-8BCF-018A-42846ADB612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845BBE5B-38B1-D049-30C9-F41FB3AA2C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96433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K20 Center. (n.d.). KWHL graphic organizer. Strategies.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Calibri" panose="020F0502020204030204" pitchFamily="34" charset="0"/>
                <a:hlinkClick r:id="rId3"/>
              </a:rPr>
              <a:t> https://learn.k20center.ou.edu/strategy/127</a:t>
            </a:r>
            <a:endParaRPr dirty="0"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A82D5A95-9CA6-98E2-54D4-1CBDC48F1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ED60B321-35CA-51E7-E4AD-8902BF43732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1B22D7CB-8ED3-390F-BDB9-342163A1A7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95755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0E4DF84A-C70A-0180-AE4D-1E929AF75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6AEFA65C-AE80-2C5E-D3B9-49CC5D8B66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K20 Center. (n.d.). Exclaim and question.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Calibri" panose="020F0502020204030204" pitchFamily="34" charset="0"/>
                <a:hlinkClick r:id="rId3"/>
              </a:rPr>
              <a:t>https://learn.k20center.ou.edu/strategy/94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dirty="0"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CBEACDE4-7538-D003-BCEF-AD7001DB8B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9515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4AB6FBD8-30BB-EF53-2DE2-62BCACCF0E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>
            <a:extLst>
              <a:ext uri="{FF2B5EF4-FFF2-40B4-BE49-F238E27FC236}">
                <a16:creationId xmlns:a16="http://schemas.microsoft.com/office/drawing/2014/main" id="{FBCE47C0-A339-3F78-9B29-8344B02103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What are you already doing in your school to help students?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Read the Career Exploration Event summaries.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ct val="75000"/>
              <a:buChar char="○"/>
            </a:pPr>
            <a:r>
              <a:rPr lang="en-US" sz="2600" dirty="0"/>
              <a:t>Write the purpose of each event.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ct val="75000"/>
              <a:buChar char="○"/>
            </a:pPr>
            <a:r>
              <a:rPr lang="en-US" sz="2600" b="1" dirty="0"/>
              <a:t>Exclaim: </a:t>
            </a:r>
            <a:r>
              <a:rPr lang="en-US" sz="2600" dirty="0"/>
              <a:t>Write at least one thing you like about the events. 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ct val="75000"/>
              <a:buChar char="○"/>
            </a:pPr>
            <a:r>
              <a:rPr lang="en-US" sz="2600" b="1" dirty="0"/>
              <a:t>Question: </a:t>
            </a:r>
            <a:r>
              <a:rPr lang="en-US" sz="2600" dirty="0"/>
              <a:t>Write any questions you have about the events.</a:t>
            </a:r>
          </a:p>
        </p:txBody>
      </p:sp>
      <p:sp>
        <p:nvSpPr>
          <p:cNvPr id="120" name="Google Shape;120;p27">
            <a:extLst>
              <a:ext uri="{FF2B5EF4-FFF2-40B4-BE49-F238E27FC236}">
                <a16:creationId xmlns:a16="http://schemas.microsoft.com/office/drawing/2014/main" id="{2EC5C6CE-0699-6C66-E804-9412AD663F2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Planning for the Future</a:t>
            </a:r>
            <a:endParaRPr dirty="0"/>
          </a:p>
        </p:txBody>
      </p:sp>
      <p:pic>
        <p:nvPicPr>
          <p:cNvPr id="2" name="Google Shape;91;p17" title="Exclaim and a Question.png">
            <a:extLst>
              <a:ext uri="{FF2B5EF4-FFF2-40B4-BE49-F238E27FC236}">
                <a16:creationId xmlns:a16="http://schemas.microsoft.com/office/drawing/2014/main" id="{DD8EDDB6-6067-F700-637A-AE20CBAA86B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4099" y="307247"/>
            <a:ext cx="1612701" cy="1036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0128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Recall the Career Cluster your Career Card belonged to at the beginning of the session. </a:t>
            </a: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Imagine that your students are interested in that cluster.</a:t>
            </a: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Design an activity for your students based on that information.</a:t>
            </a: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Use the resources from this session and existing supports at your school to design your activity.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52" name="Google Shape;152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Designing an Activity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15907FDC-DB0C-2F65-1351-956994625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>
            <a:extLst>
              <a:ext uri="{FF2B5EF4-FFF2-40B4-BE49-F238E27FC236}">
                <a16:creationId xmlns:a16="http://schemas.microsoft.com/office/drawing/2014/main" id="{4C3ACE70-AB2F-B380-2FD5-8E3C44DADC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On your Career KWL Chart, respond to each of the following: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b="1" dirty="0"/>
              <a:t>Aha! </a:t>
            </a:r>
            <a:r>
              <a:rPr lang="en-US" dirty="0"/>
              <a:t>What is one thing that stood out to you?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b="1" dirty="0"/>
              <a:t>Huh? </a:t>
            </a:r>
            <a:r>
              <a:rPr lang="en-US" dirty="0"/>
              <a:t>What is one thing you are questioning?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b="1" dirty="0"/>
              <a:t>Uh uh. </a:t>
            </a:r>
            <a:r>
              <a:rPr lang="en-US" dirty="0"/>
              <a:t>What is one thing you find troubling?</a:t>
            </a:r>
          </a:p>
        </p:txBody>
      </p:sp>
      <p:sp>
        <p:nvSpPr>
          <p:cNvPr id="152" name="Google Shape;152;p32">
            <a:extLst>
              <a:ext uri="{FF2B5EF4-FFF2-40B4-BE49-F238E27FC236}">
                <a16:creationId xmlns:a16="http://schemas.microsoft.com/office/drawing/2014/main" id="{13C6116A-3723-FDAC-4468-CF8B702D42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Aha! Huh? Uh uh.</a:t>
            </a:r>
            <a:endParaRPr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BEDAF6A-E806-66DD-6C97-C285EDF9D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977" y="152324"/>
            <a:ext cx="1167246" cy="116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77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 dirty="0"/>
              <a:t>Community Connections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8" name="Google Shape;108;p25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943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are students learning about careers?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community connections can you make to help engage students in careers?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Learning Objectives</a:t>
            </a:r>
            <a:endParaRPr dirty="0"/>
          </a:p>
        </p:txBody>
      </p:sp>
      <p:sp>
        <p:nvSpPr>
          <p:cNvPr id="114" name="Google Shape;114;p2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12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677863" indent="-457200">
              <a:spcBef>
                <a:spcPts val="0"/>
              </a:spcBef>
            </a:pPr>
            <a:r>
              <a:rPr lang="en-US" dirty="0"/>
              <a:t>Identify resources in your community to support student career needs.</a:t>
            </a:r>
          </a:p>
          <a:p>
            <a:pPr marL="677863" indent="-457200">
              <a:spcBef>
                <a:spcPts val="0"/>
              </a:spcBef>
            </a:pPr>
            <a:r>
              <a:rPr lang="en-US" dirty="0"/>
              <a:t>Design an activity around career clusters or a specific career.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en-US" dirty="0"/>
              <a:t>Read your Career Card.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Stand by the career cluster that your career belongs to.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Share what career you have with others in your career cluster group. </a:t>
            </a:r>
          </a:p>
        </p:txBody>
      </p:sp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Career Cards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D65F4527-06C3-5004-85CE-E6E64EB12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>
            <a:extLst>
              <a:ext uri="{FF2B5EF4-FFF2-40B4-BE49-F238E27FC236}">
                <a16:creationId xmlns:a16="http://schemas.microsoft.com/office/drawing/2014/main" id="{E9969B24-6761-30A7-CB32-54D5EC7B9F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How did you decide which cluster your career belonged to?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What do students know about that cluster?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Is the career from your card common in your community?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Are you familiar with the path to pursue that career?</a:t>
            </a:r>
          </a:p>
        </p:txBody>
      </p:sp>
      <p:sp>
        <p:nvSpPr>
          <p:cNvPr id="120" name="Google Shape;120;p27">
            <a:extLst>
              <a:ext uri="{FF2B5EF4-FFF2-40B4-BE49-F238E27FC236}">
                <a16:creationId xmlns:a16="http://schemas.microsoft.com/office/drawing/2014/main" id="{988551F2-1703-9D6B-79C1-1B6426DD9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Career Cards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9996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9"/>
          <p:cNvSpPr txBox="1">
            <a:spLocks noGrp="1"/>
          </p:cNvSpPr>
          <p:nvPr>
            <p:ph type="title" idx="4294967295"/>
          </p:nvPr>
        </p:nvSpPr>
        <p:spPr>
          <a:xfrm>
            <a:off x="457200" y="307975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KWL</a:t>
            </a:r>
            <a:endParaRPr dirty="0"/>
          </a:p>
        </p:txBody>
      </p:sp>
      <p:pic>
        <p:nvPicPr>
          <p:cNvPr id="3" name="Picture 2" descr="A group of colorful circles with letters&#10;&#10;AI-generated content may be incorrect.">
            <a:extLst>
              <a:ext uri="{FF2B5EF4-FFF2-40B4-BE49-F238E27FC236}">
                <a16:creationId xmlns:a16="http://schemas.microsoft.com/office/drawing/2014/main" id="{C17E6591-3C58-3FFD-4818-837DE18EC4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1546" y="307975"/>
            <a:ext cx="1195254" cy="903729"/>
          </a:xfrm>
          <a:prstGeom prst="rect">
            <a:avLst/>
          </a:prstGeom>
        </p:spPr>
      </p:pic>
      <p:graphicFrame>
        <p:nvGraphicFramePr>
          <p:cNvPr id="2" name="Google Shape;132;p29">
            <a:extLst>
              <a:ext uri="{FF2B5EF4-FFF2-40B4-BE49-F238E27FC236}">
                <a16:creationId xmlns:a16="http://schemas.microsoft.com/office/drawing/2014/main" id="{88B883F2-5F24-AAF7-1DFA-A86F8FAEFA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2792610"/>
              </p:ext>
            </p:extLst>
          </p:nvPr>
        </p:nvGraphicFramePr>
        <p:xfrm>
          <a:off x="457200" y="1405940"/>
          <a:ext cx="8229600" cy="3166909"/>
        </p:xfrm>
        <a:graphic>
          <a:graphicData uri="http://schemas.openxmlformats.org/drawingml/2006/table">
            <a:tbl>
              <a:tblPr>
                <a:noFill/>
                <a:tableStyleId>{04EE0E97-5741-4F93-A9E5-2FC83FC8824F}</a:tableStyleId>
              </a:tblPr>
              <a:tblGrid>
                <a:gridCol w="274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849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Known Student Interests</a:t>
                      </a: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Where do students currently learn about careers?</a:t>
                      </a: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Learned in this Session</a:t>
                      </a: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109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686A9491-BEEA-9A10-BC0F-9BFF76E95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>
            <a:extLst>
              <a:ext uri="{FF2B5EF4-FFF2-40B4-BE49-F238E27FC236}">
                <a16:creationId xmlns:a16="http://schemas.microsoft.com/office/drawing/2014/main" id="{01D7FCFC-5E36-7D10-0181-62FB0A46DE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Think about the students at your school.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What are some interests they have?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What resources are available in your community?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ct val="75000"/>
              <a:buChar char="●"/>
            </a:pPr>
            <a:r>
              <a:rPr lang="en-US" dirty="0"/>
              <a:t>How can you connect students to those resources?</a:t>
            </a:r>
          </a:p>
        </p:txBody>
      </p:sp>
      <p:sp>
        <p:nvSpPr>
          <p:cNvPr id="120" name="Google Shape;120;p27">
            <a:extLst>
              <a:ext uri="{FF2B5EF4-FFF2-40B4-BE49-F238E27FC236}">
                <a16:creationId xmlns:a16="http://schemas.microsoft.com/office/drawing/2014/main" id="{6CC4C92A-B53B-27A5-39C8-07721C9BE8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Community Ecosystem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3806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E7EF53-BE4A-824A-8777-56EF8A00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Ecosystem</a:t>
            </a:r>
          </a:p>
        </p:txBody>
      </p:sp>
      <p:pic>
        <p:nvPicPr>
          <p:cNvPr id="7" name="Picture 6" descr="Mind map for organizing student interests and community resources.">
            <a:extLst>
              <a:ext uri="{FF2B5EF4-FFF2-40B4-BE49-F238E27FC236}">
                <a16:creationId xmlns:a16="http://schemas.microsoft.com/office/drawing/2014/main" id="{DE5D07F0-8BAF-1CCD-3991-3A2071408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306" y="1164497"/>
            <a:ext cx="5699387" cy="35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132475"/>
      </p:ext>
    </p:extLst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423</Words>
  <Application>Microsoft Macintosh PowerPoint</Application>
  <PresentationFormat>On-screen Show (16:9)</PresentationFormat>
  <Paragraphs>46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Noto Sans Symbols</vt:lpstr>
      <vt:lpstr>LEARN theme</vt:lpstr>
      <vt:lpstr>LEARN theme</vt:lpstr>
      <vt:lpstr>PowerPoint Presentation</vt:lpstr>
      <vt:lpstr>Community Connections</vt:lpstr>
      <vt:lpstr>Essential Questions</vt:lpstr>
      <vt:lpstr>Learning Objectives</vt:lpstr>
      <vt:lpstr>Career Cards</vt:lpstr>
      <vt:lpstr>Career Cards</vt:lpstr>
      <vt:lpstr>KWL</vt:lpstr>
      <vt:lpstr>Community Ecosystem</vt:lpstr>
      <vt:lpstr>Community Ecosystem</vt:lpstr>
      <vt:lpstr>Planning for the Future</vt:lpstr>
      <vt:lpstr>Designing an Activity</vt:lpstr>
      <vt:lpstr>Aha! Huh? Uh uh.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Connections</dc:title>
  <dc:subject/>
  <dc:creator>K20 Center</dc:creator>
  <cp:keywords/>
  <dc:description/>
  <cp:lastModifiedBy>Finley-Combs, Elsa C.</cp:lastModifiedBy>
  <cp:revision>10</cp:revision>
  <dcterms:modified xsi:type="dcterms:W3CDTF">2025-06-24T16:11:34Z</dcterms:modified>
  <cp:category/>
</cp:coreProperties>
</file>