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9"/>
  </p:notesMasterIdLst>
  <p:sldIdLst>
    <p:sldId id="256" r:id="rId2"/>
    <p:sldId id="283" r:id="rId3"/>
    <p:sldId id="258" r:id="rId4"/>
    <p:sldId id="259" r:id="rId5"/>
    <p:sldId id="288" r:id="rId6"/>
    <p:sldId id="289" r:id="rId7"/>
    <p:sldId id="260" r:id="rId8"/>
    <p:sldId id="261" r:id="rId9"/>
    <p:sldId id="262" r:id="rId10"/>
    <p:sldId id="263" r:id="rId11"/>
    <p:sldId id="285" r:id="rId12"/>
    <p:sldId id="266" r:id="rId13"/>
    <p:sldId id="286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embeddedFontLst>
    <p:embeddedFont>
      <p:font typeface="Constantia" panose="02030602050306030303" pitchFamily="18" charset="0"/>
      <p:regular r:id="rId30"/>
      <p:bold r:id="rId31"/>
      <p:italic r:id="rId32"/>
      <p:boldItalic r:id="rId33"/>
    </p:embeddedFont>
    <p:embeddedFont>
      <p:font typeface="Georgia" panose="02040502050405020303" pitchFamily="18" charset="0"/>
      <p:regular r:id="rId34"/>
      <p:bold r:id="rId35"/>
      <p:italic r:id="rId36"/>
      <p:boldItalic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9" roundtripDataSignature="AMtx7mgwvB8iDxOyquLJfi4OzU6vosgMN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6476"/>
    <p:restoredTop sz="81764"/>
  </p:normalViewPr>
  <p:slideViewPr>
    <p:cSldViewPr snapToGrid="0">
      <p:cViewPr varScale="1">
        <p:scale>
          <a:sx n="26" d="100"/>
          <a:sy n="26" d="100"/>
        </p:scale>
        <p:origin x="216" y="17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customschemas.google.com/relationships/presentationmetadata" Target="metadata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thenounproject.com/icon/tape-cassette-746747/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87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87" TargetMode="External"/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8" name="Google Shape;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320324e74f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320324e74f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/>
              <a:t>Lausten, S. [Loud Son]. </a:t>
            </a:r>
            <a:r>
              <a:rPr lang="en-US" i="1" dirty="0"/>
              <a:t>How music affects film #17: The Lion King</a:t>
            </a:r>
            <a:r>
              <a:rPr lang="en-US" i="0" dirty="0"/>
              <a:t> [Video]. YouTube. https://</a:t>
            </a:r>
            <a:r>
              <a:rPr lang="en-US" i="0" dirty="0" err="1"/>
              <a:t>www.youtube.com</a:t>
            </a:r>
            <a:r>
              <a:rPr lang="en-US" i="0" dirty="0"/>
              <a:t>/</a:t>
            </a:r>
            <a:r>
              <a:rPr lang="en-US" i="0" dirty="0" err="1"/>
              <a:t>watch?v</a:t>
            </a:r>
            <a:r>
              <a:rPr lang="en-US" i="0" dirty="0"/>
              <a:t>=ecYgqLml89c </a:t>
            </a: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2f897b256b4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2f897b256b4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K20 Center. (n.d.). Stand up, sit down. Strategies. https://learn.k20center.ou.edu/strategy/1771</a:t>
            </a: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f897b256b4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2f897b256b4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2f897b256b4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2f897b256b4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dirty="0">
                <a:latin typeface="Calibri"/>
                <a:ea typeface="Calibri"/>
                <a:cs typeface="Calibri"/>
                <a:sym typeface="Calibri"/>
              </a:rPr>
              <a:t>K20 Center. (n.d.). Cognitive comics. Strategies. https://learn.k20center.ou.edu/strategy/198 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dirty="0">
                <a:latin typeface="Calibri"/>
                <a:ea typeface="Calibri"/>
                <a:cs typeface="Calibri"/>
                <a:sym typeface="Calibri"/>
              </a:rPr>
              <a:t>Lev. (2016, November 30). </a:t>
            </a:r>
            <a:r>
              <a:rPr lang="en-US" sz="1200" i="1" dirty="0">
                <a:latin typeface="Calibri"/>
                <a:ea typeface="Calibri"/>
                <a:cs typeface="Calibri"/>
                <a:sym typeface="Calibri"/>
              </a:rPr>
              <a:t>Cassette tape </a:t>
            </a:r>
            <a:r>
              <a:rPr lang="en-US" sz="1200" dirty="0">
                <a:latin typeface="Calibri"/>
                <a:ea typeface="Calibri"/>
                <a:cs typeface="Calibri"/>
                <a:sym typeface="Calibri"/>
              </a:rPr>
              <a:t>[Illustration]. The Noun Project. </a:t>
            </a:r>
            <a:r>
              <a:rPr lang="en-US" sz="1200" u="sng" dirty="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https://thenounproject.com/icon/tape-cassette-746747/</a:t>
            </a:r>
            <a:r>
              <a:rPr lang="en-US" sz="1200" dirty="0">
                <a:latin typeface="Calibri"/>
                <a:ea typeface="Calibri"/>
                <a:cs typeface="Calibri"/>
                <a:sym typeface="Calibri"/>
              </a:rPr>
              <a:t> </a:t>
            </a:r>
            <a:endParaRPr sz="12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2f897b256b4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2f897b256b4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K20 Center. (n.d.). Collective brain dump. Strategies. https://learn.k20center.ou.edu/strategy/111</a:t>
            </a: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2f897b256b4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2f897b256b4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K20 Center. (n.d.) Cognitive comics. Strategies. https://learn.k20center.ou.edu/strategy/198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K20 Center. (n.d.). Collective brain dump. Strategies. https://learn.k20center.ou.edu/strategy/111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K20 Center. (n.d.). Elbow partners. Strategies. https://learn.k20center.ou.edu/strategy/116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K20 Center. (n.d.). Stand up, sit down. Strategies. https://learn.k20center.ou.edu/strategy/1771</a:t>
            </a:r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2f897b256b4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2f897b256b4_0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K20 Center. (n.d.). </a:t>
            </a:r>
            <a:r>
              <a:rPr lang="en-US" sz="18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GramIt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Strategies. https://learn.k20center.ou.edu/strategy/2554</a:t>
            </a:r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3d755d3f5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33d755d3f5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55600" marR="0" lvl="0" indent="-12700" algn="l" defTabSz="914400" rtl="0" eaLnBrk="1" fontAlgn="auto" latinLnBrk="0" hangingPunct="1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sz="1800" dirty="0" err="1"/>
              <a:t>Deff</a:t>
            </a:r>
            <a:r>
              <a:rPr lang="en-US" sz="1800" dirty="0"/>
              <a:t> Leppard. (2018, December 12). </a:t>
            </a:r>
            <a:r>
              <a:rPr lang="en-US" sz="1800" i="1" dirty="0"/>
              <a:t>Waterloo sunset</a:t>
            </a:r>
            <a:r>
              <a:rPr lang="en-US" sz="1800" i="0" dirty="0"/>
              <a:t> [Video]. YouTube. </a:t>
            </a:r>
            <a:r>
              <a:rPr lang="en-US" sz="1800" dirty="0"/>
              <a:t>https://</a:t>
            </a:r>
            <a:r>
              <a:rPr lang="en-US" sz="1800" dirty="0" err="1"/>
              <a:t>www.youtube.com</a:t>
            </a:r>
            <a:r>
              <a:rPr lang="en-US" sz="1800" dirty="0"/>
              <a:t>/</a:t>
            </a:r>
            <a:r>
              <a:rPr lang="en-US" sz="1800" dirty="0" err="1"/>
              <a:t>watch?v</a:t>
            </a:r>
            <a:r>
              <a:rPr lang="en-US" sz="1800" dirty="0"/>
              <a:t>=yhqDD1je8PQ</a:t>
            </a:r>
            <a:endParaRPr lang="en-US" sz="18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355600" lvl="0" indent="-1270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K20 Center. (n.d.). Commit and toss. Strategies. https://learn.k20center.ou.edu/strategy/119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3d755d3f5e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3d755d3f5e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55600" lvl="0" indent="-1270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dirty="0" err="1"/>
              <a:t>Ralph_PH</a:t>
            </a:r>
            <a:r>
              <a:rPr lang="en-US" dirty="0"/>
              <a:t>. (December 6, 2018). [Photograph of Def Leppard drummer Rick Allen]. Wikimedia Commons. https://</a:t>
            </a:r>
            <a:r>
              <a:rPr lang="en-US" dirty="0" err="1"/>
              <a:t>commons.wikimedia.org</a:t>
            </a:r>
            <a:r>
              <a:rPr lang="en-US" dirty="0"/>
              <a:t>/wiki/File:DefLappardO2061218-51_(49913641228).jpg</a:t>
            </a:r>
            <a:endParaRPr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2f897b256b4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2f897b256b4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Facilitator’s Note: </a:t>
            </a:r>
            <a:r>
              <a:rPr lang="en-US" b="0" dirty="0"/>
              <a:t>Insert the link and QR code for the Music Survey into this slide prior to presentation.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342020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32155a1e8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332155a1e8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55600" lvl="0" indent="-127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dirty="0"/>
              <a:t>Culhane, T. H. (2007, July 28). </a:t>
            </a:r>
            <a:r>
              <a:rPr lang="en-US" i="1" dirty="0"/>
              <a:t>Classification rap </a:t>
            </a:r>
            <a:r>
              <a:rPr lang="en-US" dirty="0"/>
              <a:t>[Video]. YouTube. https://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=6jAGOibTMuU&amp;t=9s</a:t>
            </a:r>
          </a:p>
          <a:p>
            <a:pPr marL="355600" lvl="0" indent="-127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K20 Center. (n.d.). Chant it, sing it, rap it. Strategies. https://learn.k20center.ou.edu/strategy/143</a:t>
            </a:r>
          </a:p>
          <a:p>
            <a:pPr marL="355600" marR="0" lvl="0" indent="-12700" algn="l" defTabSz="914400" rtl="0" eaLnBrk="1" fontAlgn="auto" latinLnBrk="0" hangingPunct="1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/>
              <a:t>Rambow, O. (2015, October 2). </a:t>
            </a:r>
            <a:r>
              <a:rPr lang="en-US" i="1" dirty="0"/>
              <a:t>The quadratic formula song – with harmony </a:t>
            </a:r>
            <a:r>
              <a:rPr lang="en-US" i="0" dirty="0"/>
              <a:t>[Video]. YouTube. https://</a:t>
            </a:r>
            <a:r>
              <a:rPr lang="en-US" i="0" dirty="0" err="1"/>
              <a:t>www.youtube.com</a:t>
            </a:r>
            <a:r>
              <a:rPr lang="en-US" i="0" dirty="0"/>
              <a:t>/</a:t>
            </a:r>
            <a:r>
              <a:rPr lang="en-US" i="0" dirty="0" err="1"/>
              <a:t>watch?v</a:t>
            </a:r>
            <a:r>
              <a:rPr lang="en-US" i="0" dirty="0"/>
              <a:t>=VOXYMRcWbF8 </a:t>
            </a:r>
          </a:p>
          <a:p>
            <a:pPr marL="355600" lvl="0" indent="-127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2f897b256b4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2f897b256b4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2f897b256b4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2f897b256b4_0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/>
              <a:t>K20 Center. (n.d.). How am I feeling? What am I thinking?. Strategies.</a:t>
            </a:r>
            <a:r>
              <a:rPr lang="en-US" dirty="0">
                <a:hlinkClick r:id="rId3"/>
              </a:rPr>
              <a:t> https://learn.k20center.ou.edu/strategy/187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320324e74f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3320324e74f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55600" lvl="0" indent="-1270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dirty="0"/>
              <a:t>Chishti, A. (2016, August 30). </a:t>
            </a:r>
            <a:r>
              <a:rPr lang="en-US" i="1" dirty="0"/>
              <a:t>Educating Yorkshire: Musharaf </a:t>
            </a:r>
            <a:r>
              <a:rPr lang="en-US" dirty="0"/>
              <a:t>[Video]. YouTube. https://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=XogvI6TP72M 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2f897b256b4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2f897b256b4_0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sz="11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K20 Center. (n.d.). Commit and toss. Strategies. https://learn.k20center.ou.edu/strategy/119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K20 Center. (n.d.). </a:t>
            </a:r>
            <a:r>
              <a:rPr lang="en-US" sz="18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GramIt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Strategies. https://learn.k20center.ou.edu/strategy/2554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/>
              <a:t>K20 Center. (n.d.). How am I feeling? What am I thinking?. Strategies. </a:t>
            </a:r>
            <a:r>
              <a:rPr lang="en-US" dirty="0">
                <a:hlinkClick r:id="rId3"/>
              </a:rPr>
              <a:t>https://learn.k20center.ou.edu/strategy/187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8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3d755d3f5e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3d755d3f5e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Facilitator’s Note: </a:t>
            </a:r>
            <a:r>
              <a:rPr lang="en-US" b="0" dirty="0"/>
              <a:t>Copy the chart from the response summary of the </a:t>
            </a:r>
            <a:r>
              <a:rPr lang="en-US" b="1" dirty="0"/>
              <a:t>Music Survey</a:t>
            </a:r>
            <a:r>
              <a:rPr lang="en-US" b="0" dirty="0"/>
              <a:t> from </a:t>
            </a:r>
            <a:r>
              <a:rPr lang="en-US" b="1" dirty="0"/>
              <a:t>slide 2</a:t>
            </a:r>
            <a:r>
              <a:rPr lang="en-US" b="0" dirty="0"/>
              <a:t> and paste it into this slide.  </a:t>
            </a:r>
            <a:endParaRPr b="1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K20 Center. (n.d.). Elbow partners. Strategies. https://learn.k20center.ou.edu/strategy/116</a:t>
            </a:r>
            <a:endParaRPr dirty="0"/>
          </a:p>
        </p:txBody>
      </p:sp>
      <p:sp>
        <p:nvSpPr>
          <p:cNvPr id="98" name="Google Shape;9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1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6472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616452" y="1028700"/>
            <a:ext cx="1911096" cy="31227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>
  <p:cSld name="Content with Ca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0"/>
          <p:cNvSpPr txBox="1">
            <a:spLocks noGrp="1"/>
          </p:cNvSpPr>
          <p:nvPr>
            <p:ph type="body" idx="1"/>
          </p:nvPr>
        </p:nvSpPr>
        <p:spPr>
          <a:xfrm>
            <a:off x="3575050" y="1428750"/>
            <a:ext cx="5111750" cy="3257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SzPts val="2100"/>
              <a:buNone/>
              <a:defRPr sz="2100"/>
            </a:lvl1pPr>
            <a:lvl2pPr marL="914400" lvl="1" indent="-333883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SzPts val="1658"/>
              <a:buChar char="●"/>
              <a:defRPr sz="1950"/>
            </a:lvl2pPr>
            <a:lvl3pPr marL="1371600" lvl="2" indent="-30861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60"/>
              <a:buChar char="●"/>
              <a:defRPr sz="1800"/>
            </a:lvl3pPr>
            <a:lvl4pPr marL="1828800" lvl="3" indent="-29051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975"/>
              <a:buChar char="●"/>
              <a:defRPr sz="1500"/>
            </a:lvl4pPr>
            <a:lvl5pPr marL="2286000" lvl="4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877"/>
              <a:buChar char="●"/>
              <a:defRPr sz="135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●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●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20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0"/>
          <p:cNvSpPr txBox="1">
            <a:spLocks noGrp="1"/>
          </p:cNvSpPr>
          <p:nvPr>
            <p:ph type="body" idx="2"/>
          </p:nvPr>
        </p:nvSpPr>
        <p:spPr>
          <a:xfrm>
            <a:off x="457200" y="1428750"/>
            <a:ext cx="3124200" cy="3257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1pPr>
            <a:lvl2pPr marL="914400" lvl="1" indent="-30956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275"/>
              <a:buChar char="●"/>
              <a:defRPr sz="1500"/>
            </a:lvl2pPr>
            <a:lvl3pPr marL="1371600" lvl="2" indent="-288607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945"/>
              <a:buChar char="●"/>
              <a:defRPr sz="1350"/>
            </a:lvl3pPr>
            <a:lvl4pPr marL="1828800" lvl="3" indent="-27813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Char char="●"/>
              <a:defRPr sz="1200"/>
            </a:lvl4pPr>
            <a:lvl5pPr marL="2286000" lvl="4" indent="-278129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Char char="●"/>
              <a:defRPr sz="120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●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●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3" name="Google Shape;43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ColTx" type="twoColTx">
  <p:cSld name="TITLE_AND_TWO_COLUMNS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1B1E"/>
              </a:buClr>
              <a:buSzPts val="3600"/>
              <a:buFont typeface="Georgia"/>
              <a:buNone/>
              <a:defRPr sz="3600" b="0">
                <a:solidFill>
                  <a:srgbClr val="991B1E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eorgia"/>
              <a:buNone/>
              <a:defRPr sz="36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eorgia"/>
              <a:buNone/>
              <a:defRPr sz="36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eorgia"/>
              <a:buNone/>
              <a:defRPr sz="36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eorgia"/>
              <a:buNone/>
              <a:defRPr sz="36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eorgia"/>
              <a:buNone/>
              <a:defRPr sz="36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eorgia"/>
              <a:buNone/>
              <a:defRPr sz="36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eorgia"/>
              <a:buNone/>
              <a:defRPr sz="36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eorgia"/>
              <a:buNone/>
              <a:defRPr sz="36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46" name="Google Shape;46;p21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994500" cy="372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Autofit/>
          </a:bodyPr>
          <a:lstStyle>
            <a:lvl1pPr marL="45720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•"/>
              <a:defRPr/>
            </a:lvl1pPr>
            <a:lvl2pPr marL="914400" lvl="1" indent="-32575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●"/>
              <a:defRPr/>
            </a:lvl2pPr>
            <a:lvl3pPr marL="1371600" lvl="2" indent="-298640" algn="l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SzPts val="1103"/>
              <a:buChar char="●"/>
              <a:defRPr/>
            </a:lvl3pPr>
            <a:lvl4pPr marL="1828800" lvl="3" indent="-29051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975"/>
              <a:buChar char="●"/>
              <a:defRPr/>
            </a:lvl4pPr>
            <a:lvl5pPr marL="2286000" lvl="4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877"/>
              <a:buChar char="●"/>
              <a:defRPr sz="1350"/>
            </a:lvl5pPr>
            <a:lvl6pPr marL="2743200" lvl="5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●"/>
              <a:defRPr sz="1350"/>
            </a:lvl6pPr>
            <a:lvl7pPr marL="3200400" lvl="6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●"/>
              <a:defRPr sz="1350"/>
            </a:lvl7pPr>
            <a:lvl8pPr marL="3657600" lvl="7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onstantia"/>
              <a:buChar char="•"/>
              <a:defRPr sz="1350"/>
            </a:lvl8pPr>
            <a:lvl9pPr marL="4114800" lvl="8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onstantia"/>
              <a:buChar char="•"/>
              <a:defRPr sz="1350"/>
            </a:lvl9pPr>
          </a:lstStyle>
          <a:p>
            <a:endParaRPr/>
          </a:p>
        </p:txBody>
      </p:sp>
      <p:sp>
        <p:nvSpPr>
          <p:cNvPr id="47" name="Google Shape;47;p21"/>
          <p:cNvSpPr txBox="1">
            <a:spLocks noGrp="1"/>
          </p:cNvSpPr>
          <p:nvPr>
            <p:ph type="body" idx="2"/>
          </p:nvPr>
        </p:nvSpPr>
        <p:spPr>
          <a:xfrm>
            <a:off x="4692274" y="1200150"/>
            <a:ext cx="3994500" cy="372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Autofit/>
          </a:bodyPr>
          <a:lstStyle>
            <a:lvl1pPr marL="45720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•"/>
              <a:defRPr/>
            </a:lvl1pPr>
            <a:lvl2pPr marL="914400" lvl="1" indent="-32575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●"/>
              <a:defRPr/>
            </a:lvl2pPr>
            <a:lvl3pPr marL="1371600" lvl="2" indent="-298640" algn="l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SzPts val="1103"/>
              <a:buChar char="●"/>
              <a:defRPr/>
            </a:lvl3pPr>
            <a:lvl4pPr marL="1828800" lvl="3" indent="-29051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975"/>
              <a:buChar char="●"/>
              <a:defRPr/>
            </a:lvl4pPr>
            <a:lvl5pPr marL="2286000" lvl="4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877"/>
              <a:buChar char="●"/>
              <a:defRPr sz="1350"/>
            </a:lvl5pPr>
            <a:lvl6pPr marL="2743200" lvl="5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●"/>
              <a:defRPr sz="1350"/>
            </a:lvl6pPr>
            <a:lvl7pPr marL="3200400" lvl="6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●"/>
              <a:defRPr sz="1350"/>
            </a:lvl7pPr>
            <a:lvl8pPr marL="3657600" lvl="7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onstantia"/>
              <a:buChar char="•"/>
              <a:defRPr sz="1350"/>
            </a:lvl8pPr>
            <a:lvl9pPr marL="4114800" lvl="8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onstantia"/>
              <a:buChar char="•"/>
              <a:defRPr sz="1350"/>
            </a:lvl9pPr>
          </a:lstStyle>
          <a:p>
            <a:endParaRPr/>
          </a:p>
        </p:txBody>
      </p:sp>
      <p:pic>
        <p:nvPicPr>
          <p:cNvPr id="48" name="Google Shape;48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go slide">
  <p:cSld name="Logo slide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blue">
  <p:cSld name="Title and body blue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2836"/>
              </a:buClr>
              <a:buSzPts val="3600"/>
              <a:buFont typeface="Calibri"/>
              <a:buNone/>
              <a:defRPr>
                <a:solidFill>
                  <a:schemeClr val="accent4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937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  <a:defRPr/>
            </a:lvl1pPr>
            <a:lvl2pPr marL="914400" lvl="1" indent="-32575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30"/>
              <a:buChar char="●"/>
              <a:defRPr/>
            </a:lvl2pPr>
            <a:lvl3pPr marL="1371600" lvl="2" indent="-29864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3"/>
              <a:buChar char="●"/>
              <a:defRPr/>
            </a:lvl3pPr>
            <a:lvl4pPr marL="1828800" lvl="3" indent="-29051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Char char="●"/>
              <a:defRPr/>
            </a:lvl4pPr>
            <a:lvl5pPr marL="2286000" lvl="4" indent="-29051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Char char="●"/>
              <a:defRPr/>
            </a:lvl5pPr>
            <a:lvl6pPr marL="2743200" lvl="5" indent="-29717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0"/>
              <a:buChar char="●"/>
              <a:defRPr/>
            </a:lvl6pPr>
            <a:lvl7pPr marL="3200400" lvl="6" indent="-28956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Char char="●"/>
              <a:defRPr/>
            </a:lvl7pPr>
            <a:lvl8pPr marL="3657600" lvl="7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onstantia"/>
              <a:buChar char="•"/>
              <a:defRPr/>
            </a:lvl8pPr>
            <a:lvl9pPr marL="4114800" lvl="8" indent="-2952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"/>
              <a:buFont typeface="Constantia"/>
              <a:buChar char="•"/>
              <a:defRPr/>
            </a:lvl9pPr>
          </a:lstStyle>
          <a:p>
            <a:endParaRPr/>
          </a:p>
        </p:txBody>
      </p:sp>
      <p:pic>
        <p:nvPicPr>
          <p:cNvPr id="53" name="Google Shape;53;p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red">
  <p:cSld name="Title and body red">
    <p:bg>
      <p:bgPr>
        <a:solidFill>
          <a:schemeClr val="lt1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71D20"/>
              </a:buClr>
              <a:buSzPts val="3600"/>
              <a:buFont typeface="Calibri"/>
              <a:buNone/>
              <a:defRPr>
                <a:solidFill>
                  <a:srgbClr val="971D2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937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  <a:defRPr/>
            </a:lvl1pPr>
            <a:lvl2pPr marL="914400" lvl="1" indent="-32575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30"/>
              <a:buChar char="●"/>
              <a:defRPr/>
            </a:lvl2pPr>
            <a:lvl3pPr marL="1371600" lvl="2" indent="-29864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3"/>
              <a:buChar char="●"/>
              <a:defRPr/>
            </a:lvl3pPr>
            <a:lvl4pPr marL="1828800" lvl="3" indent="-29051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Char char="●"/>
              <a:defRPr/>
            </a:lvl4pPr>
            <a:lvl5pPr marL="2286000" lvl="4" indent="-29051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Char char="●"/>
              <a:defRPr/>
            </a:lvl5pPr>
            <a:lvl6pPr marL="2743200" lvl="5" indent="-29717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0"/>
              <a:buChar char="●"/>
              <a:defRPr/>
            </a:lvl6pPr>
            <a:lvl7pPr marL="3200400" lvl="6" indent="-28956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Char char="●"/>
              <a:defRPr/>
            </a:lvl7pPr>
            <a:lvl8pPr marL="3657600" lvl="7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onstantia"/>
              <a:buChar char="•"/>
              <a:defRPr/>
            </a:lvl8pPr>
            <a:lvl9pPr marL="4114800" lvl="8" indent="-2952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"/>
              <a:buFont typeface="Constantia"/>
              <a:buChar char="•"/>
              <a:defRPr/>
            </a:lvl9pPr>
          </a:lstStyle>
          <a:p>
            <a:endParaRPr/>
          </a:p>
        </p:txBody>
      </p:sp>
      <p:pic>
        <p:nvPicPr>
          <p:cNvPr id="57" name="Google Shape;57;p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yellow">
  <p:cSld name="Title and body yellow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8219"/>
              </a:buClr>
              <a:buSzPts val="3600"/>
              <a:buFont typeface="Calibri"/>
              <a:buNone/>
              <a:defRPr>
                <a:solidFill>
                  <a:schemeClr val="accent4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937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  <a:defRPr/>
            </a:lvl1pPr>
            <a:lvl2pPr marL="914400" lvl="1" indent="-32575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30"/>
              <a:buChar char="●"/>
              <a:defRPr/>
            </a:lvl2pPr>
            <a:lvl3pPr marL="1371600" lvl="2" indent="-29864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3"/>
              <a:buChar char="●"/>
              <a:defRPr/>
            </a:lvl3pPr>
            <a:lvl4pPr marL="1828800" lvl="3" indent="-29051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Char char="●"/>
              <a:defRPr/>
            </a:lvl4pPr>
            <a:lvl5pPr marL="2286000" lvl="4" indent="-29051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Char char="●"/>
              <a:defRPr/>
            </a:lvl5pPr>
            <a:lvl6pPr marL="2743200" lvl="5" indent="-29717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0"/>
              <a:buChar char="●"/>
              <a:defRPr/>
            </a:lvl6pPr>
            <a:lvl7pPr marL="3200400" lvl="6" indent="-28956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Char char="●"/>
              <a:defRPr/>
            </a:lvl7pPr>
            <a:lvl8pPr marL="3657600" lvl="7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onstantia"/>
              <a:buChar char="•"/>
              <a:defRPr/>
            </a:lvl8pPr>
            <a:lvl9pPr marL="4114800" lvl="8" indent="-2952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"/>
              <a:buFont typeface="Constantia"/>
              <a:buChar char="•"/>
              <a:defRPr/>
            </a:lvl9pPr>
          </a:lstStyle>
          <a:p>
            <a:endParaRPr/>
          </a:p>
        </p:txBody>
      </p:sp>
      <p:pic>
        <p:nvPicPr>
          <p:cNvPr id="61" name="Google Shape;61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12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" name="Google Shape;12;p12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/>
            </a:lvl1pPr>
            <a:lvl2pPr marL="914400" lvl="1" indent="-32575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●"/>
              <a:defRPr/>
            </a:lvl2pPr>
            <a:lvl3pPr marL="1371600" lvl="2" indent="-30861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3pPr>
            <a:lvl4pPr marL="1828800" lvl="3" indent="-30289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Char char="●"/>
              <a:defRPr/>
            </a:lvl4pPr>
            <a:lvl5pPr marL="2286000" lvl="4" indent="-30289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Char char="●"/>
              <a:defRPr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●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●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3" name="Google Shape;13;p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chemeClr val="accent4"/>
            </a:gs>
            <a:gs pos="85000">
              <a:schemeClr val="accent6"/>
            </a:gs>
            <a:gs pos="100000">
              <a:schemeClr val="accent6"/>
            </a:gs>
          </a:gsLst>
          <a:lin ang="16200000" scaled="0"/>
        </a:gra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3"/>
          <p:cNvSpPr txBox="1">
            <a:spLocks noGrp="1"/>
          </p:cNvSpPr>
          <p:nvPr>
            <p:ph type="ctrTitle"/>
          </p:nvPr>
        </p:nvSpPr>
        <p:spPr>
          <a:xfrm>
            <a:off x="533400" y="1028700"/>
            <a:ext cx="7851648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8275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3"/>
          <p:cNvSpPr txBox="1">
            <a:spLocks noGrp="1"/>
          </p:cNvSpPr>
          <p:nvPr>
            <p:ph type="subTitle" idx="1"/>
          </p:nvPr>
        </p:nvSpPr>
        <p:spPr>
          <a:xfrm>
            <a:off x="533400" y="2421402"/>
            <a:ext cx="7854696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8275" bIns="45700" anchor="t" anchorCtr="0">
            <a:noAutofit/>
          </a:bodyPr>
          <a:lstStyle>
            <a:lvl1pPr marR="34289" lv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None/>
              <a:defRPr/>
            </a:lvl2pPr>
            <a:lvl3pPr lvl="2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60"/>
              <a:buNone/>
              <a:defRPr/>
            </a:lvl3pPr>
            <a:lvl4pPr lvl="3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4pPr>
            <a:lvl5pPr lvl="4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5pPr>
            <a:lvl6pPr lvl="5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6pPr>
            <a:lvl7pPr lvl="6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7pPr>
            <a:lvl8pPr lvl="7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pic>
        <p:nvPicPr>
          <p:cNvPr id="17" name="Google Shape;17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00" scaled="0"/>
        </a:gra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4"/>
          <p:cNvSpPr txBox="1"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/>
              <a:buNone/>
              <a:defRPr sz="5000" b="0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4"/>
          <p:cNvSpPr txBox="1"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None/>
              <a:defRPr sz="26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148"/>
              <a:buNone/>
              <a:defRPr sz="135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840"/>
              <a:buNone/>
              <a:defRPr sz="12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SzPts val="683"/>
              <a:buNone/>
              <a:defRPr sz="105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SzPts val="683"/>
              <a:buNone/>
              <a:defRPr sz="1050">
                <a:solidFill>
                  <a:schemeClr val="lt1"/>
                </a:solidFill>
              </a:defRPr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●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●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1" name="Google Shape;21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x" type="tx">
  <p:cSld name="TITLE_AND_BOD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025" tIns="130025" rIns="130025" bIns="1300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86"/>
              <a:buFont typeface="Georgia"/>
              <a:buNone/>
              <a:defRPr sz="3586" b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86"/>
              <a:buFont typeface="Georgia"/>
              <a:buNone/>
              <a:defRPr sz="3586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86"/>
              <a:buFont typeface="Georgia"/>
              <a:buNone/>
              <a:defRPr sz="3586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86"/>
              <a:buFont typeface="Georgia"/>
              <a:buNone/>
              <a:defRPr sz="3586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86"/>
              <a:buFont typeface="Georgia"/>
              <a:buNone/>
              <a:defRPr sz="3586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86"/>
              <a:buFont typeface="Georgia"/>
              <a:buNone/>
              <a:defRPr sz="3586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86"/>
              <a:buFont typeface="Georgia"/>
              <a:buNone/>
              <a:defRPr sz="3586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86"/>
              <a:buFont typeface="Georgia"/>
              <a:buNone/>
              <a:defRPr sz="3586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86"/>
              <a:buFont typeface="Georgia"/>
              <a:buNone/>
              <a:defRPr sz="3586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24" name="Google Shape;24;p15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72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025" tIns="130025" rIns="130025" bIns="130025" anchor="t" anchorCtr="0">
            <a:noAutofit/>
          </a:bodyPr>
          <a:lstStyle>
            <a:lvl1pPr marL="45720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•"/>
              <a:defRPr/>
            </a:lvl1pPr>
            <a:lvl2pPr marL="914400" lvl="1" indent="-32575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●"/>
              <a:defRPr/>
            </a:lvl2pPr>
            <a:lvl3pPr marL="1371600" lvl="2" indent="-298640" algn="l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SzPts val="1103"/>
              <a:buChar char="●"/>
              <a:defRPr/>
            </a:lvl3pPr>
            <a:lvl4pPr marL="1828800" lvl="3" indent="-29051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975"/>
              <a:buChar char="●"/>
              <a:defRPr/>
            </a:lvl4pPr>
            <a:lvl5pPr marL="2286000" lvl="4" indent="-29051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975"/>
              <a:buChar char="●"/>
              <a:defRPr sz="1371"/>
            </a:lvl5pPr>
            <a:lvl6pPr marL="2743200" lvl="5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●"/>
              <a:defRPr sz="1371"/>
            </a:lvl6pPr>
            <a:lvl7pPr marL="3200400" lvl="6" indent="-28956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960"/>
              <a:buChar char="●"/>
              <a:defRPr sz="1371"/>
            </a:lvl7pPr>
            <a:lvl8pPr marL="3657600" lvl="7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Char char="•"/>
              <a:defRPr sz="1371"/>
            </a:lvl8pPr>
            <a:lvl9pPr marL="4114800" lvl="8" indent="-295275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SzPts val="1050"/>
              <a:buChar char="•"/>
              <a:defRPr sz="1371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6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6"/>
          <p:cNvSpPr txBox="1">
            <a:spLocks noGrp="1"/>
          </p:cNvSpPr>
          <p:nvPr>
            <p:ph type="body" idx="1"/>
          </p:nvPr>
        </p:nvSpPr>
        <p:spPr>
          <a:xfrm>
            <a:off x="457200" y="1391436"/>
            <a:ext cx="4040188" cy="494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  <a:defRPr sz="2400" b="1" cap="none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275"/>
              <a:buNone/>
              <a:defRPr sz="1500" b="1"/>
            </a:lvl2pPr>
            <a:lvl3pPr marL="1371600" lvl="2" indent="-2286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945"/>
              <a:buNone/>
              <a:defRPr sz="1350" b="1"/>
            </a:lvl3pPr>
            <a:lvl4pPr marL="1828800" lvl="3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4pPr>
            <a:lvl5pPr marL="2286000" lvl="4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●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●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6"/>
          <p:cNvSpPr txBox="1">
            <a:spLocks noGrp="1"/>
          </p:cNvSpPr>
          <p:nvPr>
            <p:ph type="body" idx="2"/>
          </p:nvPr>
        </p:nvSpPr>
        <p:spPr>
          <a:xfrm>
            <a:off x="4645027" y="1394820"/>
            <a:ext cx="4041775" cy="491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  <a:defRPr sz="2400" b="1" cap="none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275"/>
              <a:buNone/>
              <a:defRPr sz="1500" b="1"/>
            </a:lvl2pPr>
            <a:lvl3pPr marL="1371600" lvl="2" indent="-2286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945"/>
              <a:buNone/>
              <a:defRPr sz="1350" b="1"/>
            </a:lvl3pPr>
            <a:lvl4pPr marL="1828800" lvl="3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4pPr>
            <a:lvl5pPr marL="2286000" lvl="4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●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●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16"/>
          <p:cNvSpPr txBox="1">
            <a:spLocks noGrp="1"/>
          </p:cNvSpPr>
          <p:nvPr>
            <p:ph type="body" idx="3"/>
          </p:nvPr>
        </p:nvSpPr>
        <p:spPr>
          <a:xfrm>
            <a:off x="457200" y="1885950"/>
            <a:ext cx="4040188" cy="288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1pPr>
            <a:lvl2pPr marL="914400" lvl="1" indent="-30956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275"/>
              <a:buChar char="●"/>
              <a:defRPr sz="1500"/>
            </a:lvl2pPr>
            <a:lvl3pPr marL="1371600" lvl="2" indent="-288607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945"/>
              <a:buChar char="●"/>
              <a:defRPr sz="1350"/>
            </a:lvl3pPr>
            <a:lvl4pPr marL="1828800" lvl="3" indent="-27813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Char char="●"/>
              <a:defRPr sz="1200"/>
            </a:lvl4pPr>
            <a:lvl5pPr marL="2286000" lvl="4" indent="-278129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Char char="●"/>
              <a:defRPr sz="120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●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●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16"/>
          <p:cNvSpPr txBox="1">
            <a:spLocks noGrp="1"/>
          </p:cNvSpPr>
          <p:nvPr>
            <p:ph type="body" idx="4"/>
          </p:nvPr>
        </p:nvSpPr>
        <p:spPr>
          <a:xfrm>
            <a:off x="4645027" y="1885950"/>
            <a:ext cx="4041775" cy="288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1pPr>
            <a:lvl2pPr marL="914400" lvl="1" indent="-30956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275"/>
              <a:buChar char="●"/>
              <a:defRPr sz="1500"/>
            </a:lvl2pPr>
            <a:lvl3pPr marL="1371600" lvl="2" indent="-288607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945"/>
              <a:buChar char="●"/>
              <a:defRPr sz="1350"/>
            </a:lvl3pPr>
            <a:lvl4pPr marL="1828800" lvl="3" indent="-27813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Char char="●"/>
              <a:defRPr sz="1200"/>
            </a:lvl4pPr>
            <a:lvl5pPr marL="2286000" lvl="4" indent="-278129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Char char="●"/>
              <a:defRPr sz="120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●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●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1" name="Google Shape;31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7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3058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 b="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4" name="Google Shape;34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>
  <p:cSld name="1_Blank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36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Blank">
  <p:cSld name="2_Blank">
    <p:bg>
      <p:bgPr>
        <a:solidFill>
          <a:schemeClr val="lt1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oogle Shape;38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8D8D8"/>
            </a:gs>
          </a:gsLst>
          <a:lin ang="5640000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0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640" algn="l" rtl="0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"/>
              <a:buChar char="●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0512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8956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"/>
              <a:buChar char="●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onstantia"/>
              <a:buChar char="•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295275" algn="l" rtl="0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onstantia"/>
              <a:buChar char="•"/>
              <a:defRPr sz="10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ecYgqLml89c?feature=oembed" TargetMode="External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youtube.com/playlist?list=PLSmr5tz7VTs5EjgHm83VefB-aTALjM-MJ&amp;si=rfo3aPQQgPb_0lNN" TargetMode="Externa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2.xml"/><Relationship Id="rId1" Type="http://schemas.openxmlformats.org/officeDocument/2006/relationships/video" Target="https://www.youtube.com/embed/yhqDD1je8PQ?feature=oembed" TargetMode="Externa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" TargetMode="External"/><Relationship Id="rId7" Type="http://schemas.openxmlformats.org/officeDocument/2006/relationships/hyperlink" Target="https://learn.k20center.ou.edu/lesson/3575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earn.k20center.ou.edu/lesson/2407" TargetMode="External"/><Relationship Id="rId5" Type="http://schemas.openxmlformats.org/officeDocument/2006/relationships/hyperlink" Target="https://learn.k20center.ou.edu/lesson/3699" TargetMode="External"/><Relationship Id="rId4" Type="http://schemas.openxmlformats.org/officeDocument/2006/relationships/hyperlink" Target="https://learn.k20center.ou.edu/lesson/3228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9.jpeg"/><Relationship Id="rId2" Type="http://schemas.openxmlformats.org/officeDocument/2006/relationships/video" Target="https://www.youtube.com/embed/6jAGOibTMuU?start=9&amp;feature=oembed" TargetMode="External"/><Relationship Id="rId1" Type="http://schemas.openxmlformats.org/officeDocument/2006/relationships/video" Target="https://www.youtube.com/embed/VOXYMRcWbF8?feature=oembed" TargetMode="Externa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2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2.xml"/><Relationship Id="rId1" Type="http://schemas.openxmlformats.org/officeDocument/2006/relationships/video" Target="https://www.youtube.com/embed/XogvI6TP72M?feature=oembed" TargetMode="External"/><Relationship Id="rId4" Type="http://schemas.openxmlformats.org/officeDocument/2006/relationships/image" Target="../media/image2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6"/>
          <p:cNvSpPr txBox="1">
            <a:spLocks noGrp="1"/>
          </p:cNvSpPr>
          <p:nvPr>
            <p:ph type="title"/>
          </p:nvPr>
        </p:nvSpPr>
        <p:spPr>
          <a:xfrm>
            <a:off x="530350" y="1126162"/>
            <a:ext cx="7772400" cy="1021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/>
              <a:buNone/>
            </a:pPr>
            <a:r>
              <a:rPr lang="en-US" dirty="0"/>
              <a:t>Session Objectives</a:t>
            </a:r>
            <a:endParaRPr dirty="0"/>
          </a:p>
        </p:txBody>
      </p:sp>
      <p:sp>
        <p:nvSpPr>
          <p:cNvPr id="114" name="Google Shape;114;p6"/>
          <p:cNvSpPr txBox="1">
            <a:spLocks noGrp="1"/>
          </p:cNvSpPr>
          <p:nvPr>
            <p:ph type="body" idx="1"/>
          </p:nvPr>
        </p:nvSpPr>
        <p:spPr>
          <a:xfrm>
            <a:off x="530350" y="2155236"/>
            <a:ext cx="7772400" cy="2651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en-US" sz="2400" dirty="0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Increase student engagement through realizing the benefits of using music in education.</a:t>
            </a:r>
            <a:endParaRPr sz="2400" dirty="0"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en-US" sz="2400" dirty="0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Explore practical ways to integrate music across different subjects.</a:t>
            </a:r>
            <a:endParaRPr sz="2400" dirty="0"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en-US" sz="2400" dirty="0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Develop strategies to enhance student engagement and retention through musical activities.</a:t>
            </a:r>
            <a:endParaRPr sz="2400" dirty="0"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pPr marL="457200" lvl="0" indent="-2286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None/>
            </a:pP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A45E4-81E7-D790-7845-5A3573ABC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Music and Mood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8CEF5A-4F3E-DE5D-D6FC-A90765FF18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 you watch the video, write down 1–2 words that express how the music made you feel in the table provided. </a:t>
            </a:r>
          </a:p>
          <a:p>
            <a:r>
              <a:rPr lang="en-US" dirty="0"/>
              <a:t>You will hear a total of 7 examples. </a:t>
            </a:r>
          </a:p>
        </p:txBody>
      </p:sp>
    </p:spTree>
    <p:extLst>
      <p:ext uri="{BB962C8B-B14F-4D97-AF65-F5344CB8AC3E}">
        <p14:creationId xmlns:p14="http://schemas.microsoft.com/office/powerpoint/2010/main" val="35648690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nline Media 3" descr="How Music Affects Film #17: The Lion King">
            <a:hlinkClick r:id="" action="ppaction://media"/>
            <a:extLst>
              <a:ext uri="{FF2B5EF4-FFF2-40B4-BE49-F238E27FC236}">
                <a16:creationId xmlns:a16="http://schemas.microsoft.com/office/drawing/2014/main" id="{7C031A84-2DA6-CECD-858F-F9ECF0232C4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134782" y="629722"/>
            <a:ext cx="6874435" cy="38840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FCD2D-3050-7DF4-1CBF-295835346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Music and Mood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45FD42-FCA4-828F-4CC0-B2351977D4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did you expect? Why?</a:t>
            </a:r>
          </a:p>
          <a:p>
            <a:r>
              <a:rPr lang="en-US" dirty="0"/>
              <a:t>What impact did the music have?</a:t>
            </a:r>
          </a:p>
        </p:txBody>
      </p:sp>
    </p:spTree>
    <p:extLst>
      <p:ext uri="{BB962C8B-B14F-4D97-AF65-F5344CB8AC3E}">
        <p14:creationId xmlns:p14="http://schemas.microsoft.com/office/powerpoint/2010/main" val="4612215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2f897b256b4_0_39"/>
          <p:cNvSpPr txBox="1">
            <a:spLocks noGrp="1"/>
          </p:cNvSpPr>
          <p:nvPr>
            <p:ph type="title"/>
          </p:nvPr>
        </p:nvSpPr>
        <p:spPr>
          <a:xfrm>
            <a:off x="457200" y="555050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Stand Up, Sit Down </a:t>
            </a:r>
            <a:endParaRPr dirty="0"/>
          </a:p>
        </p:txBody>
      </p:sp>
      <p:sp>
        <p:nvSpPr>
          <p:cNvPr id="143" name="Google Shape;143;g2f897b256b4_0_39"/>
          <p:cNvSpPr txBox="1">
            <a:spLocks noGrp="1"/>
          </p:cNvSpPr>
          <p:nvPr>
            <p:ph type="body" idx="1"/>
          </p:nvPr>
        </p:nvSpPr>
        <p:spPr>
          <a:xfrm>
            <a:off x="457200" y="1601685"/>
            <a:ext cx="8229600" cy="3291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19100" algn="l" rtl="0">
              <a:spcBef>
                <a:spcPts val="520"/>
              </a:spcBef>
              <a:spcAft>
                <a:spcPts val="0"/>
              </a:spcAft>
              <a:buSzPts val="3000"/>
              <a:buChar char="•"/>
            </a:pPr>
            <a:r>
              <a:rPr lang="en-US" sz="3000" dirty="0"/>
              <a:t>Where do you hear music in public places?</a:t>
            </a:r>
            <a:endParaRPr sz="3000" dirty="0"/>
          </a:p>
          <a:p>
            <a:pPr marL="457200" lvl="0" indent="-419100" algn="l" rtl="0">
              <a:spcBef>
                <a:spcPts val="520"/>
              </a:spcBef>
              <a:spcAft>
                <a:spcPts val="0"/>
              </a:spcAft>
              <a:buSzPts val="3000"/>
              <a:buChar char="•"/>
            </a:pPr>
            <a:r>
              <a:rPr lang="en-US" sz="3000" dirty="0"/>
              <a:t>What is its purpose?</a:t>
            </a:r>
            <a:endParaRPr sz="3000" dirty="0"/>
          </a:p>
        </p:txBody>
      </p:sp>
      <p:pic>
        <p:nvPicPr>
          <p:cNvPr id="144" name="Google Shape;144;g2f897b256b4_0_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21800" y="209875"/>
            <a:ext cx="1613775" cy="1547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2f897b256b4_0_45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 Mozart Effect</a:t>
            </a:r>
            <a:endParaRPr/>
          </a:p>
        </p:txBody>
      </p:sp>
      <p:sp>
        <p:nvSpPr>
          <p:cNvPr id="150" name="Google Shape;150;g2f897b256b4_0_45"/>
          <p:cNvSpPr txBox="1">
            <a:spLocks noGrp="1"/>
          </p:cNvSpPr>
          <p:nvPr>
            <p:ph type="body" idx="1"/>
          </p:nvPr>
        </p:nvSpPr>
        <p:spPr>
          <a:xfrm>
            <a:off x="457200" y="1597910"/>
            <a:ext cx="8229600" cy="3291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r>
              <a:rPr lang="en-US" dirty="0"/>
              <a:t>Can listening to Mozart make you smarter?</a:t>
            </a:r>
            <a:endParaRPr dirty="0"/>
          </a:p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r>
              <a:rPr lang="en-US" dirty="0"/>
              <a:t>The answer is no! However, listening to music that has meaning to an individual can improve concentration and focus, and aid short-term memory while studying, which can improve test performance.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2f897b256b4_0_50"/>
          <p:cNvSpPr txBox="1">
            <a:spLocks noGrp="1"/>
          </p:cNvSpPr>
          <p:nvPr>
            <p:ph type="title"/>
          </p:nvPr>
        </p:nvSpPr>
        <p:spPr>
          <a:xfrm>
            <a:off x="422850" y="301441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Music Extract Cognitive Comics</a:t>
            </a:r>
            <a:endParaRPr dirty="0"/>
          </a:p>
        </p:txBody>
      </p:sp>
      <p:sp>
        <p:nvSpPr>
          <p:cNvPr id="156" name="Google Shape;156;g2f897b256b4_0_50"/>
          <p:cNvSpPr txBox="1">
            <a:spLocks noGrp="1"/>
          </p:cNvSpPr>
          <p:nvPr>
            <p:ph type="body" idx="1"/>
          </p:nvPr>
        </p:nvSpPr>
        <p:spPr>
          <a:xfrm>
            <a:off x="457200" y="1451600"/>
            <a:ext cx="5312100" cy="3291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93700" algn="l" rtl="0">
              <a:spcBef>
                <a:spcPts val="52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Listen to these music extracts.</a:t>
            </a:r>
            <a:endParaRPr dirty="0"/>
          </a:p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endParaRPr sz="1800" dirty="0"/>
          </a:p>
          <a:p>
            <a:pPr marL="457200" lvl="0" indent="-393700" algn="l" rtl="0">
              <a:spcBef>
                <a:spcPts val="52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How does the music make you feel? What does it make you think of? </a:t>
            </a:r>
            <a:endParaRPr dirty="0"/>
          </a:p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endParaRPr sz="1800" dirty="0"/>
          </a:p>
          <a:p>
            <a:pPr marL="457200" lvl="0" indent="-393700" algn="l" rtl="0">
              <a:spcBef>
                <a:spcPts val="52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Draw or write a response to each extract.</a:t>
            </a:r>
            <a:endParaRPr dirty="0"/>
          </a:p>
          <a:p>
            <a:pPr marL="457200" lvl="0" indent="0" algn="l" rtl="0">
              <a:spcBef>
                <a:spcPts val="52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57" name="Google Shape;157;g2f897b256b4_0_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71375" y="301450"/>
            <a:ext cx="1315425" cy="131542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58" name="Google Shape;158;g2f897b256b4_0_50" title="noun-tape-cassette-746747.png"/>
          <p:cNvPicPr preferRelativeResize="0"/>
          <p:nvPr/>
        </p:nvPicPr>
        <p:blipFill rotWithShape="1">
          <a:blip r:embed="rId4">
            <a:alphaModFix/>
          </a:blip>
          <a:srcRect l="6265" t="15166" r="7319" b="26811"/>
          <a:stretch/>
        </p:blipFill>
        <p:spPr>
          <a:xfrm>
            <a:off x="5843312" y="1841520"/>
            <a:ext cx="2809165" cy="1932294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g2f897b256b4_0_50"/>
          <p:cNvSpPr txBox="1"/>
          <p:nvPr/>
        </p:nvSpPr>
        <p:spPr>
          <a:xfrm>
            <a:off x="5944379" y="2058292"/>
            <a:ext cx="2607013" cy="461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520"/>
              </a:spcBef>
              <a:spcAft>
                <a:spcPts val="0"/>
              </a:spcAft>
              <a:buNone/>
            </a:pPr>
            <a:r>
              <a:rPr lang="en-US" sz="1800" u="sng" dirty="0">
                <a:solidFill>
                  <a:srgbClr val="0B5394"/>
                </a:solidFill>
                <a:highlight>
                  <a:srgbClr val="D0E0E3"/>
                </a:highlight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Music Extracts</a:t>
            </a:r>
            <a:endParaRPr sz="1800" dirty="0">
              <a:solidFill>
                <a:srgbClr val="0B5394"/>
              </a:solidFill>
              <a:highlight>
                <a:srgbClr val="D0E0E3"/>
              </a:highlight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f897b256b4_0_56"/>
          <p:cNvSpPr txBox="1">
            <a:spLocks noGrp="1"/>
          </p:cNvSpPr>
          <p:nvPr>
            <p:ph type="title" idx="4294967295"/>
          </p:nvPr>
        </p:nvSpPr>
        <p:spPr>
          <a:xfrm>
            <a:off x="457200" y="528066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Collective Musical Brain Dump</a:t>
            </a:r>
            <a:endParaRPr/>
          </a:p>
        </p:txBody>
      </p:sp>
      <p:sp>
        <p:nvSpPr>
          <p:cNvPr id="165" name="Google Shape;165;g2f897b256b4_0_56"/>
          <p:cNvSpPr txBox="1">
            <a:spLocks noGrp="1"/>
          </p:cNvSpPr>
          <p:nvPr>
            <p:ph type="body" idx="4294967295"/>
          </p:nvPr>
        </p:nvSpPr>
        <p:spPr>
          <a:xfrm>
            <a:off x="457200" y="1451600"/>
            <a:ext cx="8229600" cy="2584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393700" algn="l" rtl="0">
              <a:spcBef>
                <a:spcPts val="52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How could you use music extracts in your classroom or for other school activities?</a:t>
            </a:r>
            <a:endParaRPr dirty="0"/>
          </a:p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endParaRPr sz="1000" dirty="0"/>
          </a:p>
          <a:p>
            <a:pPr marL="457200" lvl="0" indent="-393700" algn="l" rtl="0">
              <a:spcBef>
                <a:spcPts val="52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What are some examples of how you could use music in your teaching?</a:t>
            </a:r>
            <a:endParaRPr dirty="0"/>
          </a:p>
        </p:txBody>
      </p:sp>
      <p:pic>
        <p:nvPicPr>
          <p:cNvPr id="168" name="Google Shape;168;g2f897b256b4_0_56" title="Collective Brain Dump-0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16975" y="271900"/>
            <a:ext cx="1369774" cy="1369774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2f897b256b4_0_68"/>
          <p:cNvSpPr txBox="1">
            <a:spLocks noGrp="1"/>
          </p:cNvSpPr>
          <p:nvPr>
            <p:ph type="title"/>
          </p:nvPr>
        </p:nvSpPr>
        <p:spPr>
          <a:xfrm>
            <a:off x="457200" y="335791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LEARN Instructional Strategy Reflection</a:t>
            </a:r>
            <a:endParaRPr dirty="0"/>
          </a:p>
        </p:txBody>
      </p:sp>
      <p:sp>
        <p:nvSpPr>
          <p:cNvPr id="174" name="Google Shape;174;g2f897b256b4_0_68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93700" algn="l" rtl="0">
              <a:lnSpc>
                <a:spcPct val="150000"/>
              </a:lnSpc>
              <a:spcBef>
                <a:spcPts val="52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Elbow Partners</a:t>
            </a:r>
            <a:endParaRPr dirty="0"/>
          </a:p>
          <a:p>
            <a:pPr marL="457200" lvl="0" indent="-393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Stand Up, Sit Down</a:t>
            </a:r>
            <a:endParaRPr dirty="0"/>
          </a:p>
          <a:p>
            <a:pPr marL="457200" lvl="0" indent="-393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Cognitive Comics</a:t>
            </a:r>
            <a:endParaRPr dirty="0"/>
          </a:p>
          <a:p>
            <a:pPr marL="457200" lvl="0" indent="-393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Collective Brain Dump</a:t>
            </a:r>
            <a:endParaRPr dirty="0"/>
          </a:p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75" name="Google Shape;175;g2f897b256b4_0_68" title="Collective Brain Dump-0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04846" y="3147761"/>
            <a:ext cx="1195327" cy="119535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76" name="Google Shape;176;g2f897b256b4_0_6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87050" y="2498125"/>
            <a:ext cx="1315425" cy="131542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77" name="Google Shape;177;g2f897b256b4_0_6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79326" y="1491151"/>
            <a:ext cx="1246352" cy="119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g2f897b256b4_0_68" title="elbow partner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97225" y="1251812"/>
            <a:ext cx="1495075" cy="901564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2f897b256b4_0_73"/>
          <p:cNvSpPr txBox="1">
            <a:spLocks noGrp="1"/>
          </p:cNvSpPr>
          <p:nvPr>
            <p:ph type="title"/>
          </p:nvPr>
        </p:nvSpPr>
        <p:spPr>
          <a:xfrm>
            <a:off x="457200" y="198441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Musical</a:t>
            </a:r>
            <a:r>
              <a:rPr lang="en-US"/>
              <a:t> GramIt </a:t>
            </a:r>
            <a:endParaRPr/>
          </a:p>
        </p:txBody>
      </p:sp>
      <p:sp>
        <p:nvSpPr>
          <p:cNvPr id="184" name="Google Shape;184;g2f897b256b4_0_73"/>
          <p:cNvSpPr txBox="1">
            <a:spLocks noGrp="1"/>
          </p:cNvSpPr>
          <p:nvPr>
            <p:ph type="body" idx="1"/>
          </p:nvPr>
        </p:nvSpPr>
        <p:spPr>
          <a:xfrm>
            <a:off x="457200" y="1121985"/>
            <a:ext cx="6758448" cy="3291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93700" algn="l" rtl="0">
              <a:spcBef>
                <a:spcPts val="52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Read your assigned article summary. </a:t>
            </a:r>
          </a:p>
          <a:p>
            <a:pPr marL="457200" lvl="0" indent="-393700" algn="l" rtl="0">
              <a:spcBef>
                <a:spcPts val="52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Using large poster paper, visually represent the findings of your research. </a:t>
            </a:r>
          </a:p>
          <a:p>
            <a:pPr marL="457200" lvl="0" indent="-393700" algn="l" rtl="0">
              <a:spcBef>
                <a:spcPts val="52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Create a 1–3 word summary of your abstract and write it on your poster using a hashtag (#). For example: #</a:t>
            </a:r>
            <a:r>
              <a:rPr lang="en-US" dirty="0" err="1"/>
              <a:t>calmingmusic</a:t>
            </a:r>
            <a:endParaRPr lang="en-US" dirty="0"/>
          </a:p>
        </p:txBody>
      </p:sp>
      <p:pic>
        <p:nvPicPr>
          <p:cNvPr id="185" name="Google Shape;185;g2f897b256b4_0_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644192">
            <a:off x="7779075" y="106226"/>
            <a:ext cx="1258699" cy="1258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A qr code with a circle in the middle&#10;&#10;AI-generated content may be incorrect.">
            <a:extLst>
              <a:ext uri="{FF2B5EF4-FFF2-40B4-BE49-F238E27FC236}">
                <a16:creationId xmlns:a16="http://schemas.microsoft.com/office/drawing/2014/main" id="{85AFF017-1C59-4449-6D83-7B74065CC9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5648" y="1961009"/>
            <a:ext cx="1471152" cy="171134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5EA3DB-09F5-5924-9833-A014DE9BB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While You Wait…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4FBAF0-F09E-1DF0-C860-D97A610BD1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4114800" cy="3725775"/>
          </a:xfrm>
        </p:spPr>
        <p:txBody>
          <a:bodyPr/>
          <a:lstStyle/>
          <a:p>
            <a:pPr marL="63500" indent="0">
              <a:buNone/>
            </a:pPr>
            <a:r>
              <a:rPr lang="en-US" b="1" dirty="0"/>
              <a:t>Part 1</a:t>
            </a:r>
          </a:p>
          <a:p>
            <a:pPr marL="63500" indent="0">
              <a:buNone/>
            </a:pPr>
            <a:r>
              <a:rPr lang="en-US" dirty="0"/>
              <a:t>Complete this short survey:</a:t>
            </a:r>
          </a:p>
          <a:p>
            <a:pPr marL="63500" indent="0">
              <a:buNone/>
            </a:pPr>
            <a:r>
              <a:rPr lang="en-US" dirty="0">
                <a:solidFill>
                  <a:schemeClr val="tx1"/>
                </a:solidFill>
                <a:highlight>
                  <a:srgbClr val="FFFF00"/>
                </a:highlight>
              </a:rPr>
              <a:t>&lt;Insert link here&gt;</a:t>
            </a:r>
          </a:p>
          <a:p>
            <a:pPr marL="63500" indent="0">
              <a:buNone/>
            </a:pPr>
            <a:endParaRPr lang="en-US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pPr marL="63500" indent="0">
              <a:buNone/>
            </a:pPr>
            <a:r>
              <a:rPr lang="en-US" dirty="0">
                <a:solidFill>
                  <a:schemeClr val="tx1"/>
                </a:solidFill>
                <a:highlight>
                  <a:srgbClr val="FFFF00"/>
                </a:highlight>
              </a:rPr>
              <a:t>&lt;Insert QR code here&gt;</a:t>
            </a:r>
          </a:p>
          <a:p>
            <a:pPr marL="63500" indent="0">
              <a:buNone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C1B783-E545-8792-AA90-63B9666B9FE9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marL="63500" indent="0">
              <a:buNone/>
            </a:pPr>
            <a:r>
              <a:rPr lang="en-US" b="1" dirty="0"/>
              <a:t>Part 2</a:t>
            </a:r>
            <a:endParaRPr lang="en-US" dirty="0"/>
          </a:p>
          <a:p>
            <a:pPr marL="63500" indent="0">
              <a:buNone/>
            </a:pPr>
            <a:r>
              <a:rPr lang="en-US" dirty="0"/>
              <a:t>Complete the “Mix Tape” section of your </a:t>
            </a:r>
            <a:r>
              <a:rPr lang="en-US" b="1" dirty="0"/>
              <a:t>Impacts of Music </a:t>
            </a:r>
            <a:r>
              <a:rPr lang="en-US" dirty="0"/>
              <a:t>handout. </a:t>
            </a:r>
          </a:p>
        </p:txBody>
      </p:sp>
    </p:spTree>
    <p:extLst>
      <p:ext uri="{BB962C8B-B14F-4D97-AF65-F5344CB8AC3E}">
        <p14:creationId xmlns:p14="http://schemas.microsoft.com/office/powerpoint/2010/main" val="36472258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3d755d3f5e_0_0"/>
          <p:cNvSpPr txBox="1">
            <a:spLocks noGrp="1"/>
          </p:cNvSpPr>
          <p:nvPr>
            <p:ph type="title" idx="4294967295"/>
          </p:nvPr>
        </p:nvSpPr>
        <p:spPr>
          <a:xfrm>
            <a:off x="457200" y="253391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Musical Springboard Commit and Toss</a:t>
            </a:r>
            <a:endParaRPr/>
          </a:p>
        </p:txBody>
      </p:sp>
      <p:sp>
        <p:nvSpPr>
          <p:cNvPr id="191" name="Google Shape;191;g33d755d3f5e_0_0"/>
          <p:cNvSpPr txBox="1">
            <a:spLocks noGrp="1"/>
          </p:cNvSpPr>
          <p:nvPr>
            <p:ph type="body" idx="4294967295"/>
          </p:nvPr>
        </p:nvSpPr>
        <p:spPr>
          <a:xfrm>
            <a:off x="457200" y="1293675"/>
            <a:ext cx="5570400" cy="3291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93700" algn="l" rtl="0">
              <a:spcBef>
                <a:spcPts val="52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How could you start discussion in your subject area using music?</a:t>
            </a:r>
          </a:p>
          <a:p>
            <a:pPr marL="457200" lvl="0" indent="-393700" algn="l" rtl="0">
              <a:spcBef>
                <a:spcPts val="52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Consider all aspects of music including:</a:t>
            </a:r>
          </a:p>
          <a:p>
            <a:pPr lvl="1" indent="-393700">
              <a:spcBef>
                <a:spcPts val="520"/>
              </a:spcBef>
              <a:buSzPts val="2600"/>
              <a:buChar char="•"/>
            </a:pPr>
            <a:r>
              <a:rPr lang="en-US" dirty="0"/>
              <a:t>Historical context</a:t>
            </a:r>
          </a:p>
          <a:p>
            <a:pPr lvl="1" indent="-393700">
              <a:spcBef>
                <a:spcPts val="520"/>
              </a:spcBef>
              <a:buSzPts val="2600"/>
              <a:buChar char="•"/>
            </a:pPr>
            <a:r>
              <a:rPr lang="en-US" dirty="0"/>
              <a:t>Musicians, performers, and the production team</a:t>
            </a:r>
          </a:p>
          <a:p>
            <a:pPr lvl="1" indent="-393700">
              <a:spcBef>
                <a:spcPts val="520"/>
              </a:spcBef>
              <a:buSzPts val="2600"/>
              <a:buChar char="•"/>
            </a:pPr>
            <a:r>
              <a:rPr lang="en-US" dirty="0"/>
              <a:t>Style and genre</a:t>
            </a:r>
          </a:p>
          <a:p>
            <a:pPr lvl="1" indent="-393700">
              <a:spcBef>
                <a:spcPts val="520"/>
              </a:spcBef>
              <a:buSzPts val="2600"/>
              <a:buChar char="•"/>
            </a:pPr>
            <a:r>
              <a:rPr lang="en-US" dirty="0"/>
              <a:t>Recording technology</a:t>
            </a:r>
          </a:p>
        </p:txBody>
      </p:sp>
      <p:pic>
        <p:nvPicPr>
          <p:cNvPr id="192" name="Google Shape;192;g33d755d3f5e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2020217">
            <a:off x="6887231" y="1296949"/>
            <a:ext cx="1163961" cy="13967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Online Media 1" descr="Waterloo Sunset">
            <a:hlinkClick r:id="" action="ppaction://media"/>
            <a:extLst>
              <a:ext uri="{FF2B5EF4-FFF2-40B4-BE49-F238E27FC236}">
                <a16:creationId xmlns:a16="http://schemas.microsoft.com/office/drawing/2014/main" id="{66F30B4B-E510-8047-41B4-74D9DB4174A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6233577" y="3082356"/>
            <a:ext cx="2107172" cy="15803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3d755d3f5e_0_14"/>
          <p:cNvSpPr txBox="1">
            <a:spLocks noGrp="1"/>
          </p:cNvSpPr>
          <p:nvPr>
            <p:ph type="title" idx="4294967295"/>
          </p:nvPr>
        </p:nvSpPr>
        <p:spPr>
          <a:xfrm>
            <a:off x="457200" y="-125059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Waterloo Sunset by Def Leppard (2004)</a:t>
            </a:r>
            <a:endParaRPr/>
          </a:p>
        </p:txBody>
      </p:sp>
      <p:pic>
        <p:nvPicPr>
          <p:cNvPr id="199" name="Google Shape;199;g33d755d3f5e_0_14"/>
          <p:cNvPicPr preferRelativeResize="0"/>
          <p:nvPr/>
        </p:nvPicPr>
        <p:blipFill rotWithShape="1">
          <a:blip r:embed="rId3">
            <a:alphaModFix/>
          </a:blip>
          <a:srcRect l="9840" r="9695" b="21881"/>
          <a:stretch/>
        </p:blipFill>
        <p:spPr>
          <a:xfrm>
            <a:off x="3902837" y="1373687"/>
            <a:ext cx="1338326" cy="1731799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g33d755d3f5e_0_14"/>
          <p:cNvSpPr txBox="1"/>
          <p:nvPr/>
        </p:nvSpPr>
        <p:spPr>
          <a:xfrm rot="486">
            <a:off x="1273200" y="947900"/>
            <a:ext cx="2120400" cy="114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Did you know this is a cover of a 1967 song by The Kinks?</a:t>
            </a:r>
            <a:endParaRPr sz="19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g33d755d3f5e_0_14"/>
          <p:cNvSpPr txBox="1"/>
          <p:nvPr/>
        </p:nvSpPr>
        <p:spPr>
          <a:xfrm rot="1252">
            <a:off x="3336750" y="3747275"/>
            <a:ext cx="2470500" cy="10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Did you know Def Leppard’s drummer only had one arm after being in a car crash?</a:t>
            </a:r>
            <a:endParaRPr sz="19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g33d755d3f5e_0_14"/>
          <p:cNvSpPr txBox="1"/>
          <p:nvPr/>
        </p:nvSpPr>
        <p:spPr>
          <a:xfrm>
            <a:off x="6718650" y="3765575"/>
            <a:ext cx="2203200" cy="10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does this show resilience and determination?</a:t>
            </a:r>
            <a:endParaRPr sz="19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g33d755d3f5e_0_14"/>
          <p:cNvSpPr txBox="1"/>
          <p:nvPr/>
        </p:nvSpPr>
        <p:spPr>
          <a:xfrm rot="575">
            <a:off x="5331600" y="969650"/>
            <a:ext cx="17928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Did you like it? Why? Why not?</a:t>
            </a:r>
            <a:endParaRPr sz="19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g33d755d3f5e_0_14"/>
          <p:cNvSpPr txBox="1"/>
          <p:nvPr/>
        </p:nvSpPr>
        <p:spPr>
          <a:xfrm rot="488">
            <a:off x="823475" y="2355825"/>
            <a:ext cx="21132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were the 1960s like?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g33d755d3f5e_0_14"/>
          <p:cNvSpPr txBox="1"/>
          <p:nvPr/>
        </p:nvSpPr>
        <p:spPr>
          <a:xfrm>
            <a:off x="375175" y="3474100"/>
            <a:ext cx="23304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was the available recording technology? (vinyl/CDs/streaming)</a:t>
            </a:r>
            <a:endParaRPr sz="19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g33d755d3f5e_0_14"/>
          <p:cNvSpPr txBox="1"/>
          <p:nvPr/>
        </p:nvSpPr>
        <p:spPr>
          <a:xfrm rot="488">
            <a:off x="5241175" y="2857575"/>
            <a:ext cx="2113200" cy="97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Who is inspirational to you?</a:t>
            </a:r>
            <a:endParaRPr sz="19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g33d755d3f5e_0_14"/>
          <p:cNvSpPr txBox="1"/>
          <p:nvPr/>
        </p:nvSpPr>
        <p:spPr>
          <a:xfrm rot="488">
            <a:off x="6674900" y="1706000"/>
            <a:ext cx="21132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could you hear?</a:t>
            </a:r>
            <a:endParaRPr sz="19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08" name="Google Shape;208;g33d755d3f5e_0_14"/>
          <p:cNvCxnSpPr>
            <a:stCxn id="199" idx="1"/>
          </p:cNvCxnSpPr>
          <p:nvPr/>
        </p:nvCxnSpPr>
        <p:spPr>
          <a:xfrm rot="10800000">
            <a:off x="3320537" y="1794087"/>
            <a:ext cx="582300" cy="445500"/>
          </a:xfrm>
          <a:prstGeom prst="straightConnector1">
            <a:avLst/>
          </a:prstGeom>
          <a:noFill/>
          <a:ln w="38100" cap="flat" cmpd="sng">
            <a:solidFill>
              <a:schemeClr val="accent6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09" name="Google Shape;209;g33d755d3f5e_0_14"/>
          <p:cNvCxnSpPr>
            <a:stCxn id="199" idx="2"/>
            <a:endCxn id="201" idx="0"/>
          </p:cNvCxnSpPr>
          <p:nvPr/>
        </p:nvCxnSpPr>
        <p:spPr>
          <a:xfrm>
            <a:off x="4572000" y="3105486"/>
            <a:ext cx="0" cy="641700"/>
          </a:xfrm>
          <a:prstGeom prst="straightConnector1">
            <a:avLst/>
          </a:prstGeom>
          <a:noFill/>
          <a:ln w="38100" cap="flat" cmpd="sng">
            <a:solidFill>
              <a:schemeClr val="accent6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10" name="Google Shape;210;g33d755d3f5e_0_14"/>
          <p:cNvCxnSpPr>
            <a:stCxn id="199" idx="3"/>
            <a:endCxn id="203" idx="2"/>
          </p:cNvCxnSpPr>
          <p:nvPr/>
        </p:nvCxnSpPr>
        <p:spPr>
          <a:xfrm rot="10800000" flipH="1">
            <a:off x="5241164" y="1827087"/>
            <a:ext cx="986700" cy="412500"/>
          </a:xfrm>
          <a:prstGeom prst="straightConnector1">
            <a:avLst/>
          </a:prstGeom>
          <a:noFill/>
          <a:ln w="38100" cap="flat" cmpd="sng">
            <a:solidFill>
              <a:schemeClr val="accent6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11" name="Google Shape;211;g33d755d3f5e_0_14"/>
          <p:cNvCxnSpPr>
            <a:stCxn id="200" idx="2"/>
            <a:endCxn id="204" idx="0"/>
          </p:cNvCxnSpPr>
          <p:nvPr/>
        </p:nvCxnSpPr>
        <p:spPr>
          <a:xfrm flipH="1">
            <a:off x="1880100" y="2094800"/>
            <a:ext cx="453300" cy="261000"/>
          </a:xfrm>
          <a:prstGeom prst="straightConnector1">
            <a:avLst/>
          </a:prstGeom>
          <a:noFill/>
          <a:ln w="38100" cap="flat" cmpd="sng">
            <a:solidFill>
              <a:schemeClr val="accent6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12" name="Google Shape;212;g33d755d3f5e_0_14"/>
          <p:cNvCxnSpPr>
            <a:stCxn id="204" idx="2"/>
            <a:endCxn id="205" idx="0"/>
          </p:cNvCxnSpPr>
          <p:nvPr/>
        </p:nvCxnSpPr>
        <p:spPr>
          <a:xfrm flipH="1">
            <a:off x="1540475" y="3213225"/>
            <a:ext cx="339600" cy="261000"/>
          </a:xfrm>
          <a:prstGeom prst="straightConnector1">
            <a:avLst/>
          </a:prstGeom>
          <a:noFill/>
          <a:ln w="38100" cap="flat" cmpd="sng">
            <a:solidFill>
              <a:schemeClr val="accent6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13" name="Google Shape;213;g33d755d3f5e_0_14"/>
          <p:cNvCxnSpPr>
            <a:stCxn id="201" idx="3"/>
            <a:endCxn id="202" idx="1"/>
          </p:cNvCxnSpPr>
          <p:nvPr/>
        </p:nvCxnSpPr>
        <p:spPr>
          <a:xfrm rot="10800000" flipH="1">
            <a:off x="5807250" y="4296425"/>
            <a:ext cx="911400" cy="600"/>
          </a:xfrm>
          <a:prstGeom prst="straightConnector1">
            <a:avLst/>
          </a:prstGeom>
          <a:noFill/>
          <a:ln w="38100" cap="flat" cmpd="sng">
            <a:solidFill>
              <a:schemeClr val="accent6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14" name="Google Shape;214;g33d755d3f5e_0_14"/>
          <p:cNvCxnSpPr>
            <a:stCxn id="203" idx="3"/>
            <a:endCxn id="207" idx="0"/>
          </p:cNvCxnSpPr>
          <p:nvPr/>
        </p:nvCxnSpPr>
        <p:spPr>
          <a:xfrm>
            <a:off x="7124400" y="1398500"/>
            <a:ext cx="607200" cy="307500"/>
          </a:xfrm>
          <a:prstGeom prst="straightConnector1">
            <a:avLst/>
          </a:prstGeom>
          <a:noFill/>
          <a:ln w="38100" cap="flat" cmpd="sng">
            <a:solidFill>
              <a:schemeClr val="accent6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15" name="Google Shape;215;g33d755d3f5e_0_14"/>
          <p:cNvCxnSpPr>
            <a:stCxn id="202" idx="0"/>
          </p:cNvCxnSpPr>
          <p:nvPr/>
        </p:nvCxnSpPr>
        <p:spPr>
          <a:xfrm rot="10800000">
            <a:off x="7125750" y="3479675"/>
            <a:ext cx="694500" cy="285900"/>
          </a:xfrm>
          <a:prstGeom prst="straightConnector1">
            <a:avLst/>
          </a:prstGeom>
          <a:noFill/>
          <a:ln w="38100" cap="flat" cmpd="sng">
            <a:solidFill>
              <a:schemeClr val="accent6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2f897b256b4_0_62"/>
          <p:cNvSpPr txBox="1">
            <a:spLocks noGrp="1"/>
          </p:cNvSpPr>
          <p:nvPr>
            <p:ph type="title"/>
          </p:nvPr>
        </p:nvSpPr>
        <p:spPr>
          <a:xfrm>
            <a:off x="402975" y="176741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Musical Relationships</a:t>
            </a:r>
            <a:endParaRPr dirty="0"/>
          </a:p>
        </p:txBody>
      </p:sp>
      <p:sp>
        <p:nvSpPr>
          <p:cNvPr id="221" name="Google Shape;221;g2f897b256b4_0_62"/>
          <p:cNvSpPr txBox="1">
            <a:spLocks noGrp="1"/>
          </p:cNvSpPr>
          <p:nvPr>
            <p:ph type="body" idx="1"/>
          </p:nvPr>
        </p:nvSpPr>
        <p:spPr>
          <a:xfrm>
            <a:off x="457200" y="1088575"/>
            <a:ext cx="8229600" cy="3581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r>
              <a:rPr lang="en-US" sz="2000" b="1" dirty="0"/>
              <a:t>K20 Center’s LEARN:</a:t>
            </a:r>
            <a:r>
              <a:rPr lang="en-US" sz="2000" dirty="0"/>
              <a:t> </a:t>
            </a:r>
            <a:r>
              <a:rPr lang="en-US" sz="2000" u="sng" dirty="0">
                <a:solidFill>
                  <a:srgbClr val="3E5C6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</a:t>
            </a:r>
            <a:endParaRPr sz="2000" dirty="0">
              <a:solidFill>
                <a:srgbClr val="3E5C61"/>
              </a:solidFill>
            </a:endParaRPr>
          </a:p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endParaRPr sz="1200" dirty="0"/>
          </a:p>
          <a:p>
            <a:pPr marL="457200" lvl="0" indent="-355600" algn="l" rtl="0">
              <a:spcBef>
                <a:spcPts val="520"/>
              </a:spcBef>
              <a:spcAft>
                <a:spcPts val="0"/>
              </a:spcAft>
              <a:buSzPts val="2000"/>
              <a:buChar char="•"/>
            </a:pPr>
            <a:r>
              <a:rPr lang="en-US" sz="2000" b="1" dirty="0"/>
              <a:t>Math:</a:t>
            </a:r>
            <a:r>
              <a:rPr lang="en-US" sz="2000" dirty="0"/>
              <a:t> </a:t>
            </a:r>
            <a:r>
              <a:rPr lang="en-US" sz="2000" u="sng" dirty="0">
                <a:solidFill>
                  <a:srgbClr val="3E5C6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Sound </a:t>
            </a:r>
            <a:r>
              <a:rPr lang="en-US" sz="2000" u="sng" dirty="0">
                <a:solidFill>
                  <a:srgbClr val="3E5C6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"/>
                  </a:ext>
                </a:extLst>
              </a:rPr>
              <a:t>of</a:t>
            </a:r>
            <a:r>
              <a:rPr lang="en-US" sz="2000" u="sng" dirty="0">
                <a:solidFill>
                  <a:srgbClr val="3E5C6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Polynomials</a:t>
            </a:r>
            <a:endParaRPr sz="2000" dirty="0">
              <a:solidFill>
                <a:srgbClr val="3E5C61"/>
              </a:solidFill>
            </a:endParaRPr>
          </a:p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endParaRPr sz="1200" dirty="0"/>
          </a:p>
          <a:p>
            <a:pPr marL="457200" lvl="0" indent="-355600" algn="l" rtl="0">
              <a:spcBef>
                <a:spcPts val="520"/>
              </a:spcBef>
              <a:spcAft>
                <a:spcPts val="0"/>
              </a:spcAft>
              <a:buSzPts val="2000"/>
              <a:buChar char="•"/>
            </a:pPr>
            <a:r>
              <a:rPr lang="en-US" sz="2000" b="1" dirty="0"/>
              <a:t>ELA &amp; Social Studies:</a:t>
            </a:r>
            <a:r>
              <a:rPr lang="en-US" sz="2000" dirty="0"/>
              <a:t> </a:t>
            </a:r>
            <a:r>
              <a:rPr lang="en-US" sz="2000" u="sng" dirty="0">
                <a:solidFill>
                  <a:srgbClr val="3E5C6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Blackbirds in Little Rock</a:t>
            </a:r>
            <a:endParaRPr sz="2000" dirty="0">
              <a:solidFill>
                <a:srgbClr val="3E5C61"/>
              </a:solidFill>
            </a:endParaRPr>
          </a:p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endParaRPr sz="1200" dirty="0"/>
          </a:p>
          <a:p>
            <a:pPr marL="457200" lvl="0" indent="-355600" algn="l" rtl="0">
              <a:spcBef>
                <a:spcPts val="520"/>
              </a:spcBef>
              <a:spcAft>
                <a:spcPts val="0"/>
              </a:spcAft>
              <a:buSzPts val="2000"/>
              <a:buChar char="•"/>
            </a:pPr>
            <a:r>
              <a:rPr lang="en-US" sz="2000" b="1" dirty="0"/>
              <a:t>Science:</a:t>
            </a:r>
            <a:r>
              <a:rPr lang="en-US" sz="2000" dirty="0"/>
              <a:t> </a:t>
            </a:r>
            <a:r>
              <a:rPr lang="en-US" sz="2000" u="sng" dirty="0">
                <a:solidFill>
                  <a:srgbClr val="3E5C6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Make Some Waves</a:t>
            </a:r>
            <a:r>
              <a:rPr lang="en-US" sz="2000" dirty="0"/>
              <a:t>;</a:t>
            </a:r>
            <a:r>
              <a:rPr lang="en-US" sz="2000" dirty="0">
                <a:solidFill>
                  <a:srgbClr val="3E5C61"/>
                </a:solidFill>
              </a:rPr>
              <a:t> </a:t>
            </a:r>
            <a:r>
              <a:rPr lang="en-US" sz="2000" u="sng" dirty="0">
                <a:solidFill>
                  <a:srgbClr val="3E5C6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Shaping Soundscapes</a:t>
            </a:r>
            <a:endParaRPr sz="2000" dirty="0">
              <a:solidFill>
                <a:srgbClr val="3E5C61"/>
              </a:solidFill>
            </a:endParaRPr>
          </a:p>
          <a:p>
            <a:pPr marL="457200" lvl="0" indent="0" algn="l" rtl="0">
              <a:spcBef>
                <a:spcPts val="520"/>
              </a:spcBef>
              <a:spcAft>
                <a:spcPts val="0"/>
              </a:spcAft>
              <a:buNone/>
            </a:pPr>
            <a:endParaRPr sz="1200" dirty="0"/>
          </a:p>
          <a:p>
            <a:pPr marL="457200" lvl="0" indent="-355600" algn="l" rtl="0">
              <a:spcBef>
                <a:spcPts val="520"/>
              </a:spcBef>
              <a:spcAft>
                <a:spcPts val="0"/>
              </a:spcAft>
              <a:buSzPts val="2000"/>
              <a:buChar char="•"/>
            </a:pPr>
            <a:r>
              <a:rPr lang="en-US" sz="2000" b="1" dirty="0"/>
              <a:t>Instructional Strategies:</a:t>
            </a:r>
            <a:r>
              <a:rPr lang="en-US" sz="2000" dirty="0"/>
              <a:t> </a:t>
            </a:r>
            <a:endParaRPr sz="2000" dirty="0"/>
          </a:p>
          <a:p>
            <a:pPr marL="914400" lvl="1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US" sz="2000" dirty="0"/>
              <a:t>Chant It, Sing It, Rap It (See examples on the next slide.)</a:t>
            </a:r>
            <a:endParaRPr sz="2000" dirty="0"/>
          </a:p>
          <a:p>
            <a:pPr marL="914400" lvl="1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US" sz="2000" dirty="0"/>
              <a:t>Blackout Poetry</a:t>
            </a:r>
            <a:endParaRPr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32155a1e86_0_0"/>
          <p:cNvSpPr txBox="1">
            <a:spLocks noGrp="1"/>
          </p:cNvSpPr>
          <p:nvPr>
            <p:ph type="title" idx="4294967295"/>
          </p:nvPr>
        </p:nvSpPr>
        <p:spPr>
          <a:xfrm>
            <a:off x="457200" y="262866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Chant it, Sing it, Rap it</a:t>
            </a:r>
            <a:endParaRPr/>
          </a:p>
        </p:txBody>
      </p:sp>
      <p:pic>
        <p:nvPicPr>
          <p:cNvPr id="227" name="Google Shape;227;g332155a1e86_0_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34919" y="262875"/>
            <a:ext cx="2228331" cy="109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Online Media 1" descr="The Quadratic Formula Song - With Harmony">
            <a:hlinkClick r:id="" action="ppaction://media"/>
            <a:extLst>
              <a:ext uri="{FF2B5EF4-FFF2-40B4-BE49-F238E27FC236}">
                <a16:creationId xmlns:a16="http://schemas.microsoft.com/office/drawing/2014/main" id="{DCF5D7C3-EC03-335D-CB4C-C649D1C2B5D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457201" y="1749286"/>
            <a:ext cx="3958062" cy="2236305"/>
          </a:xfrm>
          <a:prstGeom prst="rect">
            <a:avLst/>
          </a:prstGeom>
        </p:spPr>
      </p:pic>
      <p:pic>
        <p:nvPicPr>
          <p:cNvPr id="4" name="Online Media 3" descr="Classification Rap">
            <a:hlinkClick r:id="" action="ppaction://media"/>
            <a:extLst>
              <a:ext uri="{FF2B5EF4-FFF2-40B4-BE49-F238E27FC236}">
                <a16:creationId xmlns:a16="http://schemas.microsoft.com/office/drawing/2014/main" id="{446C5019-90B8-8D30-60C6-B08D4AD3E077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7"/>
          <a:stretch>
            <a:fillRect/>
          </a:stretch>
        </p:blipFill>
        <p:spPr>
          <a:xfrm>
            <a:off x="4728739" y="1747571"/>
            <a:ext cx="3958060" cy="22380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2f897b256b4_0_103"/>
          <p:cNvSpPr txBox="1">
            <a:spLocks noGrp="1"/>
          </p:cNvSpPr>
          <p:nvPr>
            <p:ph type="title"/>
          </p:nvPr>
        </p:nvSpPr>
        <p:spPr>
          <a:xfrm>
            <a:off x="484675" y="198441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Musical Design</a:t>
            </a:r>
            <a:endParaRPr/>
          </a:p>
        </p:txBody>
      </p:sp>
      <p:sp>
        <p:nvSpPr>
          <p:cNvPr id="235" name="Google Shape;235;g2f897b256b4_0_103"/>
          <p:cNvSpPr txBox="1">
            <a:spLocks noGrp="1"/>
          </p:cNvSpPr>
          <p:nvPr>
            <p:ph type="body" idx="1"/>
          </p:nvPr>
        </p:nvSpPr>
        <p:spPr>
          <a:xfrm>
            <a:off x="457200" y="1170050"/>
            <a:ext cx="8425200" cy="3547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r>
              <a:rPr lang="en-US" dirty="0"/>
              <a:t>In subject-area groups, design a musical activity for use in your classrooms.</a:t>
            </a:r>
          </a:p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endParaRPr sz="12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Ideas:</a:t>
            </a:r>
            <a:endParaRPr b="1" dirty="0"/>
          </a:p>
          <a:p>
            <a:pPr marL="457200" lvl="0" indent="-393700" algn="l" rtl="0">
              <a:spcBef>
                <a:spcPts val="52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Create a short song or jingle to remember key ideas. </a:t>
            </a:r>
            <a:endParaRPr dirty="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Use a piece of music as a springboard to a specific topic.</a:t>
            </a:r>
            <a:endParaRPr dirty="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Create new song lyrics (or create lyrics from an existing textbook) and pair them with an existing melody or song to create a new song.</a:t>
            </a:r>
            <a:endParaRPr dirty="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Use music for reflection, thought, or evaluation.</a:t>
            </a:r>
            <a:endParaRPr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2f897b256b4_0_108"/>
          <p:cNvSpPr txBox="1">
            <a:spLocks noGrp="1"/>
          </p:cNvSpPr>
          <p:nvPr>
            <p:ph type="title"/>
          </p:nvPr>
        </p:nvSpPr>
        <p:spPr>
          <a:xfrm>
            <a:off x="457200" y="468666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Final Thoughts</a:t>
            </a:r>
            <a:endParaRPr/>
          </a:p>
        </p:txBody>
      </p:sp>
      <p:sp>
        <p:nvSpPr>
          <p:cNvPr id="241" name="Google Shape;241;g2f897b256b4_0_108"/>
          <p:cNvSpPr txBox="1">
            <a:spLocks noGrp="1"/>
          </p:cNvSpPr>
          <p:nvPr>
            <p:ph type="body" idx="1"/>
          </p:nvPr>
        </p:nvSpPr>
        <p:spPr>
          <a:xfrm>
            <a:off x="339150" y="1522435"/>
            <a:ext cx="8229600" cy="3291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r>
              <a:rPr lang="en-US" dirty="0"/>
              <a:t>Watch the following video and consider the questions below:</a:t>
            </a:r>
            <a:endParaRPr sz="2900" dirty="0"/>
          </a:p>
          <a:p>
            <a:pPr marL="457200" lvl="0" indent="-393700" algn="l" rtl="0">
              <a:spcBef>
                <a:spcPts val="52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How can you use music more effectively?</a:t>
            </a:r>
            <a:endParaRPr dirty="0"/>
          </a:p>
          <a:p>
            <a:pPr marL="457200" lvl="0" indent="0" algn="l" rtl="0">
              <a:spcBef>
                <a:spcPts val="520"/>
              </a:spcBef>
              <a:spcAft>
                <a:spcPts val="0"/>
              </a:spcAft>
              <a:buNone/>
            </a:pPr>
            <a:endParaRPr dirty="0"/>
          </a:p>
          <a:p>
            <a:pPr marL="457200" lvl="0" indent="-393700" algn="l" rtl="0">
              <a:spcBef>
                <a:spcPts val="52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What questions do you have?</a:t>
            </a:r>
            <a:endParaRPr dirty="0"/>
          </a:p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242" name="Google Shape;242;g2f897b256b4_0_10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28">
            <a:off x="7151725" y="356854"/>
            <a:ext cx="1417025" cy="10810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descr="Educating Yorkshire: Musharaf">
            <a:hlinkClick r:id="" action="ppaction://media"/>
            <a:extLst>
              <a:ext uri="{FF2B5EF4-FFF2-40B4-BE49-F238E27FC236}">
                <a16:creationId xmlns:a16="http://schemas.microsoft.com/office/drawing/2014/main" id="{C45C2298-BBAF-4052-F998-EE9C5123F59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307259" y="727171"/>
            <a:ext cx="6529481" cy="36891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2f897b256b4_0_87"/>
          <p:cNvSpPr txBox="1">
            <a:spLocks noGrp="1"/>
          </p:cNvSpPr>
          <p:nvPr>
            <p:ph type="title"/>
          </p:nvPr>
        </p:nvSpPr>
        <p:spPr>
          <a:xfrm>
            <a:off x="457200" y="335791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LEARN Strategy Reflection</a:t>
            </a:r>
            <a:endParaRPr/>
          </a:p>
        </p:txBody>
      </p:sp>
      <p:sp>
        <p:nvSpPr>
          <p:cNvPr id="253" name="Google Shape;253;g2f897b256b4_0_87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93700" algn="l" rtl="0">
              <a:lnSpc>
                <a:spcPct val="150000"/>
              </a:lnSpc>
              <a:spcBef>
                <a:spcPts val="520"/>
              </a:spcBef>
              <a:spcAft>
                <a:spcPts val="0"/>
              </a:spcAft>
              <a:buSzPts val="2600"/>
              <a:buChar char="•"/>
            </a:pPr>
            <a:r>
              <a:rPr lang="en-US" dirty="0" err="1"/>
              <a:t>GramIt</a:t>
            </a:r>
            <a:endParaRPr dirty="0"/>
          </a:p>
          <a:p>
            <a:pPr marL="457200" lvl="0" indent="-393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Commit and Toss</a:t>
            </a:r>
            <a:endParaRPr dirty="0"/>
          </a:p>
          <a:p>
            <a:pPr marL="457200" lvl="0" indent="-393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How Am I Feeling? What Am I Thinking?</a:t>
            </a:r>
            <a:endParaRPr dirty="0"/>
          </a:p>
        </p:txBody>
      </p:sp>
      <p:pic>
        <p:nvPicPr>
          <p:cNvPr id="254" name="Google Shape;254;g2f897b256b4_0_87" title="GramIt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02225" y="3373400"/>
            <a:ext cx="1370099" cy="1370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g2f897b256b4_0_87" title="Commit _ Toss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13175" y="3277325"/>
            <a:ext cx="1466175" cy="146617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256" name="Google Shape;256;g2f897b256b4_0_87" title="How am I Feeling What am I Thinking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20201" y="3373401"/>
            <a:ext cx="1370100" cy="1370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7"/>
          <p:cNvSpPr txBox="1">
            <a:spLocks noGrp="1"/>
          </p:cNvSpPr>
          <p:nvPr>
            <p:ph type="title"/>
          </p:nvPr>
        </p:nvSpPr>
        <p:spPr>
          <a:xfrm>
            <a:off x="457200" y="356391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/>
              <a:t>Poison Rhythm </a:t>
            </a:r>
            <a:endParaRPr/>
          </a:p>
        </p:txBody>
      </p:sp>
      <p:sp>
        <p:nvSpPr>
          <p:cNvPr id="83" name="Google Shape;83;p7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None/>
            </a:pPr>
            <a:r>
              <a:rPr lang="en-US" sz="2800" dirty="0"/>
              <a:t>This game is also known as “Don’t Clap This One Back.”</a:t>
            </a:r>
          </a:p>
          <a:p>
            <a:pPr marL="0" lvl="0" indent="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None/>
            </a:pPr>
            <a:endParaRPr sz="2800" dirty="0"/>
          </a:p>
          <a:p>
            <a:pPr marL="457200" lvl="0" indent="-4064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800"/>
              <a:buChar char="•"/>
            </a:pPr>
            <a:r>
              <a:rPr lang="en-US" sz="2800" dirty="0"/>
              <a:t>What skills does this game build?</a:t>
            </a:r>
            <a:endParaRPr sz="2800" dirty="0"/>
          </a:p>
          <a:p>
            <a:pPr marL="457200" lvl="0" indent="-4064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800"/>
              <a:buChar char="•"/>
            </a:pPr>
            <a:endParaRPr lang="en-US" sz="2800" dirty="0"/>
          </a:p>
          <a:p>
            <a:pPr marL="457200" lvl="0" indent="-4064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800"/>
              <a:buChar char="•"/>
            </a:pPr>
            <a:r>
              <a:rPr lang="en-US" sz="2800" dirty="0"/>
              <a:t>How could you use this game in your classroom?</a:t>
            </a:r>
            <a:endParaRPr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3"/>
          <p:cNvSpPr txBox="1">
            <a:spLocks noGrp="1"/>
          </p:cNvSpPr>
          <p:nvPr>
            <p:ph type="ctrTitle"/>
          </p:nvPr>
        </p:nvSpPr>
        <p:spPr>
          <a:xfrm>
            <a:off x="533400" y="1028700"/>
            <a:ext cx="8038106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8275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</a:pPr>
            <a:r>
              <a:rPr lang="en-US" sz="4400" dirty="0"/>
              <a:t>Harmonizing Learning</a:t>
            </a:r>
            <a:endParaRPr sz="4400" dirty="0"/>
          </a:p>
        </p:txBody>
      </p:sp>
      <p:sp>
        <p:nvSpPr>
          <p:cNvPr id="89" name="Google Shape;89;p3"/>
          <p:cNvSpPr txBox="1">
            <a:spLocks noGrp="1"/>
          </p:cNvSpPr>
          <p:nvPr>
            <p:ph type="subTitle" idx="1"/>
          </p:nvPr>
        </p:nvSpPr>
        <p:spPr>
          <a:xfrm>
            <a:off x="533400" y="2421402"/>
            <a:ext cx="7854600" cy="13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827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None/>
            </a:pPr>
            <a:r>
              <a:rPr lang="en-US" dirty="0"/>
              <a:t>Integrating Music in the Classroom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84C762-ECB2-3AD0-5EA1-01510367E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Music in Everyday Life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E8CABB-172F-7EC1-999B-6897022EBA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Have you ever:</a:t>
            </a:r>
          </a:p>
          <a:p>
            <a:pPr lvl="1"/>
            <a:r>
              <a:rPr lang="en-US" sz="2400" dirty="0"/>
              <a:t>Listened to music on the way to work? </a:t>
            </a:r>
          </a:p>
          <a:p>
            <a:pPr lvl="1"/>
            <a:r>
              <a:rPr lang="en-US" sz="2400" dirty="0"/>
              <a:t>Sung the national anthem?</a:t>
            </a:r>
          </a:p>
          <a:p>
            <a:pPr lvl="1"/>
            <a:r>
              <a:rPr lang="en-US" sz="2400" dirty="0"/>
              <a:t>Sung in the shower?</a:t>
            </a:r>
          </a:p>
          <a:p>
            <a:pPr lvl="1"/>
            <a:r>
              <a:rPr lang="en-US" sz="2400" dirty="0"/>
              <a:t>Listened to music on Spotify, iTunes, or YouTube?</a:t>
            </a:r>
          </a:p>
          <a:p>
            <a:pPr lvl="1"/>
            <a:r>
              <a:rPr lang="en-US" sz="2400" dirty="0"/>
              <a:t>Played a musical instrument?</a:t>
            </a:r>
          </a:p>
          <a:p>
            <a:pPr lvl="1"/>
            <a:r>
              <a:rPr lang="en-US" sz="2400" dirty="0"/>
              <a:t>Spoken to a friend about a cool (or terrible) song you heard?</a:t>
            </a:r>
          </a:p>
          <a:p>
            <a:pPr lvl="1"/>
            <a:endParaRPr lang="en-US" sz="2400" dirty="0"/>
          </a:p>
          <a:p>
            <a:pPr marL="588645" lvl="1" indent="0">
              <a:buNone/>
            </a:pP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961259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121709-C8E1-92C3-8226-7BF900A084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C8553-7B5C-7123-1F5E-2FAB7B2F8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Music in Everyday Life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705B6-EEBC-91B5-585D-B1E351A26E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Have you ever:</a:t>
            </a:r>
          </a:p>
          <a:p>
            <a:pPr lvl="1"/>
            <a:r>
              <a:rPr lang="en-US" sz="2400" dirty="0"/>
              <a:t>Been to a live music concert?</a:t>
            </a:r>
          </a:p>
          <a:p>
            <a:pPr lvl="1"/>
            <a:r>
              <a:rPr lang="en-US" sz="2400" dirty="0"/>
              <a:t>Listened to music whilst exercising?</a:t>
            </a:r>
          </a:p>
          <a:p>
            <a:pPr lvl="1"/>
            <a:r>
              <a:rPr lang="en-US" sz="2400" dirty="0"/>
              <a:t>Used music to help you calm down to make you feel better in some way?</a:t>
            </a:r>
          </a:p>
          <a:p>
            <a:pPr lvl="1"/>
            <a:r>
              <a:rPr lang="en-US" sz="2400" dirty="0"/>
              <a:t>Become aware of and commented on the music in a film, on TV, or in a public space?  </a:t>
            </a:r>
          </a:p>
        </p:txBody>
      </p:sp>
    </p:spTree>
    <p:extLst>
      <p:ext uri="{BB962C8B-B14F-4D97-AF65-F5344CB8AC3E}">
        <p14:creationId xmlns:p14="http://schemas.microsoft.com/office/powerpoint/2010/main" val="4059185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3d755d3f5e_0_56"/>
          <p:cNvSpPr txBox="1">
            <a:spLocks noGrp="1"/>
          </p:cNvSpPr>
          <p:nvPr>
            <p:ph type="title" idx="4294967295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Music in Everyday Life!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"/>
          <p:cNvSpPr txBox="1">
            <a:spLocks noGrp="1"/>
          </p:cNvSpPr>
          <p:nvPr>
            <p:ph type="title"/>
          </p:nvPr>
        </p:nvSpPr>
        <p:spPr>
          <a:xfrm>
            <a:off x="457200" y="152825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sz="3600"/>
              <a:t>Elbow Partners</a:t>
            </a:r>
            <a:endParaRPr/>
          </a:p>
        </p:txBody>
      </p:sp>
      <p:sp>
        <p:nvSpPr>
          <p:cNvPr id="101" name="Google Shape;101;p4"/>
          <p:cNvSpPr txBox="1">
            <a:spLocks noGrp="1"/>
          </p:cNvSpPr>
          <p:nvPr>
            <p:ph type="body" idx="1"/>
          </p:nvPr>
        </p:nvSpPr>
        <p:spPr>
          <a:xfrm>
            <a:off x="352004" y="938850"/>
            <a:ext cx="6696159" cy="326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None/>
            </a:pP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In pairs, discuss the following:</a:t>
            </a:r>
            <a:endParaRPr sz="2400" dirty="0"/>
          </a:p>
          <a:p>
            <a:pPr marL="457200" lvl="0" indent="-3810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400"/>
              <a:buFont typeface="Calibri"/>
              <a:buAutoNum type="arabicPeriod"/>
            </a:pP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How did the music playing as you entered make you feel? </a:t>
            </a:r>
            <a:r>
              <a:rPr lang="en-US" sz="2400" dirty="0"/>
              <a:t>W</a:t>
            </a: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hat did it make you think about? </a:t>
            </a:r>
            <a:endParaRPr sz="2400" dirty="0"/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Calibri"/>
              <a:buAutoNum type="arabicPeriod"/>
            </a:pP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How did you select your walk-up song? What does it reflect about yourself and your personality? </a:t>
            </a:r>
            <a:endParaRPr sz="2400" dirty="0"/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Calibri"/>
              <a:buAutoNum type="arabicPeriod"/>
            </a:pP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Why is music important in education? </a:t>
            </a:r>
            <a:endParaRPr sz="2400" dirty="0"/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Calibri"/>
              <a:buAutoNum type="arabicPeriod"/>
            </a:pP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What are some personal experiences you have had with music that influence your own teaching, learning, or life in general?</a:t>
            </a:r>
          </a:p>
          <a:p>
            <a:pPr marL="76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2400" dirty="0"/>
              <a:t>Prepare to share out. </a:t>
            </a:r>
            <a:endParaRPr lang="en-US" sz="240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" name="Google Shape;102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30625" y="234475"/>
            <a:ext cx="2101975" cy="1267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5F0C187F-0D98-FBB0-DC3F-0A5BDACEE3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2967" y="1796250"/>
            <a:ext cx="1743833" cy="202854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5"/>
          <p:cNvSpPr txBox="1"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/>
              <a:buNone/>
            </a:pPr>
            <a:r>
              <a:rPr lang="en-US" dirty="0"/>
              <a:t>Essential Question</a:t>
            </a:r>
            <a:endParaRPr dirty="0"/>
          </a:p>
        </p:txBody>
      </p:sp>
      <p:sp>
        <p:nvSpPr>
          <p:cNvPr id="108" name="Google Shape;108;p5"/>
          <p:cNvSpPr txBox="1">
            <a:spLocks noGrp="1"/>
          </p:cNvSpPr>
          <p:nvPr>
            <p:ph type="body" idx="1"/>
          </p:nvPr>
        </p:nvSpPr>
        <p:spPr>
          <a:xfrm>
            <a:off x="530350" y="2279723"/>
            <a:ext cx="7772400" cy="161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None/>
            </a:pPr>
            <a:r>
              <a:rPr lang="en-US" sz="2800" dirty="0"/>
              <a:t>How can teachers use music in the classroom to promote student engagement and emotional regulation?</a:t>
            </a:r>
            <a:endParaRPr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EARN theme">
  <a:themeElements>
    <a:clrScheme name="Custom 11">
      <a:dk1>
        <a:srgbClr val="000000"/>
      </a:dk1>
      <a:lt1>
        <a:srgbClr val="FFFFFF"/>
      </a:lt1>
      <a:dk2>
        <a:srgbClr val="534949"/>
      </a:dk2>
      <a:lt2>
        <a:srgbClr val="F2E6B7"/>
      </a:lt2>
      <a:accent1>
        <a:srgbClr val="DCBA25"/>
      </a:accent1>
      <a:accent2>
        <a:srgbClr val="679BCD"/>
      </a:accent2>
      <a:accent3>
        <a:srgbClr val="999967"/>
      </a:accent3>
      <a:accent4>
        <a:srgbClr val="991B1E"/>
      </a:accent4>
      <a:accent5>
        <a:srgbClr val="C1C1C1"/>
      </a:accent5>
      <a:accent6>
        <a:srgbClr val="7D1619"/>
      </a:accent6>
      <a:hlink>
        <a:srgbClr val="5D94C1"/>
      </a:hlink>
      <a:folHlink>
        <a:srgbClr val="7C7C5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591</TotalTime>
  <Words>1597</Words>
  <Application>Microsoft Macintosh PowerPoint</Application>
  <PresentationFormat>On-screen Show (16:9)</PresentationFormat>
  <Paragraphs>148</Paragraphs>
  <Slides>27</Slides>
  <Notes>24</Notes>
  <HiddenSlides>1</HiddenSlides>
  <MMClips>5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Calibri</vt:lpstr>
      <vt:lpstr>Arial</vt:lpstr>
      <vt:lpstr>Constantia</vt:lpstr>
      <vt:lpstr>Georgia</vt:lpstr>
      <vt:lpstr>LEARN theme</vt:lpstr>
      <vt:lpstr>PowerPoint Presentation</vt:lpstr>
      <vt:lpstr>While You Wait…</vt:lpstr>
      <vt:lpstr>Poison Rhythm </vt:lpstr>
      <vt:lpstr>Harmonizing Learning</vt:lpstr>
      <vt:lpstr>Music in Everyday Life</vt:lpstr>
      <vt:lpstr>Music in Everyday Life</vt:lpstr>
      <vt:lpstr>Music in Everyday Life!</vt:lpstr>
      <vt:lpstr>Elbow Partners</vt:lpstr>
      <vt:lpstr>Essential Question</vt:lpstr>
      <vt:lpstr>Session Objectives</vt:lpstr>
      <vt:lpstr>Music and Mood</vt:lpstr>
      <vt:lpstr>PowerPoint Presentation</vt:lpstr>
      <vt:lpstr>Music and Mood</vt:lpstr>
      <vt:lpstr>Stand Up, Sit Down </vt:lpstr>
      <vt:lpstr>The Mozart Effect</vt:lpstr>
      <vt:lpstr>Music Extract Cognitive Comics</vt:lpstr>
      <vt:lpstr>Collective Musical Brain Dump</vt:lpstr>
      <vt:lpstr>LEARN Instructional Strategy Reflection</vt:lpstr>
      <vt:lpstr>Musical GramIt </vt:lpstr>
      <vt:lpstr>Musical Springboard Commit and Toss</vt:lpstr>
      <vt:lpstr>Waterloo Sunset by Def Leppard (2004)</vt:lpstr>
      <vt:lpstr>Musical Relationships</vt:lpstr>
      <vt:lpstr>Chant it, Sing it, Rap it</vt:lpstr>
      <vt:lpstr>Musical Design</vt:lpstr>
      <vt:lpstr>Final Thoughts</vt:lpstr>
      <vt:lpstr>PowerPoint Presentation</vt:lpstr>
      <vt:lpstr>LEARN Strategy Reflection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Finley-Combs, Elsa C.</cp:lastModifiedBy>
  <cp:revision>15</cp:revision>
  <dcterms:modified xsi:type="dcterms:W3CDTF">2025-07-01T17:04:33Z</dcterms:modified>
</cp:coreProperties>
</file>