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85" r:id="rId10"/>
    <p:sldId id="266" r:id="rId11"/>
    <p:sldId id="28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gwvB8iDxOyquLJfi4OzU6vosgM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679"/>
    <p:restoredTop sz="81786"/>
  </p:normalViewPr>
  <p:slideViewPr>
    <p:cSldViewPr snapToGrid="0">
      <p:cViewPr varScale="1">
        <p:scale>
          <a:sx n="49" d="100"/>
          <a:sy n="49" d="100"/>
        </p:scale>
        <p:origin x="184" y="1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icon/tape-cassette-746747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7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7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20324e74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320324e74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Lausten, S. [Loud Son]. </a:t>
            </a:r>
            <a:r>
              <a:rPr lang="en-US" i="1" dirty="0"/>
              <a:t>How music affects film #17: The Lion King</a:t>
            </a:r>
            <a:r>
              <a:rPr lang="en-US" i="0" dirty="0"/>
              <a:t> 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=ecYgqLml89c 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f897b256b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f897b256b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Stand up, sit down. Strategies. https://learn.k20center.ou.edu/strategy/1771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897b256b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f897b256b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897b256b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f897b256b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K20 Center. (n.d.). Cognitive comics. Strategies. https://learn.k20center.ou.edu/strategy/198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Lev. (2016, November 30). </a:t>
            </a:r>
            <a:r>
              <a:rPr lang="en-US" sz="1200" i="1" dirty="0">
                <a:latin typeface="Calibri"/>
                <a:ea typeface="Calibri"/>
                <a:cs typeface="Calibri"/>
                <a:sym typeface="Calibri"/>
              </a:rPr>
              <a:t>Cassette tape 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[Illustration]. The Noun Project. 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https://thenounproject.com/icon/tape-cassette-746747/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f897b256b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f897b256b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Collective brain dump. Strategies. https://learn.k20center.ou.edu/strategy/111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f897b256b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f897b256b4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 Cognitive comics. Strategies. https://learn.k20center.ou.edu/strategy/198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Collective brain dump. Strategies. https://learn.k20center.ou.edu/strategy/111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Elbow partners. Strategies. https://learn.k20center.ou.edu/strategy/116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Stand up, sit down. Strategies. https://learn.k20center.ou.edu/strategy/1771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897b256b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f897b256b4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GramIt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Strategies. https://learn.k20center.ou.edu/strategy/2554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3d755d3f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3d755d3f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-127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dirty="0" err="1"/>
              <a:t>Deff</a:t>
            </a:r>
            <a:r>
              <a:rPr lang="en-US" sz="1800" dirty="0"/>
              <a:t> Leppard. (2018, December 12). </a:t>
            </a:r>
            <a:r>
              <a:rPr lang="en-US" sz="1800" i="1" dirty="0"/>
              <a:t>Waterloo sunset</a:t>
            </a:r>
            <a:r>
              <a:rPr lang="en-US" sz="1800" i="0" dirty="0"/>
              <a:t> [Video]. YouTube. </a:t>
            </a:r>
            <a:r>
              <a:rPr lang="en-US" sz="1800" dirty="0"/>
              <a:t>https://</a:t>
            </a:r>
            <a:r>
              <a:rPr lang="en-US" sz="1800" dirty="0" err="1"/>
              <a:t>www.youtube.com</a:t>
            </a:r>
            <a:r>
              <a:rPr lang="en-US" sz="1800" dirty="0"/>
              <a:t>/</a:t>
            </a:r>
            <a:r>
              <a:rPr lang="en-US" sz="1800" dirty="0" err="1"/>
              <a:t>watch?v</a:t>
            </a:r>
            <a:r>
              <a:rPr lang="en-US" sz="1800" dirty="0"/>
              <a:t>=yhqDD1je8PQ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Commit and toss. Strategies. https://learn.k20center.ou.edu/strategy/119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d755d3f5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3d755d3f5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err="1"/>
              <a:t>Ralph_PH</a:t>
            </a:r>
            <a:r>
              <a:rPr lang="en-US" dirty="0"/>
              <a:t>. (December 6, 2018). [Photograph of Def Leppard drummer Rick Allen]. Wikimedia Commons. https://</a:t>
            </a:r>
            <a:r>
              <a:rPr lang="en-US" dirty="0" err="1"/>
              <a:t>commons.wikimedia.org</a:t>
            </a:r>
            <a:r>
              <a:rPr lang="en-US" dirty="0"/>
              <a:t>/wiki/File:DefLappardO2061218-51_(49913641228).jpg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f897b256b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f897b256b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Facilitator’s Note: </a:t>
            </a:r>
            <a:r>
              <a:rPr lang="en-US" b="0" dirty="0"/>
              <a:t>Insert the link and QR code for the Music Survey into this slide prior to presentation.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4202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32155a1e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32155a1e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Culhane, T. H. (2007, July 28). </a:t>
            </a:r>
            <a:r>
              <a:rPr lang="en-US" i="1" dirty="0"/>
              <a:t>Classification rap </a:t>
            </a:r>
            <a:r>
              <a:rPr lang="en-US" dirty="0"/>
              <a:t>[Video]. YouTube.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=6jAGOibTMuU&amp;t=9s</a:t>
            </a: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Chant it, sing it, rap it. Strategies. https://learn.k20center.ou.edu/strategy/143</a:t>
            </a:r>
          </a:p>
          <a:p>
            <a:pPr marL="355600" marR="0" lvl="0" indent="-127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Rambow, O. (2015, October 2). </a:t>
            </a:r>
            <a:r>
              <a:rPr lang="en-US" i="1" dirty="0"/>
              <a:t>The quadratic formula song – with harmony </a:t>
            </a:r>
            <a:r>
              <a:rPr lang="en-US" i="0" dirty="0"/>
              <a:t>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=VOXYMRcWbF8 </a:t>
            </a: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f897b256b4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f897b256b4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897b256b4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f897b256b4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How am I feeling? What am I thinking?. Strategies.</a:t>
            </a:r>
            <a:r>
              <a:rPr lang="en-US" dirty="0">
                <a:hlinkClick r:id="rId3"/>
              </a:rPr>
              <a:t> https://learn.k20center.ou.edu/strategy/187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320324e7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320324e7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Chishti, A. (2016, August 30). </a:t>
            </a:r>
            <a:r>
              <a:rPr lang="en-US" i="1" dirty="0"/>
              <a:t>Educating Yorkshire: Musharaf </a:t>
            </a:r>
            <a:r>
              <a:rPr lang="en-US" dirty="0"/>
              <a:t>[Video]. YouTube.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=XogvI6TP72M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f897b256b4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f897b256b4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Commit and toss. Strategies. https://learn.k20center.ou.edu/strategy/119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GramIt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Strategies. https://learn.k20center.ou.edu/strategy/2554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How am I feeling? What am I thinking?. Strategies. </a:t>
            </a:r>
            <a:r>
              <a:rPr lang="en-US" dirty="0">
                <a:hlinkClick r:id="rId3"/>
              </a:rPr>
              <a:t>https://learn.k20center.ou.edu/strategy/187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d755d3f5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3d755d3f5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Facilitator’s Note: </a:t>
            </a:r>
            <a:r>
              <a:rPr lang="en-US" b="0" dirty="0"/>
              <a:t>Copy the chart from the response summary of the </a:t>
            </a:r>
            <a:r>
              <a:rPr lang="en-US" b="1" dirty="0"/>
              <a:t>Music Survey</a:t>
            </a:r>
            <a:r>
              <a:rPr lang="en-US" b="0" dirty="0"/>
              <a:t> from </a:t>
            </a:r>
            <a:r>
              <a:rPr lang="en-US" b="1" dirty="0"/>
              <a:t>slide 2</a:t>
            </a:r>
            <a:r>
              <a:rPr lang="en-US" b="0" dirty="0"/>
              <a:t> and paste it into this slide.  </a:t>
            </a:r>
            <a:endParaRPr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Elbow partners. Strategies. https://learn.k20center.ou.edu/strategy/116</a:t>
            </a:r>
            <a:endParaRPr dirty="0"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4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48" name="Google Shape;4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371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71"/>
            </a:lvl6pPr>
            <a:lvl7pPr marL="320040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●"/>
              <a:defRPr sz="1371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371"/>
            </a:lvl8pPr>
            <a:lvl9pPr marL="411480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Char char="•"/>
              <a:defRPr sz="137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cYgqLml89c?feature=oembed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be.com/playlist?list=PLSmr5tz7VTs5EjgHm83VefB-aTALjM-MJ&amp;si=rfo3aPQQgPb_0lNN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4jTGdi7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yhqDD1je8PQ?feature=oembe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7" Type="http://schemas.openxmlformats.org/officeDocument/2006/relationships/hyperlink" Target="https://learn.k20center.ou.edu/lesson/357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.k20center.ou.edu/lesson/2407" TargetMode="External"/><Relationship Id="rId5" Type="http://schemas.openxmlformats.org/officeDocument/2006/relationships/hyperlink" Target="https://learn.k20center.ou.edu/lesson/3699" TargetMode="External"/><Relationship Id="rId4" Type="http://schemas.openxmlformats.org/officeDocument/2006/relationships/hyperlink" Target="https://learn.k20center.ou.edu/lesson/322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jpeg"/><Relationship Id="rId2" Type="http://schemas.openxmlformats.org/officeDocument/2006/relationships/video" Target="https://www.youtube.com/embed/6jAGOibTMuU?start=9&amp;feature=oembed" TargetMode="External"/><Relationship Id="rId1" Type="http://schemas.openxmlformats.org/officeDocument/2006/relationships/video" Target="https://www.youtube.com/embed/VOXYMRcWbF8?feature=oembed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XogvI6TP72M?feature=oembed" TargetMode="Externa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How Music Affects Film #17: The Lion King">
            <a:hlinkClick r:id="" action="ppaction://media"/>
            <a:extLst>
              <a:ext uri="{FF2B5EF4-FFF2-40B4-BE49-F238E27FC236}">
                <a16:creationId xmlns:a16="http://schemas.microsoft.com/office/drawing/2014/main" id="{7C031A84-2DA6-CECD-858F-F9ECF0232C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34782" y="629722"/>
            <a:ext cx="6874435" cy="3884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FCD2D-3050-7DF4-1CBF-295835346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Musical Manipulation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5FD42-FCA4-828F-4CC0-B2351977D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did you expect? Why?</a:t>
            </a:r>
          </a:p>
          <a:p>
            <a:r>
              <a:rPr lang="en-US" dirty="0"/>
              <a:t>What impact did the music have?</a:t>
            </a:r>
          </a:p>
        </p:txBody>
      </p:sp>
    </p:spTree>
    <p:extLst>
      <p:ext uri="{BB962C8B-B14F-4D97-AF65-F5344CB8AC3E}">
        <p14:creationId xmlns:p14="http://schemas.microsoft.com/office/powerpoint/2010/main" val="461221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897b256b4_0_39"/>
          <p:cNvSpPr txBox="1">
            <a:spLocks noGrp="1"/>
          </p:cNvSpPr>
          <p:nvPr>
            <p:ph type="title"/>
          </p:nvPr>
        </p:nvSpPr>
        <p:spPr>
          <a:xfrm>
            <a:off x="457200" y="55505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Stand Up, Sit Down </a:t>
            </a:r>
            <a:endParaRPr dirty="0"/>
          </a:p>
        </p:txBody>
      </p:sp>
      <p:sp>
        <p:nvSpPr>
          <p:cNvPr id="143" name="Google Shape;143;g2f897b256b4_0_39"/>
          <p:cNvSpPr txBox="1">
            <a:spLocks noGrp="1"/>
          </p:cNvSpPr>
          <p:nvPr>
            <p:ph type="body" idx="1"/>
          </p:nvPr>
        </p:nvSpPr>
        <p:spPr>
          <a:xfrm>
            <a:off x="457200" y="1601685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52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Where do you hear music in public places?</a:t>
            </a:r>
            <a:endParaRPr sz="3000" dirty="0"/>
          </a:p>
          <a:p>
            <a:pPr marL="457200" lvl="0" indent="-419100" algn="l" rtl="0">
              <a:spcBef>
                <a:spcPts val="52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What is its purpose?</a:t>
            </a:r>
            <a:endParaRPr sz="3000" dirty="0"/>
          </a:p>
        </p:txBody>
      </p:sp>
      <p:pic>
        <p:nvPicPr>
          <p:cNvPr id="144" name="Google Shape;144;g2f897b256b4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1800" y="209875"/>
            <a:ext cx="1613775" cy="15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f897b256b4_0_4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Mozart Effect</a:t>
            </a:r>
            <a:endParaRPr/>
          </a:p>
        </p:txBody>
      </p:sp>
      <p:sp>
        <p:nvSpPr>
          <p:cNvPr id="150" name="Google Shape;150;g2f897b256b4_0_45"/>
          <p:cNvSpPr txBox="1">
            <a:spLocks noGrp="1"/>
          </p:cNvSpPr>
          <p:nvPr>
            <p:ph type="body" idx="1"/>
          </p:nvPr>
        </p:nvSpPr>
        <p:spPr>
          <a:xfrm>
            <a:off x="457200" y="15979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Can listening to Mozart make you smarter?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The answer is no! However, listening to music that has meaning to an individual can improve concentration and focus, and aid short-term memory while studying, which can improve test performance.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f897b256b4_0_50"/>
          <p:cNvSpPr txBox="1">
            <a:spLocks noGrp="1"/>
          </p:cNvSpPr>
          <p:nvPr>
            <p:ph type="title"/>
          </p:nvPr>
        </p:nvSpPr>
        <p:spPr>
          <a:xfrm>
            <a:off x="422850" y="30144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Music Extract Cognitive Comics</a:t>
            </a:r>
            <a:endParaRPr dirty="0"/>
          </a:p>
        </p:txBody>
      </p:sp>
      <p:sp>
        <p:nvSpPr>
          <p:cNvPr id="156" name="Google Shape;156;g2f897b256b4_0_50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3121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Listen to these music extracts.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does the music make you feel? What does it make you think of?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Draw or write a response to each extract.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7" name="Google Shape;157;g2f897b256b4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1375" y="301450"/>
            <a:ext cx="1315425" cy="1315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8" name="Google Shape;158;g2f897b256b4_0_50" title="noun-tape-cassette-746747.png"/>
          <p:cNvPicPr preferRelativeResize="0"/>
          <p:nvPr/>
        </p:nvPicPr>
        <p:blipFill rotWithShape="1">
          <a:blip r:embed="rId4">
            <a:alphaModFix/>
          </a:blip>
          <a:srcRect l="6265" t="15166" r="7319" b="26811"/>
          <a:stretch/>
        </p:blipFill>
        <p:spPr>
          <a:xfrm>
            <a:off x="5843312" y="1841520"/>
            <a:ext cx="2809165" cy="193229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f897b256b4_0_50"/>
          <p:cNvSpPr txBox="1"/>
          <p:nvPr/>
        </p:nvSpPr>
        <p:spPr>
          <a:xfrm>
            <a:off x="5944379" y="2058292"/>
            <a:ext cx="2607013" cy="46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rgbClr val="0B5394"/>
                </a:solidFill>
                <a:highlight>
                  <a:srgbClr val="D0E0E3"/>
                </a:highlight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Music Extracts</a:t>
            </a:r>
            <a:endParaRPr sz="1800" dirty="0">
              <a:solidFill>
                <a:srgbClr val="0B5394"/>
              </a:solidFill>
              <a:highlight>
                <a:srgbClr val="D0E0E3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f897b256b4_0_56"/>
          <p:cNvSpPr txBox="1">
            <a:spLocks noGrp="1"/>
          </p:cNvSpPr>
          <p:nvPr>
            <p:ph type="title" idx="4294967295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Collective Musical Brain Dump</a:t>
            </a:r>
            <a:endParaRPr/>
          </a:p>
        </p:txBody>
      </p:sp>
      <p:sp>
        <p:nvSpPr>
          <p:cNvPr id="165" name="Google Shape;165;g2f897b256b4_0_56"/>
          <p:cNvSpPr txBox="1">
            <a:spLocks noGrp="1"/>
          </p:cNvSpPr>
          <p:nvPr>
            <p:ph type="body" idx="4294967295"/>
          </p:nvPr>
        </p:nvSpPr>
        <p:spPr>
          <a:xfrm>
            <a:off x="457200" y="1451600"/>
            <a:ext cx="8229600" cy="258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could you use music extracts in your classroom or for other school activities?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0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are some examples of how you could use music in your teaching?</a:t>
            </a:r>
            <a:endParaRPr dirty="0"/>
          </a:p>
        </p:txBody>
      </p:sp>
      <p:pic>
        <p:nvPicPr>
          <p:cNvPr id="168" name="Google Shape;168;g2f897b256b4_0_56" title="Collective Brain Dump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6975" y="271900"/>
            <a:ext cx="1369774" cy="13697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f897b256b4_0_68"/>
          <p:cNvSpPr txBox="1">
            <a:spLocks noGrp="1"/>
          </p:cNvSpPr>
          <p:nvPr>
            <p:ph type="title"/>
          </p:nvPr>
        </p:nvSpPr>
        <p:spPr>
          <a:xfrm>
            <a:off x="457200" y="3357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 Instructional Strategy Reflection</a:t>
            </a:r>
            <a:endParaRPr dirty="0"/>
          </a:p>
        </p:txBody>
      </p:sp>
      <p:sp>
        <p:nvSpPr>
          <p:cNvPr id="174" name="Google Shape;174;g2f897b256b4_0_6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Elbow Partners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Stand Up, Sit Down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Cognitive Comics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Collective Brain Dump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5" name="Google Shape;175;g2f897b256b4_0_68" title="Collective Brain Dump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4846" y="3147761"/>
            <a:ext cx="1195327" cy="1195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6" name="Google Shape;176;g2f897b256b4_0_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7050" y="2498125"/>
            <a:ext cx="1315425" cy="1315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7" name="Google Shape;177;g2f897b256b4_0_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9326" y="1491151"/>
            <a:ext cx="1246352" cy="11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f897b256b4_0_68" title="elbow partner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97225" y="1251812"/>
            <a:ext cx="1495075" cy="9015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f897b256b4_0_73"/>
          <p:cNvSpPr txBox="1">
            <a:spLocks noGrp="1"/>
          </p:cNvSpPr>
          <p:nvPr>
            <p:ph type="title"/>
          </p:nvPr>
        </p:nvSpPr>
        <p:spPr>
          <a:xfrm>
            <a:off x="457200" y="19844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Musical</a:t>
            </a:r>
            <a:r>
              <a:rPr lang="en-US"/>
              <a:t> GramIt </a:t>
            </a:r>
            <a:endParaRPr/>
          </a:p>
        </p:txBody>
      </p:sp>
      <p:sp>
        <p:nvSpPr>
          <p:cNvPr id="184" name="Google Shape;184;g2f897b256b4_0_73"/>
          <p:cNvSpPr txBox="1">
            <a:spLocks noGrp="1"/>
          </p:cNvSpPr>
          <p:nvPr>
            <p:ph type="body" idx="1"/>
          </p:nvPr>
        </p:nvSpPr>
        <p:spPr>
          <a:xfrm>
            <a:off x="457200" y="1121985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Access the </a:t>
            </a:r>
            <a:r>
              <a:rPr lang="en-US" dirty="0" err="1"/>
              <a:t>Wakelet</a:t>
            </a:r>
            <a:r>
              <a:rPr lang="en-US" dirty="0"/>
              <a:t> link: </a:t>
            </a:r>
            <a:r>
              <a:rPr lang="en-US" dirty="0">
                <a:hlinkClick r:id="rId3" tooltip="https://bit.ly/4jtgdi7"/>
              </a:rPr>
              <a:t>https://bit.ly/4jTGdi7</a:t>
            </a:r>
            <a:endParaRPr lang="en-US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your assigned abstract. 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Using large poster paper, visually represent the findings of your research. 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Create a 1–3 word summary of your abstract and write it on your poster using a hashtag (#).</a:t>
            </a:r>
          </a:p>
          <a:p>
            <a:pPr lvl="1" indent="-393700">
              <a:spcBef>
                <a:spcPts val="520"/>
              </a:spcBef>
              <a:buSzPts val="2600"/>
              <a:buChar char="•"/>
            </a:pPr>
            <a:r>
              <a:rPr lang="en-US" dirty="0"/>
              <a:t>For example: #</a:t>
            </a:r>
            <a:r>
              <a:rPr lang="en-US" dirty="0" err="1"/>
              <a:t>calmingmusic</a:t>
            </a:r>
            <a:endParaRPr lang="en-US" dirty="0"/>
          </a:p>
        </p:txBody>
      </p:sp>
      <p:pic>
        <p:nvPicPr>
          <p:cNvPr id="185" name="Google Shape;185;g2f897b256b4_0_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44192">
            <a:off x="7779075" y="106226"/>
            <a:ext cx="1258699" cy="125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FA493BD-2DAF-C902-0605-6F45E5F5D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69" y="13995"/>
            <a:ext cx="1226292" cy="122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d755d3f5e_0_0"/>
          <p:cNvSpPr txBox="1">
            <a:spLocks noGrp="1"/>
          </p:cNvSpPr>
          <p:nvPr>
            <p:ph type="title" idx="4294967295"/>
          </p:nvPr>
        </p:nvSpPr>
        <p:spPr>
          <a:xfrm>
            <a:off x="457200" y="2533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Musical Springboard Commit and Toss</a:t>
            </a:r>
            <a:endParaRPr/>
          </a:p>
        </p:txBody>
      </p:sp>
      <p:sp>
        <p:nvSpPr>
          <p:cNvPr id="191" name="Google Shape;191;g33d755d3f5e_0_0"/>
          <p:cNvSpPr txBox="1">
            <a:spLocks noGrp="1"/>
          </p:cNvSpPr>
          <p:nvPr>
            <p:ph type="body" idx="4294967295"/>
          </p:nvPr>
        </p:nvSpPr>
        <p:spPr>
          <a:xfrm>
            <a:off x="457200" y="1293675"/>
            <a:ext cx="55704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could you start discussion in your subject area using music?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Consider all aspects of music including:</a:t>
            </a:r>
          </a:p>
          <a:p>
            <a:pPr lvl="1" indent="-393700">
              <a:spcBef>
                <a:spcPts val="520"/>
              </a:spcBef>
              <a:buSzPts val="2600"/>
              <a:buChar char="•"/>
            </a:pPr>
            <a:r>
              <a:rPr lang="en-US" dirty="0"/>
              <a:t>Historical context</a:t>
            </a:r>
          </a:p>
          <a:p>
            <a:pPr lvl="1" indent="-393700">
              <a:spcBef>
                <a:spcPts val="520"/>
              </a:spcBef>
              <a:buSzPts val="2600"/>
              <a:buChar char="•"/>
            </a:pPr>
            <a:r>
              <a:rPr lang="en-US" dirty="0"/>
              <a:t>Musicians, performers, and the production team</a:t>
            </a:r>
          </a:p>
          <a:p>
            <a:pPr lvl="1" indent="-393700">
              <a:spcBef>
                <a:spcPts val="520"/>
              </a:spcBef>
              <a:buSzPts val="2600"/>
              <a:buChar char="•"/>
            </a:pPr>
            <a:r>
              <a:rPr lang="en-US" dirty="0"/>
              <a:t>Style and genre</a:t>
            </a:r>
          </a:p>
          <a:p>
            <a:pPr lvl="1" indent="-393700">
              <a:spcBef>
                <a:spcPts val="520"/>
              </a:spcBef>
              <a:buSzPts val="2600"/>
              <a:buChar char="•"/>
            </a:pPr>
            <a:r>
              <a:rPr lang="en-US" dirty="0"/>
              <a:t>Recording technology</a:t>
            </a:r>
          </a:p>
        </p:txBody>
      </p:sp>
      <p:pic>
        <p:nvPicPr>
          <p:cNvPr id="192" name="Google Shape;192;g33d755d3f5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020217">
            <a:off x="6887231" y="1296949"/>
            <a:ext cx="1163961" cy="1396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Waterloo Sunset">
            <a:hlinkClick r:id="" action="ppaction://media"/>
            <a:extLst>
              <a:ext uri="{FF2B5EF4-FFF2-40B4-BE49-F238E27FC236}">
                <a16:creationId xmlns:a16="http://schemas.microsoft.com/office/drawing/2014/main" id="{66F30B4B-E510-8047-41B4-74D9DB4174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233577" y="3082356"/>
            <a:ext cx="2107172" cy="1580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d755d3f5e_0_14"/>
          <p:cNvSpPr txBox="1">
            <a:spLocks noGrp="1"/>
          </p:cNvSpPr>
          <p:nvPr>
            <p:ph type="title" idx="4294967295"/>
          </p:nvPr>
        </p:nvSpPr>
        <p:spPr>
          <a:xfrm>
            <a:off x="457200" y="-12505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Waterloo Sunset by Def Leppard (2004)</a:t>
            </a:r>
            <a:endParaRPr/>
          </a:p>
        </p:txBody>
      </p:sp>
      <p:pic>
        <p:nvPicPr>
          <p:cNvPr id="199" name="Google Shape;199;g33d755d3f5e_0_14"/>
          <p:cNvPicPr preferRelativeResize="0"/>
          <p:nvPr/>
        </p:nvPicPr>
        <p:blipFill rotWithShape="1">
          <a:blip r:embed="rId3">
            <a:alphaModFix/>
          </a:blip>
          <a:srcRect l="9840" r="9695" b="21881"/>
          <a:stretch/>
        </p:blipFill>
        <p:spPr>
          <a:xfrm>
            <a:off x="3902837" y="1373687"/>
            <a:ext cx="1338326" cy="17317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33d755d3f5e_0_14"/>
          <p:cNvSpPr txBox="1"/>
          <p:nvPr/>
        </p:nvSpPr>
        <p:spPr>
          <a:xfrm rot="486">
            <a:off x="1273200" y="947900"/>
            <a:ext cx="2120400" cy="11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know this is a cover of a 1967 song by The Kinks?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33d755d3f5e_0_14"/>
          <p:cNvSpPr txBox="1"/>
          <p:nvPr/>
        </p:nvSpPr>
        <p:spPr>
          <a:xfrm rot="1252">
            <a:off x="3336750" y="3747275"/>
            <a:ext cx="2470500" cy="1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know Def Leppard’s drummer only had one arm after being in a car crash?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33d755d3f5e_0_14"/>
          <p:cNvSpPr txBox="1"/>
          <p:nvPr/>
        </p:nvSpPr>
        <p:spPr>
          <a:xfrm>
            <a:off x="6718650" y="3765575"/>
            <a:ext cx="22032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show resilience and determination?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33d755d3f5e_0_14"/>
          <p:cNvSpPr txBox="1"/>
          <p:nvPr/>
        </p:nvSpPr>
        <p:spPr>
          <a:xfrm rot="575">
            <a:off x="5331600" y="969650"/>
            <a:ext cx="1792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like it? Why? Why not?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33d755d3f5e_0_14"/>
          <p:cNvSpPr txBox="1"/>
          <p:nvPr/>
        </p:nvSpPr>
        <p:spPr>
          <a:xfrm rot="488">
            <a:off x="823475" y="2355825"/>
            <a:ext cx="2113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were the 1960s like?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33d755d3f5e_0_14"/>
          <p:cNvSpPr txBox="1"/>
          <p:nvPr/>
        </p:nvSpPr>
        <p:spPr>
          <a:xfrm>
            <a:off x="375175" y="3474100"/>
            <a:ext cx="233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was the available recording technology? (vinyl/CDs/streaming)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33d755d3f5e_0_14"/>
          <p:cNvSpPr txBox="1"/>
          <p:nvPr/>
        </p:nvSpPr>
        <p:spPr>
          <a:xfrm rot="488">
            <a:off x="5241175" y="2857575"/>
            <a:ext cx="21132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inspirational to you?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33d755d3f5e_0_14"/>
          <p:cNvSpPr txBox="1"/>
          <p:nvPr/>
        </p:nvSpPr>
        <p:spPr>
          <a:xfrm rot="488">
            <a:off x="6674900" y="1706000"/>
            <a:ext cx="2113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could you hear?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g33d755d3f5e_0_14"/>
          <p:cNvCxnSpPr>
            <a:stCxn id="199" idx="1"/>
          </p:cNvCxnSpPr>
          <p:nvPr/>
        </p:nvCxnSpPr>
        <p:spPr>
          <a:xfrm rot="10800000">
            <a:off x="3320537" y="1794087"/>
            <a:ext cx="582300" cy="4455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9" name="Google Shape;209;g33d755d3f5e_0_14"/>
          <p:cNvCxnSpPr>
            <a:stCxn id="199" idx="2"/>
            <a:endCxn id="201" idx="0"/>
          </p:cNvCxnSpPr>
          <p:nvPr/>
        </p:nvCxnSpPr>
        <p:spPr>
          <a:xfrm>
            <a:off x="4572000" y="3105486"/>
            <a:ext cx="0" cy="641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0" name="Google Shape;210;g33d755d3f5e_0_14"/>
          <p:cNvCxnSpPr>
            <a:stCxn id="199" idx="3"/>
            <a:endCxn id="203" idx="2"/>
          </p:cNvCxnSpPr>
          <p:nvPr/>
        </p:nvCxnSpPr>
        <p:spPr>
          <a:xfrm rot="10800000" flipH="1">
            <a:off x="5241164" y="1827087"/>
            <a:ext cx="986700" cy="4125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1" name="Google Shape;211;g33d755d3f5e_0_14"/>
          <p:cNvCxnSpPr>
            <a:stCxn id="200" idx="2"/>
            <a:endCxn id="204" idx="0"/>
          </p:cNvCxnSpPr>
          <p:nvPr/>
        </p:nvCxnSpPr>
        <p:spPr>
          <a:xfrm flipH="1">
            <a:off x="1880100" y="2094800"/>
            <a:ext cx="453300" cy="2610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2" name="Google Shape;212;g33d755d3f5e_0_14"/>
          <p:cNvCxnSpPr>
            <a:stCxn id="204" idx="2"/>
            <a:endCxn id="205" idx="0"/>
          </p:cNvCxnSpPr>
          <p:nvPr/>
        </p:nvCxnSpPr>
        <p:spPr>
          <a:xfrm flipH="1">
            <a:off x="1540475" y="3213225"/>
            <a:ext cx="339600" cy="2610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3" name="Google Shape;213;g33d755d3f5e_0_14"/>
          <p:cNvCxnSpPr>
            <a:stCxn id="201" idx="3"/>
            <a:endCxn id="202" idx="1"/>
          </p:cNvCxnSpPr>
          <p:nvPr/>
        </p:nvCxnSpPr>
        <p:spPr>
          <a:xfrm rot="10800000" flipH="1">
            <a:off x="5807250" y="4296425"/>
            <a:ext cx="911400" cy="6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4" name="Google Shape;214;g33d755d3f5e_0_14"/>
          <p:cNvCxnSpPr>
            <a:stCxn id="203" idx="3"/>
            <a:endCxn id="207" idx="0"/>
          </p:cNvCxnSpPr>
          <p:nvPr/>
        </p:nvCxnSpPr>
        <p:spPr>
          <a:xfrm>
            <a:off x="7124400" y="1398500"/>
            <a:ext cx="607200" cy="3075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5" name="Google Shape;215;g33d755d3f5e_0_14"/>
          <p:cNvCxnSpPr>
            <a:stCxn id="202" idx="0"/>
          </p:cNvCxnSpPr>
          <p:nvPr/>
        </p:nvCxnSpPr>
        <p:spPr>
          <a:xfrm rot="10800000">
            <a:off x="7125750" y="3479675"/>
            <a:ext cx="694500" cy="2859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EA3DB-09F5-5924-9833-A014DE9B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You Wait…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BAF0-F09E-1DF0-C860-D97A610BD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114800" cy="3725775"/>
          </a:xfrm>
        </p:spPr>
        <p:txBody>
          <a:bodyPr/>
          <a:lstStyle/>
          <a:p>
            <a:pPr marL="63500" indent="0">
              <a:buNone/>
            </a:pPr>
            <a:r>
              <a:rPr lang="en-US" b="1" dirty="0"/>
              <a:t>Part 1</a:t>
            </a:r>
          </a:p>
          <a:p>
            <a:pPr marL="63500" indent="0">
              <a:buNone/>
            </a:pPr>
            <a:r>
              <a:rPr lang="en-US" dirty="0"/>
              <a:t>Complete this short survey:</a:t>
            </a:r>
          </a:p>
          <a:p>
            <a:pPr marL="63500" indent="0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&lt;Insert link here&gt;</a:t>
            </a:r>
          </a:p>
          <a:p>
            <a:pPr marL="63500" indent="0">
              <a:buNone/>
            </a:pPr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63500" indent="0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&lt;Insert QR code here&gt;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1B783-E545-8792-AA90-63B9666B9FE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b="1" dirty="0"/>
              <a:t>Part 2</a:t>
            </a:r>
            <a:endParaRPr lang="en-US" dirty="0"/>
          </a:p>
          <a:p>
            <a:pPr marL="63500" indent="0">
              <a:buNone/>
            </a:pPr>
            <a:r>
              <a:rPr lang="en-US" dirty="0"/>
              <a:t>Complete the “Mix Tape” section of your </a:t>
            </a:r>
            <a:r>
              <a:rPr lang="en-US" b="1" dirty="0"/>
              <a:t>Impacts of Music </a:t>
            </a:r>
            <a:r>
              <a:rPr lang="en-US" dirty="0"/>
              <a:t>handout. </a:t>
            </a:r>
          </a:p>
        </p:txBody>
      </p:sp>
    </p:spTree>
    <p:extLst>
      <p:ext uri="{BB962C8B-B14F-4D97-AF65-F5344CB8AC3E}">
        <p14:creationId xmlns:p14="http://schemas.microsoft.com/office/powerpoint/2010/main" val="3647225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f897b256b4_0_62"/>
          <p:cNvSpPr txBox="1">
            <a:spLocks noGrp="1"/>
          </p:cNvSpPr>
          <p:nvPr>
            <p:ph type="title"/>
          </p:nvPr>
        </p:nvSpPr>
        <p:spPr>
          <a:xfrm>
            <a:off x="402975" y="17674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Musical Relationships</a:t>
            </a:r>
            <a:endParaRPr dirty="0"/>
          </a:p>
        </p:txBody>
      </p:sp>
      <p:sp>
        <p:nvSpPr>
          <p:cNvPr id="221" name="Google Shape;221;g2f897b256b4_0_62"/>
          <p:cNvSpPr txBox="1">
            <a:spLocks noGrp="1"/>
          </p:cNvSpPr>
          <p:nvPr>
            <p:ph type="body" idx="1"/>
          </p:nvPr>
        </p:nvSpPr>
        <p:spPr>
          <a:xfrm>
            <a:off x="457200" y="1088575"/>
            <a:ext cx="8229600" cy="35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dirty="0"/>
              <a:t>K20 Center’s LEARN:</a:t>
            </a:r>
            <a:r>
              <a:rPr lang="en-US" sz="2000" dirty="0"/>
              <a:t> </a:t>
            </a:r>
            <a:r>
              <a:rPr lang="en-US" sz="2000" u="sng" dirty="0">
                <a:solidFill>
                  <a:srgbClr val="3E5C6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</a:t>
            </a:r>
            <a:endParaRPr sz="2000" dirty="0">
              <a:solidFill>
                <a:srgbClr val="3E5C6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55600" algn="l" rtl="0"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/>
              <a:t>Math:</a:t>
            </a:r>
            <a:r>
              <a:rPr lang="en-US" sz="2000" dirty="0"/>
              <a:t> </a:t>
            </a:r>
            <a:r>
              <a:rPr lang="en-US" sz="2000" u="sng" dirty="0">
                <a:solidFill>
                  <a:srgbClr val="3E5C6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Sound </a:t>
            </a:r>
            <a:r>
              <a:rPr lang="en-US" sz="2000" u="sng" dirty="0">
                <a:solidFill>
                  <a:srgbClr val="3E5C6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of</a:t>
            </a:r>
            <a:r>
              <a:rPr lang="en-US" sz="2000" u="sng" dirty="0">
                <a:solidFill>
                  <a:srgbClr val="3E5C6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Polynomials</a:t>
            </a:r>
            <a:endParaRPr sz="2000" dirty="0">
              <a:solidFill>
                <a:srgbClr val="3E5C6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55600" algn="l" rtl="0"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/>
              <a:t>ELA &amp; Social Studies:</a:t>
            </a:r>
            <a:r>
              <a:rPr lang="en-US" sz="2000" dirty="0"/>
              <a:t> </a:t>
            </a:r>
            <a:r>
              <a:rPr lang="en-US" sz="2000" u="sng" dirty="0">
                <a:solidFill>
                  <a:srgbClr val="3E5C6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Blackbirds in Little Rock</a:t>
            </a:r>
            <a:endParaRPr sz="2000" dirty="0">
              <a:solidFill>
                <a:srgbClr val="3E5C6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55600" algn="l" rtl="0"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/>
              <a:t>Science:</a:t>
            </a:r>
            <a:r>
              <a:rPr lang="en-US" sz="2000" dirty="0"/>
              <a:t> </a:t>
            </a:r>
            <a:r>
              <a:rPr lang="en-US" sz="2000" u="sng" dirty="0">
                <a:solidFill>
                  <a:srgbClr val="3E5C6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 Some Waves</a:t>
            </a:r>
            <a:r>
              <a:rPr lang="en-US" sz="2000" dirty="0"/>
              <a:t>;</a:t>
            </a:r>
            <a:r>
              <a:rPr lang="en-US" sz="2000" dirty="0">
                <a:solidFill>
                  <a:srgbClr val="3E5C61"/>
                </a:solidFill>
              </a:rPr>
              <a:t> </a:t>
            </a:r>
            <a:r>
              <a:rPr lang="en-US" sz="2000" u="sng" dirty="0">
                <a:solidFill>
                  <a:srgbClr val="3E5C6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Shaping Soundscapes</a:t>
            </a:r>
            <a:endParaRPr sz="2000" dirty="0">
              <a:solidFill>
                <a:srgbClr val="3E5C61"/>
              </a:solidFill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55600" algn="l" rtl="0"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/>
              <a:t>Instructional Strategies:</a:t>
            </a:r>
            <a:r>
              <a:rPr lang="en-US" sz="2000" dirty="0"/>
              <a:t> 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Chant It, Sing It, Rap It (See examples on the next slide.)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Blackout Poetry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32155a1e86_0_0"/>
          <p:cNvSpPr txBox="1">
            <a:spLocks noGrp="1"/>
          </p:cNvSpPr>
          <p:nvPr>
            <p:ph type="title" idx="4294967295"/>
          </p:nvPr>
        </p:nvSpPr>
        <p:spPr>
          <a:xfrm>
            <a:off x="457200" y="2628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Chant it, Sing it, Rap it</a:t>
            </a:r>
            <a:endParaRPr/>
          </a:p>
        </p:txBody>
      </p:sp>
      <p:pic>
        <p:nvPicPr>
          <p:cNvPr id="227" name="Google Shape;227;g332155a1e86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4919" y="262875"/>
            <a:ext cx="2228331" cy="10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The Quadratic Formula Song - With Harmony">
            <a:hlinkClick r:id="" action="ppaction://media"/>
            <a:extLst>
              <a:ext uri="{FF2B5EF4-FFF2-40B4-BE49-F238E27FC236}">
                <a16:creationId xmlns:a16="http://schemas.microsoft.com/office/drawing/2014/main" id="{DCF5D7C3-EC03-335D-CB4C-C649D1C2B5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57201" y="1749286"/>
            <a:ext cx="3958062" cy="2236305"/>
          </a:xfrm>
          <a:prstGeom prst="rect">
            <a:avLst/>
          </a:prstGeom>
        </p:spPr>
      </p:pic>
      <p:pic>
        <p:nvPicPr>
          <p:cNvPr id="4" name="Online Media 3" descr="Classification Rap">
            <a:hlinkClick r:id="" action="ppaction://media"/>
            <a:extLst>
              <a:ext uri="{FF2B5EF4-FFF2-40B4-BE49-F238E27FC236}">
                <a16:creationId xmlns:a16="http://schemas.microsoft.com/office/drawing/2014/main" id="{446C5019-90B8-8D30-60C6-B08D4AD3E07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4728739" y="1747571"/>
            <a:ext cx="3958060" cy="2238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f897b256b4_0_103"/>
          <p:cNvSpPr txBox="1">
            <a:spLocks noGrp="1"/>
          </p:cNvSpPr>
          <p:nvPr>
            <p:ph type="title"/>
          </p:nvPr>
        </p:nvSpPr>
        <p:spPr>
          <a:xfrm>
            <a:off x="484675" y="19844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Musical Design</a:t>
            </a:r>
            <a:endParaRPr/>
          </a:p>
        </p:txBody>
      </p:sp>
      <p:sp>
        <p:nvSpPr>
          <p:cNvPr id="235" name="Google Shape;235;g2f897b256b4_0_103"/>
          <p:cNvSpPr txBox="1">
            <a:spLocks noGrp="1"/>
          </p:cNvSpPr>
          <p:nvPr>
            <p:ph type="body" idx="1"/>
          </p:nvPr>
        </p:nvSpPr>
        <p:spPr>
          <a:xfrm>
            <a:off x="457200" y="1170050"/>
            <a:ext cx="8425200" cy="354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In subject-area groups, design a musical activity for use in your classrooms.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Ideas:</a:t>
            </a:r>
            <a:endParaRPr b="1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Create a short song or jingle to remember key ideas.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a piece of music as a springboard to a specific topic.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Create new song lyrics (or create lyrics from an existing textbook) and pair them with an existing melody or song to create a new song.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music for reflection, thought, or evaluation.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f897b256b4_0_108"/>
          <p:cNvSpPr txBox="1">
            <a:spLocks noGrp="1"/>
          </p:cNvSpPr>
          <p:nvPr>
            <p:ph type="title"/>
          </p:nvPr>
        </p:nvSpPr>
        <p:spPr>
          <a:xfrm>
            <a:off x="457200" y="4686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 Thoughts</a:t>
            </a:r>
            <a:endParaRPr/>
          </a:p>
        </p:txBody>
      </p:sp>
      <p:sp>
        <p:nvSpPr>
          <p:cNvPr id="241" name="Google Shape;241;g2f897b256b4_0_108"/>
          <p:cNvSpPr txBox="1">
            <a:spLocks noGrp="1"/>
          </p:cNvSpPr>
          <p:nvPr>
            <p:ph type="body" idx="1"/>
          </p:nvPr>
        </p:nvSpPr>
        <p:spPr>
          <a:xfrm>
            <a:off x="339150" y="1522435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Watch the following video and consider the questions below:</a:t>
            </a:r>
            <a:endParaRPr sz="29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can you use music more effectively?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questions do you have?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42" name="Google Shape;242;g2f897b256b4_0_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">
            <a:off x="7151725" y="356854"/>
            <a:ext cx="1417025" cy="1081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Educating Yorkshire: Musharaf">
            <a:hlinkClick r:id="" action="ppaction://media"/>
            <a:extLst>
              <a:ext uri="{FF2B5EF4-FFF2-40B4-BE49-F238E27FC236}">
                <a16:creationId xmlns:a16="http://schemas.microsoft.com/office/drawing/2014/main" id="{C45C2298-BBAF-4052-F998-EE9C5123F5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7259" y="727171"/>
            <a:ext cx="6529481" cy="3689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f897b256b4_0_87"/>
          <p:cNvSpPr txBox="1">
            <a:spLocks noGrp="1"/>
          </p:cNvSpPr>
          <p:nvPr>
            <p:ph type="title"/>
          </p:nvPr>
        </p:nvSpPr>
        <p:spPr>
          <a:xfrm>
            <a:off x="457200" y="3357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LEARN Strategy Reflection</a:t>
            </a:r>
            <a:endParaRPr/>
          </a:p>
        </p:txBody>
      </p:sp>
      <p:sp>
        <p:nvSpPr>
          <p:cNvPr id="253" name="Google Shape;253;g2f897b256b4_0_8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 err="1"/>
              <a:t>GramIt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Commit and Toss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Am I Feeling? What Am I Thinking?</a:t>
            </a:r>
            <a:endParaRPr dirty="0"/>
          </a:p>
        </p:txBody>
      </p:sp>
      <p:pic>
        <p:nvPicPr>
          <p:cNvPr id="254" name="Google Shape;254;g2f897b256b4_0_87" title="GramI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2225" y="3373400"/>
            <a:ext cx="1370099" cy="137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2f897b256b4_0_87" title="Commit _ Tos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3175" y="3277325"/>
            <a:ext cx="1466175" cy="1466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56" name="Google Shape;256;g2f897b256b4_0_87" title="How am I Feeling What am I Thinkin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0201" y="3373401"/>
            <a:ext cx="1370100" cy="13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457200" y="3563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Poison Rhythm </a:t>
            </a:r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800" dirty="0"/>
              <a:t>This game is also known as “Don’t Clap This One Back.”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800" dirty="0"/>
          </a:p>
          <a:p>
            <a:pPr marL="457200" lvl="0" indent="-4064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What skills does this game build?</a:t>
            </a:r>
            <a:endParaRPr sz="2800" dirty="0"/>
          </a:p>
          <a:p>
            <a:pPr marL="457200" lvl="0" indent="-4064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Char char="•"/>
            </a:pPr>
            <a:endParaRPr lang="en-US" sz="2800" dirty="0"/>
          </a:p>
          <a:p>
            <a:pPr marL="457200" lvl="0" indent="-4064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How could you use this game in your classroom?</a:t>
            </a:r>
            <a:endParaRPr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803810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400" dirty="0"/>
              <a:t>Harmonizing Learning</a:t>
            </a:r>
            <a:endParaRPr sz="4400" dirty="0"/>
          </a:p>
        </p:txBody>
      </p:sp>
      <p:sp>
        <p:nvSpPr>
          <p:cNvPr id="89" name="Google Shape;89;p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Integrating Music in the Classroom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d755d3f5e_0_56"/>
          <p:cNvSpPr txBox="1"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Music in Everyday Life!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457200" y="15282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/>
              <a:t>Elbow Partners</a:t>
            </a:r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352004" y="938850"/>
            <a:ext cx="6696159" cy="3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In pairs, discuss the following: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How did the music playing as you entered make you feel? </a:t>
            </a:r>
            <a:r>
              <a:rPr lang="en-US" sz="2400" dirty="0"/>
              <a:t>W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hat did it make you think about? 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How did you select your walk-up song? What does it reflect about yourself and your personality? 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Why is music important in education? 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What are some personal experiences you have had with music that influence your own teaching, learning, or life in general?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Prepare to share out. </a:t>
            </a: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0625" y="234475"/>
            <a:ext cx="2101975" cy="12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qr code with a circle and a red circle&#10;&#10;AI-generated content may be incorrect.">
            <a:extLst>
              <a:ext uri="{FF2B5EF4-FFF2-40B4-BE49-F238E27FC236}">
                <a16:creationId xmlns:a16="http://schemas.microsoft.com/office/drawing/2014/main" id="{841E5344-31A9-0900-F561-7216FD373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682" y="1764839"/>
            <a:ext cx="1613271" cy="18766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8" name="Google Shape;108;p5"/>
          <p:cNvSpPr txBox="1">
            <a:spLocks noGrp="1"/>
          </p:cNvSpPr>
          <p:nvPr>
            <p:ph type="body" idx="1"/>
          </p:nvPr>
        </p:nvSpPr>
        <p:spPr>
          <a:xfrm>
            <a:off x="530350" y="2279723"/>
            <a:ext cx="7772400" cy="16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800" dirty="0"/>
              <a:t>How can teachers use music in the classroom to promote student engagement and emotional regulation?</a:t>
            </a:r>
            <a:endParaRPr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xfrm>
            <a:off x="530350" y="112616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Session Objectives</a:t>
            </a:r>
            <a:endParaRPr dirty="0"/>
          </a:p>
        </p:txBody>
      </p:sp>
      <p:sp>
        <p:nvSpPr>
          <p:cNvPr id="114" name="Google Shape;114;p6"/>
          <p:cNvSpPr txBox="1">
            <a:spLocks noGrp="1"/>
          </p:cNvSpPr>
          <p:nvPr>
            <p:ph type="body" idx="1"/>
          </p:nvPr>
        </p:nvSpPr>
        <p:spPr>
          <a:xfrm>
            <a:off x="530350" y="2155236"/>
            <a:ext cx="7772400" cy="2651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Increase student engagement through realizing the benefits of using music in education.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Explore practical ways to integrate music across different subjects.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Develop strategies to enhance student engagement and retention through musical activities.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45E4-81E7-D790-7845-5A3573AB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and Mood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CEF5A-4F3E-DE5D-D6FC-A90765FF1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you watch the video, write down 1–2 words that express how the music made you feel in the table provided. </a:t>
            </a:r>
          </a:p>
          <a:p>
            <a:r>
              <a:rPr lang="en-US" dirty="0"/>
              <a:t>You will hear a total of 7 examples. </a:t>
            </a:r>
          </a:p>
        </p:txBody>
      </p:sp>
    </p:spTree>
    <p:extLst>
      <p:ext uri="{BB962C8B-B14F-4D97-AF65-F5344CB8AC3E}">
        <p14:creationId xmlns:p14="http://schemas.microsoft.com/office/powerpoint/2010/main" val="3564869011"/>
      </p:ext>
    </p:extLst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1491</Words>
  <Application>Microsoft Macintosh PowerPoint</Application>
  <PresentationFormat>On-screen Show (16:9)</PresentationFormat>
  <Paragraphs>136</Paragraphs>
  <Slides>25</Slides>
  <Notes>24</Notes>
  <HiddenSlides>1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Constantia</vt:lpstr>
      <vt:lpstr>Georgia</vt:lpstr>
      <vt:lpstr>Calibri</vt:lpstr>
      <vt:lpstr>LEARN theme</vt:lpstr>
      <vt:lpstr>PowerPoint Presentation</vt:lpstr>
      <vt:lpstr>While You Wait…</vt:lpstr>
      <vt:lpstr>Poison Rhythm </vt:lpstr>
      <vt:lpstr>Harmonizing Learning</vt:lpstr>
      <vt:lpstr>Music in Everyday Life!</vt:lpstr>
      <vt:lpstr>Elbow Partners</vt:lpstr>
      <vt:lpstr>Essential Question</vt:lpstr>
      <vt:lpstr>Session Objectives</vt:lpstr>
      <vt:lpstr>Music and Mood</vt:lpstr>
      <vt:lpstr>PowerPoint Presentation</vt:lpstr>
      <vt:lpstr>Musical Manipulation</vt:lpstr>
      <vt:lpstr>Stand Up, Sit Down </vt:lpstr>
      <vt:lpstr>The Mozart Effect</vt:lpstr>
      <vt:lpstr>Music Extract Cognitive Comics</vt:lpstr>
      <vt:lpstr>Collective Musical Brain Dump</vt:lpstr>
      <vt:lpstr>LEARN Instructional Strategy Reflection</vt:lpstr>
      <vt:lpstr>Musical GramIt </vt:lpstr>
      <vt:lpstr>Musical Springboard Commit and Toss</vt:lpstr>
      <vt:lpstr>Waterloo Sunset by Def Leppard (2004)</vt:lpstr>
      <vt:lpstr>Musical Relationships</vt:lpstr>
      <vt:lpstr>Chant it, Sing it, Rap it</vt:lpstr>
      <vt:lpstr>Musical Design</vt:lpstr>
      <vt:lpstr>Final Thoughts</vt:lpstr>
      <vt:lpstr>PowerPoint Presentation</vt:lpstr>
      <vt:lpstr>LEARN Strategy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Finley-Combs, Elsa C.</cp:lastModifiedBy>
  <cp:revision>11</cp:revision>
  <dcterms:modified xsi:type="dcterms:W3CDTF">2025-05-08T13:59:37Z</dcterms:modified>
</cp:coreProperties>
</file>