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73C10-65EE-404F-AE0E-298F1D2082B0}" v="1" dt="2025-03-26T14:15:57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9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35E73C10-65EE-404F-AE0E-298F1D2082B0}"/>
    <pc:docChg chg="custSel modSld">
      <pc:chgData name="Bracken, Pam" userId="f3aa402d-8a3c-4841-b939-af5e5b41e404" providerId="ADAL" clId="{35E73C10-65EE-404F-AE0E-298F1D2082B0}" dt="2025-03-26T14:15:57.713" v="3" actId="27636"/>
      <pc:docMkLst>
        <pc:docMk/>
      </pc:docMkLst>
      <pc:sldChg chg="modSp">
        <pc:chgData name="Bracken, Pam" userId="f3aa402d-8a3c-4841-b939-af5e5b41e404" providerId="ADAL" clId="{35E73C10-65EE-404F-AE0E-298F1D2082B0}" dt="2025-03-26T14:15:57.648" v="2"/>
        <pc:sldMkLst>
          <pc:docMk/>
          <pc:sldMk cId="0" sldId="257"/>
        </pc:sldMkLst>
        <pc:picChg chg="mod">
          <ac:chgData name="Bracken, Pam" userId="f3aa402d-8a3c-4841-b939-af5e5b41e404" providerId="ADAL" clId="{35E73C10-65EE-404F-AE0E-298F1D2082B0}" dt="2025-03-26T14:15:57.648" v="2"/>
          <ac:picMkLst>
            <pc:docMk/>
            <pc:sldMk cId="0" sldId="257"/>
            <ac:picMk id="101" creationId="{00000000-0000-0000-0000-000000000000}"/>
          </ac:picMkLst>
        </pc:picChg>
      </pc:sldChg>
      <pc:sldChg chg="modSp mod">
        <pc:chgData name="Bracken, Pam" userId="f3aa402d-8a3c-4841-b939-af5e5b41e404" providerId="ADAL" clId="{35E73C10-65EE-404F-AE0E-298F1D2082B0}" dt="2025-03-26T14:15:57.713" v="3" actId="27636"/>
        <pc:sldMkLst>
          <pc:docMk/>
          <pc:sldMk cId="0" sldId="259"/>
        </pc:sldMkLst>
        <pc:spChg chg="mod">
          <ac:chgData name="Bracken, Pam" userId="f3aa402d-8a3c-4841-b939-af5e5b41e404" providerId="ADAL" clId="{35E73C10-65EE-404F-AE0E-298F1D2082B0}" dt="2025-03-26T14:15:57.713" v="3" actId="27636"/>
          <ac:spMkLst>
            <pc:docMk/>
            <pc:sldMk cId="0" sldId="259"/>
            <ac:spMk id="114" creationId="{00000000-0000-0000-0000-000000000000}"/>
          </ac:spMkLst>
        </pc:spChg>
      </pc:sldChg>
      <pc:sldChg chg="modSp mod">
        <pc:chgData name="Bracken, Pam" userId="f3aa402d-8a3c-4841-b939-af5e5b41e404" providerId="ADAL" clId="{35E73C10-65EE-404F-AE0E-298F1D2082B0}" dt="2025-03-25T18:56:52.886" v="1" actId="20577"/>
        <pc:sldMkLst>
          <pc:docMk/>
          <pc:sldMk cId="0" sldId="264"/>
        </pc:sldMkLst>
        <pc:spChg chg="mod">
          <ac:chgData name="Bracken, Pam" userId="f3aa402d-8a3c-4841-b939-af5e5b41e404" providerId="ADAL" clId="{35E73C10-65EE-404F-AE0E-298F1D2082B0}" dt="2025-03-25T18:56:52.886" v="1" actId="20577"/>
          <ac:spMkLst>
            <pc:docMk/>
            <pc:sldMk cId="0" sldId="264"/>
            <ac:spMk id="1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7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01%E2%80%8B%E2%80%8B%E2%80%8B%E2%80%8B%E2%80%8B%E2%80%8B%E2%80%8B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y-1Z2Sa-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2180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S_yYQoLJ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icable.com/society/cultural-perspectiv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1529e28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1529e28d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302e74a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27302e74a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Stand up, sit down.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https://learn.k20center.ou.edu/strategy/1771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f9794046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8f9794046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dce795d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3dce795d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dce795db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3dce795db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31aa615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31aa615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1b8dd52e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1b8dd52e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Why-lighting.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22294b61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22294b61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1b8dd52e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1b8dd52e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a19e0ccb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8a19e0ccb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Poms: point of most significance. Strategies.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https://learn.k20center.ou.edu/strategy/101​​​​​​​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31aa615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31aa615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Schools visited by students include the following: </a:t>
            </a:r>
            <a:r>
              <a:rPr lang="en">
                <a:solidFill>
                  <a:schemeClr val="dk1"/>
                </a:solidFill>
              </a:rPr>
              <a:t>Arkansas Pine Bluff, Mississippi Valley State University, Jackson State University, Alcorn State University, and Grambling State University.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4163b33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4163b33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How am I feeling? What am I thinking?. Strategies.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https://learn.k20center.ou.edu/strategy/187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1b8dd52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1b8dd52e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1b8dd52e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1b8dd52e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1b8dd52e7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1b8dd52e7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 (Sept. 2021). 10 minute timer. YouTube [video].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https://www.youtube.com/watch?v=9gy-1Z2Sa-c</a:t>
            </a: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Wakelet. Tech tools.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https://learn.k20center.ou.edu/tech-tool/2180</a:t>
            </a:r>
            <a:r>
              <a:rPr lang="en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1b8dd52e7_2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1b8dd52e7_2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K20 Center (</a:t>
            </a:r>
            <a:r>
              <a:rPr lang="en">
                <a:solidFill>
                  <a:schemeClr val="dk1"/>
                </a:solidFill>
              </a:rPr>
              <a:t>Sept. 2021</a:t>
            </a:r>
            <a:r>
              <a:rPr lang="en"/>
              <a:t>). 5 minute timer. YouTube [video].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https://www.youtube.com/watch?v=EVS_yYQoLJg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31aa615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31aa615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31aa615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31aa615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27 examples of cultural perspective. Simplicable. (n.d.).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https://simplicable.com/society/cultural-perspective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1056675" y="445025"/>
            <a:ext cx="77757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1056675" y="1152475"/>
            <a:ext cx="777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chemeClr val="lt1"/>
              </a:buClr>
              <a:buSzPts val="1103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75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75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Char char="•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754175" y="445025"/>
            <a:ext cx="80781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91975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rtl="0">
              <a:spcBef>
                <a:spcPts val="31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rtl="0">
              <a:spcBef>
                <a:spcPts val="31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1865775" y="531750"/>
            <a:ext cx="6903600" cy="755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468000" y="1311825"/>
            <a:ext cx="4943700" cy="31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rtl="0">
              <a:spcBef>
                <a:spcPts val="31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⚫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G7en_qI-3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hosgai" TargetMode="External"/><Relationship Id="rId7" Type="http://schemas.openxmlformats.org/officeDocument/2006/relationships/hyperlink" Target="https://www.youtube.com/watch?v=9gy-1Z2Sa-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hyperlink" Target="http://www.youtube.com/watch?v=9gy-1Z2Sa-c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EVS_yYQoLJg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568445" y="529616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Educating with Perspective</a:t>
            </a:r>
            <a:endParaRPr dirty="0"/>
          </a:p>
        </p:txBody>
      </p:sp>
      <p:pic>
        <p:nvPicPr>
          <p:cNvPr id="95" name="Google Shape;95;p23" title="Educating with Perspective_Hero 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087" y="2088734"/>
            <a:ext cx="4101514" cy="230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457200" y="11569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Narrow your group’s list down to 3 themes.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Select a representative who will stand up and read </a:t>
            </a:r>
            <a:r>
              <a:rPr lang="en" b="1" u="sng"/>
              <a:t>one</a:t>
            </a:r>
            <a:r>
              <a:rPr lang="en"/>
              <a:t> item from your list. Mark it off once you have read it.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Other groups will also mark this item off their own list if it’s too similar to something they already have.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Sit down once all of the themes you’ve listed have been said.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Stand Up/Sit Down</a:t>
            </a:r>
            <a:endParaRPr/>
          </a:p>
        </p:txBody>
      </p:sp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200" y="0"/>
            <a:ext cx="14478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457200" y="12417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Culture Inclusive Themes</a:t>
            </a:r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2"/>
          </p:nvPr>
        </p:nvSpPr>
        <p:spPr>
          <a:xfrm>
            <a:off x="4648200" y="12417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Char char="•"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body" idx="1"/>
          </p:nvPr>
        </p:nvSpPr>
        <p:spPr>
          <a:xfrm>
            <a:off x="457200" y="12417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Culture Inclusive Themes</a:t>
            </a:r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2"/>
          </p:nvPr>
        </p:nvSpPr>
        <p:spPr>
          <a:xfrm>
            <a:off x="4648200" y="12417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Char char="•"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457200" y="12417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Culture Inclusive Themes</a:t>
            </a:r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2"/>
          </p:nvPr>
        </p:nvSpPr>
        <p:spPr>
          <a:xfrm>
            <a:off x="4648200" y="12417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Char char="•"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143" dirty="0"/>
              <a:t>Our collective list reflects possible themes to consider when educating with perspective.</a:t>
            </a:r>
            <a:endParaRPr sz="3143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143" dirty="0"/>
          </a:p>
          <a:p>
            <a:pPr marL="457200" lvl="0" indent="-379730" algn="l" rtl="0">
              <a:spcBef>
                <a:spcPts val="520"/>
              </a:spcBef>
              <a:spcAft>
                <a:spcPts val="0"/>
              </a:spcAft>
              <a:buSzPct val="108150"/>
              <a:buChar char="●"/>
            </a:pPr>
            <a:r>
              <a:rPr lang="en" sz="3143" dirty="0"/>
              <a:t>Reflect back to the video. Do you think any of the themes from the list were addressed?</a:t>
            </a:r>
            <a:endParaRPr sz="3143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143" dirty="0"/>
              <a:t> </a:t>
            </a:r>
            <a:endParaRPr sz="3143" dirty="0"/>
          </a:p>
          <a:p>
            <a:pPr marL="457200" lvl="0" indent="-379730" algn="l" rtl="0">
              <a:spcBef>
                <a:spcPts val="520"/>
              </a:spcBef>
              <a:spcAft>
                <a:spcPts val="0"/>
              </a:spcAft>
              <a:buSzPct val="108150"/>
              <a:buChar char="●"/>
            </a:pPr>
            <a:r>
              <a:rPr lang="en" sz="3143" dirty="0"/>
              <a:t>Why is addressing these themes important?</a:t>
            </a:r>
            <a:endParaRPr sz="3143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Why-Lighting </a:t>
            </a:r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62150" y="1347050"/>
            <a:ext cx="80142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As you read the Culture-Inclusive Learning brief, highlight parts of the brief that you deem important.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Keep a mental note of </a:t>
            </a:r>
            <a:r>
              <a:rPr lang="en" b="1" i="1" dirty="0"/>
              <a:t>why</a:t>
            </a:r>
            <a:r>
              <a:rPr lang="en" dirty="0"/>
              <a:t> these pieces were important to you.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Be prepared to discuss your reasoning.</a:t>
            </a:r>
            <a:endParaRPr dirty="0"/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098" y="-105282"/>
            <a:ext cx="1925351" cy="192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/>
          <p:nvPr/>
        </p:nvSpPr>
        <p:spPr>
          <a:xfrm>
            <a:off x="794975" y="1153375"/>
            <a:ext cx="7445700" cy="1930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745500" y="915875"/>
            <a:ext cx="3948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 b="1">
                <a:solidFill>
                  <a:srgbClr val="385D63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8400" b="1">
              <a:solidFill>
                <a:srgbClr val="385D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0" b="1">
              <a:solidFill>
                <a:srgbClr val="A2C4C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38"/>
          <p:cNvSpPr txBox="1">
            <a:spLocks noGrp="1"/>
          </p:cNvSpPr>
          <p:nvPr>
            <p:ph type="title" idx="4294967295"/>
          </p:nvPr>
        </p:nvSpPr>
        <p:spPr>
          <a:xfrm>
            <a:off x="1074125" y="398250"/>
            <a:ext cx="77757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Discuss: True for Who?</a:t>
            </a:r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body" idx="4294967295"/>
          </p:nvPr>
        </p:nvSpPr>
        <p:spPr>
          <a:xfrm>
            <a:off x="1352850" y="1223825"/>
            <a:ext cx="6779100" cy="18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1000"/>
              </a:spcAft>
              <a:buNone/>
            </a:pPr>
            <a:r>
              <a:rPr lang="en" sz="2500" b="1">
                <a:solidFill>
                  <a:schemeClr val="lt1"/>
                </a:solidFill>
              </a:rPr>
              <a:t>Integrating students’ cultural frameworks into the design of learning experiences leverages a deep well of prior knowledge, motivation, and relevance.</a:t>
            </a:r>
            <a:endParaRPr sz="2500"/>
          </a:p>
        </p:txBody>
      </p:sp>
      <p:sp>
        <p:nvSpPr>
          <p:cNvPr id="200" name="Google Shape;200;p38"/>
          <p:cNvSpPr txBox="1"/>
          <p:nvPr/>
        </p:nvSpPr>
        <p:spPr>
          <a:xfrm>
            <a:off x="903450" y="3084275"/>
            <a:ext cx="7337100" cy="20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benefit students of the </a:t>
            </a:r>
            <a:r>
              <a:rPr lang="en" sz="2200">
                <a:solidFill>
                  <a:srgbClr val="7D1619"/>
                </a:solidFill>
                <a:latin typeface="Calibri"/>
                <a:ea typeface="Calibri"/>
                <a:cs typeface="Calibri"/>
                <a:sym typeface="Calibri"/>
              </a:rPr>
              <a:t>dominant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culture?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benefit students of </a:t>
            </a:r>
            <a:r>
              <a:rPr lang="en" sz="2200">
                <a:solidFill>
                  <a:srgbClr val="7D1619"/>
                </a:solidFill>
                <a:latin typeface="Calibri"/>
                <a:ea typeface="Calibri"/>
                <a:cs typeface="Calibri"/>
                <a:sym typeface="Calibri"/>
              </a:rPr>
              <a:t>minoritized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cultures?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benefit the </a:t>
            </a:r>
            <a:r>
              <a:rPr lang="en" sz="2200">
                <a:solidFill>
                  <a:srgbClr val="7D1619"/>
                </a:solidFill>
                <a:latin typeface="Calibri"/>
                <a:ea typeface="Calibri"/>
                <a:cs typeface="Calibri"/>
                <a:sym typeface="Calibri"/>
              </a:rPr>
              <a:t>educator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both these students?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Plan an Activity</a:t>
            </a:r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Reflect on an activity you will be facilitating soon.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Use the questions in the planning guide to ensure it is </a:t>
            </a:r>
            <a:r>
              <a:rPr lang="en">
                <a:solidFill>
                  <a:srgbClr val="991B1E"/>
                </a:solidFill>
              </a:rPr>
              <a:t>inclusive </a:t>
            </a:r>
            <a:r>
              <a:rPr lang="en"/>
              <a:t>and </a:t>
            </a:r>
            <a:r>
              <a:rPr lang="en">
                <a:solidFill>
                  <a:srgbClr val="991B1E"/>
                </a:solidFill>
              </a:rPr>
              <a:t>meaningful </a:t>
            </a:r>
            <a:r>
              <a:rPr lang="en"/>
              <a:t>for all students/stakeholders.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07" name="Google Shape;207;p39" title="Screenshot (16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527" y="626875"/>
            <a:ext cx="2611749" cy="32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4294967295"/>
          </p:nvPr>
        </p:nvSpPr>
        <p:spPr>
          <a:xfrm>
            <a:off x="641500" y="1404475"/>
            <a:ext cx="7403700" cy="31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What was the overall point of most significance for you during today’s session?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14" name="Google Shape;2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625" y="2049099"/>
            <a:ext cx="1890150" cy="18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14075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Educating with Perspective</a:t>
            </a:r>
            <a:endParaRPr/>
          </a:p>
        </p:txBody>
      </p:sp>
      <p:pic>
        <p:nvPicPr>
          <p:cNvPr id="101" name="Google Shape;101;p24" title="NCCE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200" y="857400"/>
            <a:ext cx="7028626" cy="40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457200" y="5107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86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How am I Feeling/What am I Thinking</a:t>
            </a:r>
            <a:endParaRPr sz="3586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6096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the video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it make you feel?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thinking?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647" y="1130372"/>
            <a:ext cx="2180850" cy="21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benefit of acknowledging students’ culture in a school environment?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Session Objectives</a:t>
            </a:r>
            <a:endParaRPr dirty="0"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530350" y="2028499"/>
            <a:ext cx="7772400" cy="2620800"/>
          </a:xfrm>
          <a:prstGeom prst="rect">
            <a:avLst/>
          </a:prstGeom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43548" indent="-342900">
              <a:buSzPts val="2015"/>
            </a:pPr>
            <a:r>
              <a:rPr lang="en" sz="2015" dirty="0"/>
              <a:t>Explore and identify the benefits and advantages of acknowledging students' cultural backgrounds in various school settings.</a:t>
            </a:r>
          </a:p>
          <a:p>
            <a:pPr marL="443548" indent="-342900">
              <a:buSzPts val="2015"/>
            </a:pPr>
            <a:r>
              <a:rPr lang="en" sz="2015" dirty="0"/>
              <a:t>Learn and discuss practical strategies and techniques for creating an environment that acknowledges and respects students' cultural backgrounds.</a:t>
            </a:r>
          </a:p>
          <a:p>
            <a:pPr marL="443548" indent="-342900">
              <a:buSzPts val="2015"/>
            </a:pPr>
            <a:r>
              <a:rPr lang="en" sz="2015" dirty="0"/>
              <a:t>Create an implementation plan to acknowledge students' cultural backgrounds in their own school.</a:t>
            </a:r>
            <a:endParaRPr sz="20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Resources</a:t>
            </a:r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298000" cy="3621000"/>
          </a:xfrm>
          <a:prstGeom prst="rect">
            <a:avLst/>
          </a:prstGeom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Go to </a:t>
            </a:r>
            <a:r>
              <a:rPr lang="en" sz="2400" u="sng" dirty="0">
                <a:solidFill>
                  <a:srgbClr val="7D161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https://bit.ly/4hosgai</a:t>
            </a:r>
            <a:r>
              <a:rPr lang="en" sz="2400" dirty="0">
                <a:solidFill>
                  <a:srgbClr val="7D1619"/>
                </a:solidFill>
              </a:rPr>
              <a:t> </a:t>
            </a:r>
            <a:endParaRPr sz="2400" u="sng" dirty="0">
              <a:solidFill>
                <a:srgbClr val="7D1619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Consider your role in relation </a:t>
            </a:r>
            <a:br>
              <a:rPr lang="en" sz="2400" dirty="0"/>
            </a:br>
            <a:r>
              <a:rPr lang="en" sz="2400" dirty="0"/>
              <a:t>to the school you serve.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Select at least one resource to explore that could be used or adapted for that school.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Take notes on the </a:t>
            </a:r>
            <a:r>
              <a:rPr lang="en" sz="2400" b="1" dirty="0"/>
              <a:t>Resources Exploration Notes Organizer</a:t>
            </a:r>
            <a:r>
              <a:rPr lang="en" sz="2400" dirty="0"/>
              <a:t>.</a:t>
            </a:r>
            <a:endParaRPr sz="2400" dirty="0"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500" y="2047437"/>
            <a:ext cx="2136225" cy="21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 title="K20 Center 10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0400" y="-19025"/>
            <a:ext cx="2023600" cy="11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7120450" y="1119250"/>
            <a:ext cx="2023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10 Minute Timer</a:t>
            </a:r>
            <a:endParaRPr sz="16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457200" y="29832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Your Resource</a:t>
            </a:r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457200" y="1523775"/>
            <a:ext cx="8229600" cy="32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b="1"/>
              <a:t>Begin by sharing which resource you reviewed.</a:t>
            </a:r>
            <a:endParaRPr sz="2400" b="1"/>
          </a:p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cultural perspectives are recognized in this resource?</a:t>
            </a:r>
            <a:endParaRPr sz="2200"/>
          </a:p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does this resource facilitate discourse and collaboration that allows students to bring in personal perspectives to support their learning and/or school experience?</a:t>
            </a:r>
            <a:endParaRPr sz="2200"/>
          </a:p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does this resource boost student motivation, engagement, self-perceived abilities, or confidence in school?</a:t>
            </a:r>
            <a:endParaRPr sz="2200"/>
          </a:p>
        </p:txBody>
      </p:sp>
      <p:pic>
        <p:nvPicPr>
          <p:cNvPr id="136" name="Google Shape;136;p29" title="K20 Center 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4400" y="-14100"/>
            <a:ext cx="2079600" cy="1169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7064325" y="1155725"/>
            <a:ext cx="20796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5 Minute Timer</a:t>
            </a:r>
            <a:endParaRPr sz="18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457200" y="1453350"/>
            <a:ext cx="8057700" cy="329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Now that you have discussed the questions, collectively create a brain dump list with all the themes you recognized in the resources.</a:t>
            </a:r>
            <a:endParaRPr strike="sngStrike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Brain Dump </a:t>
            </a:r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150" y="245500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l="2126" t="3396" r="5435" b="5785"/>
          <a:stretch/>
        </p:blipFill>
        <p:spPr>
          <a:xfrm>
            <a:off x="4410375" y="0"/>
            <a:ext cx="473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/>
          <p:nvPr/>
        </p:nvSpPr>
        <p:spPr>
          <a:xfrm>
            <a:off x="367250" y="652200"/>
            <a:ext cx="3000000" cy="344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this </a:t>
            </a:r>
            <a:r>
              <a:rPr lang="en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Perspective List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choose any new examples that are relevant to the resource(s) and add that to your brain dump list.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832</Words>
  <Application>Microsoft Office PowerPoint</Application>
  <PresentationFormat>On-screen Show (16:9)</PresentationFormat>
  <Paragraphs>68</Paragraphs>
  <Slides>18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Noto Sans Symbols</vt:lpstr>
      <vt:lpstr>LEARN theme</vt:lpstr>
      <vt:lpstr>Educating with Perspective</vt:lpstr>
      <vt:lpstr>Educating with Perspective</vt:lpstr>
      <vt:lpstr>PowerPoint Presentation</vt:lpstr>
      <vt:lpstr>Essential Question</vt:lpstr>
      <vt:lpstr>Session Objectives</vt:lpstr>
      <vt:lpstr>Explore Resources</vt:lpstr>
      <vt:lpstr>Discuss Your Resource</vt:lpstr>
      <vt:lpstr>Collective Brain Dump </vt:lpstr>
      <vt:lpstr>PowerPoint Presentation</vt:lpstr>
      <vt:lpstr>Stand Up/Sit Down</vt:lpstr>
      <vt:lpstr>Culture Inclusive Themes</vt:lpstr>
      <vt:lpstr>Culture Inclusive Themes</vt:lpstr>
      <vt:lpstr>Culture Inclusive Themes</vt:lpstr>
      <vt:lpstr>Reflection </vt:lpstr>
      <vt:lpstr>Why-Lighting </vt:lpstr>
      <vt:lpstr>Discuss: True for Who?</vt:lpstr>
      <vt:lpstr>Plan an Activity</vt:lpstr>
      <vt:lpstr>Point of Most Significance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1</cp:revision>
  <dcterms:modified xsi:type="dcterms:W3CDTF">2025-03-26T14:16:06Z</dcterms:modified>
</cp:coreProperties>
</file>