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g0D2p8wAkKPr7VAfwCET+hVS0J0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42"/>
    <p:restoredTop sz="94602"/>
  </p:normalViewPr>
  <p:slideViewPr>
    <p:cSldViewPr snapToGrid="0">
      <p:cViewPr varScale="1">
        <p:scale>
          <a:sx n="154" d="100"/>
          <a:sy n="154" d="100"/>
        </p:scale>
        <p:origin x="472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7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2183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2183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0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0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53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4e4ff250dd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4e4ff250dd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4e4ff250dd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4e4ff250dd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How am I feeling? What am I thinking?. Strategies. </a:t>
            </a:r>
            <a:r>
              <a:rPr lang="en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https://learn.k20center.ou.edu/strategy/187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4276b0aa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4276b0aad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4e4ff250d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4e4ff250dd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4e4ff250dd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4e4ff250dd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4e4ff250dd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4e4ff250dd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Round robin. Strategies. </a:t>
            </a:r>
            <a:r>
              <a:rPr lang="en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https://learn.k20center.ou.edu/strategy/2183</a:t>
            </a: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4e4ff250dd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4e4ff250dd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Round robin. Strategies. </a:t>
            </a:r>
            <a:r>
              <a:rPr lang="en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https://learn.k20center.ou.edu/strategy/2183</a:t>
            </a: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K20 Center. (2021, September 21). </a:t>
            </a:r>
            <a:r>
              <a:rPr lang="en-US" i="1" dirty="0"/>
              <a:t>K20 Center 1 minute timer</a:t>
            </a:r>
            <a:r>
              <a:rPr lang="en-US" i="0" dirty="0"/>
              <a:t> [Video]. YouTube. https://</a:t>
            </a:r>
            <a:r>
              <a:rPr lang="en-US" i="0" dirty="0" err="1"/>
              <a:t>www.youtube.com</a:t>
            </a:r>
            <a:r>
              <a:rPr lang="en-US" i="0" dirty="0"/>
              <a:t>/</a:t>
            </a:r>
            <a:r>
              <a:rPr lang="en-US" i="0" dirty="0" err="1"/>
              <a:t>watch?v</a:t>
            </a:r>
            <a:r>
              <a:rPr lang="en-US" i="0" dirty="0"/>
              <a:t>=6ilD555O_RE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4e4ff250dd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4e4ff250dd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I notice, I wonder. Strategies. </a:t>
            </a:r>
            <a:r>
              <a:rPr lang="en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https://learn.k20center.ou.edu/strategy/180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4e4ff250d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4e4ff250dd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/>
              <a:t>K20 Center. (2021, September 21). </a:t>
            </a:r>
            <a:r>
              <a:rPr lang="en-US" i="1" dirty="0"/>
              <a:t>K20 Center 7 minute timer</a:t>
            </a:r>
            <a:r>
              <a:rPr lang="en-US" i="0" dirty="0"/>
              <a:t> [Video]. YouTube. https://</a:t>
            </a:r>
            <a:r>
              <a:rPr lang="en-US" i="0" dirty="0" err="1"/>
              <a:t>www.youtube.com</a:t>
            </a:r>
            <a:r>
              <a:rPr lang="en-US" i="0" dirty="0"/>
              <a:t>/</a:t>
            </a:r>
            <a:r>
              <a:rPr lang="en-US" i="0" dirty="0" err="1"/>
              <a:t>watch?v</a:t>
            </a:r>
            <a:r>
              <a:rPr lang="en-US" i="0" dirty="0"/>
              <a:t>=gWwvdLxwV9c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I notice, I wonder. Strategies. </a:t>
            </a:r>
            <a:r>
              <a:rPr lang="en-US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https://learn.k20center.ou.edu/strategy/180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4e4ff250d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4e4ff250d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Mingle. Strategies. </a:t>
            </a:r>
            <a:r>
              <a:rPr lang="en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https://learn.k20center.ou.edu/strategy/53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/Objective 1">
  <p:cSld name="TITLE_ONLY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4e4ff250dd_0_91"/>
          <p:cNvSpPr txBox="1">
            <a:spLocks noGrp="1"/>
          </p:cNvSpPr>
          <p:nvPr>
            <p:ph type="title"/>
          </p:nvPr>
        </p:nvSpPr>
        <p:spPr>
          <a:xfrm>
            <a:off x="457200" y="2034450"/>
            <a:ext cx="8250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g34e4ff250dd_0_91"/>
          <p:cNvSpPr txBox="1">
            <a:spLocks noGrp="1"/>
          </p:cNvSpPr>
          <p:nvPr>
            <p:ph type="title" idx="2"/>
          </p:nvPr>
        </p:nvSpPr>
        <p:spPr>
          <a:xfrm>
            <a:off x="457200" y="2876250"/>
            <a:ext cx="8250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0" name="Google Shape;50;g34e4ff250dd_0_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07525" y="4393601"/>
            <a:ext cx="364750" cy="666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ive/Quot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title" idx="2"/>
          </p:nvPr>
        </p:nvSpPr>
        <p:spPr>
          <a:xfrm>
            <a:off x="362850" y="29926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1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1726" y="4228525"/>
            <a:ext cx="624500" cy="79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8"/>
          <p:cNvSpPr txBox="1">
            <a:spLocks noGrp="1"/>
          </p:cNvSpPr>
          <p:nvPr>
            <p:ph type="title"/>
          </p:nvPr>
        </p:nvSpPr>
        <p:spPr>
          <a:xfrm>
            <a:off x="1375425" y="5098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body" idx="1"/>
          </p:nvPr>
        </p:nvSpPr>
        <p:spPr>
          <a:xfrm>
            <a:off x="1375425" y="12172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" name="Google Shape;1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1726" y="4228525"/>
            <a:ext cx="624500" cy="79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-logo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" name="Google Shape;2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1726" y="4228525"/>
            <a:ext cx="624500" cy="79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2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title"/>
          </p:nvPr>
        </p:nvSpPr>
        <p:spPr>
          <a:xfrm>
            <a:off x="1375425" y="5098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body" idx="1"/>
          </p:nvPr>
        </p:nvSpPr>
        <p:spPr>
          <a:xfrm>
            <a:off x="1375425" y="1217275"/>
            <a:ext cx="4374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body" idx="2"/>
          </p:nvPr>
        </p:nvSpPr>
        <p:spPr>
          <a:xfrm>
            <a:off x="4769700" y="1217275"/>
            <a:ext cx="4374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8" name="Google Shape;2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1726" y="4228525"/>
            <a:ext cx="624500" cy="79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Blue - Content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1375425" y="5098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1375425" y="12172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" name="Google Shape;3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1726" y="4228525"/>
            <a:ext cx="624500" cy="79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Blue - Content 2 Column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title"/>
          </p:nvPr>
        </p:nvSpPr>
        <p:spPr>
          <a:xfrm>
            <a:off x="1375425" y="5098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body" idx="1"/>
          </p:nvPr>
        </p:nvSpPr>
        <p:spPr>
          <a:xfrm>
            <a:off x="1375425" y="1217275"/>
            <a:ext cx="4374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  <a:defRPr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○"/>
              <a:defRPr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■"/>
              <a:defRPr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  <a:defRPr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○"/>
              <a:defRPr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■"/>
              <a:defRPr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  <a:defRPr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○"/>
              <a:defRPr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■"/>
              <a:defRPr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2"/>
          </p:nvPr>
        </p:nvSpPr>
        <p:spPr>
          <a:xfrm>
            <a:off x="4769700" y="1217275"/>
            <a:ext cx="4374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  <a:defRPr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○"/>
              <a:defRPr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■"/>
              <a:defRPr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  <a:defRPr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○"/>
              <a:defRPr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■"/>
              <a:defRPr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  <a:defRPr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○"/>
              <a:defRPr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■"/>
              <a:defRPr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9" name="Google Shape;3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1726" y="4228525"/>
            <a:ext cx="624500" cy="79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no logo">
  <p:cSld name="TITLE_ONL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/Objective">
  <p:cSld name="TITLE_ONLY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34276b0aade_0_49"/>
          <p:cNvSpPr txBox="1">
            <a:spLocks noGrp="1"/>
          </p:cNvSpPr>
          <p:nvPr>
            <p:ph type="title"/>
          </p:nvPr>
        </p:nvSpPr>
        <p:spPr>
          <a:xfrm>
            <a:off x="457200" y="2034450"/>
            <a:ext cx="8250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g34276b0aade_0_49"/>
          <p:cNvSpPr txBox="1">
            <a:spLocks noGrp="1"/>
          </p:cNvSpPr>
          <p:nvPr>
            <p:ph type="title" idx="2"/>
          </p:nvPr>
        </p:nvSpPr>
        <p:spPr>
          <a:xfrm>
            <a:off x="457200" y="2876250"/>
            <a:ext cx="8250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6" name="Google Shape;46;g34276b0aade_0_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07525" y="4393601"/>
            <a:ext cx="364750" cy="666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6ilD555O_RE?feature=oembed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gWwvdLxwV9c?feature=oembed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4e4ff250dd_0_49"/>
          <p:cNvSpPr txBox="1">
            <a:spLocks noGrp="1"/>
          </p:cNvSpPr>
          <p:nvPr>
            <p:ph type="title"/>
          </p:nvPr>
        </p:nvSpPr>
        <p:spPr>
          <a:xfrm>
            <a:off x="1375425" y="509825"/>
            <a:ext cx="698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Developing a Plan</a:t>
            </a:r>
            <a:endParaRPr dirty="0"/>
          </a:p>
        </p:txBody>
      </p:sp>
      <p:sp>
        <p:nvSpPr>
          <p:cNvPr id="113" name="Google Shape;113;g34e4ff250dd_0_49"/>
          <p:cNvSpPr txBox="1">
            <a:spLocks noGrp="1"/>
          </p:cNvSpPr>
          <p:nvPr>
            <p:ph type="body" idx="1"/>
          </p:nvPr>
        </p:nvSpPr>
        <p:spPr>
          <a:xfrm>
            <a:off x="1375424" y="1217275"/>
            <a:ext cx="6895739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With the members of your school team, review the steps of the Implementation Plan.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</a:ext>
              </a:extLs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Complete the Implementation Plan using the Campus Visit resources and your knowledge of postsecondary institutions near your school site.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4e4ff250dd_0_57"/>
          <p:cNvSpPr txBox="1">
            <a:spLocks noGrp="1"/>
          </p:cNvSpPr>
          <p:nvPr>
            <p:ph type="title"/>
          </p:nvPr>
        </p:nvSpPr>
        <p:spPr>
          <a:xfrm>
            <a:off x="1375425" y="509825"/>
            <a:ext cx="702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Wrapping Up</a:t>
            </a:r>
            <a:endParaRPr dirty="0"/>
          </a:p>
        </p:txBody>
      </p:sp>
      <p:sp>
        <p:nvSpPr>
          <p:cNvPr id="119" name="Google Shape;119;g34e4ff250dd_0_57"/>
          <p:cNvSpPr txBox="1">
            <a:spLocks noGrp="1"/>
          </p:cNvSpPr>
          <p:nvPr>
            <p:ph type="body" idx="1"/>
          </p:nvPr>
        </p:nvSpPr>
        <p:spPr>
          <a:xfrm>
            <a:off x="1479665" y="1196911"/>
            <a:ext cx="6122385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indent="-457200">
              <a:buSzPct val="80000"/>
            </a:pPr>
            <a:r>
              <a:rPr lang="en" dirty="0"/>
              <a:t>Draw a line down the center of a sticky note. </a:t>
            </a:r>
          </a:p>
          <a:p>
            <a:pPr indent="-457200">
              <a:buSzPct val="80000"/>
            </a:pPr>
            <a:r>
              <a:rPr lang="en" dirty="0"/>
              <a:t>On one side, draw or write how you are feeling after this session.</a:t>
            </a:r>
          </a:p>
          <a:p>
            <a:pPr indent="-457200">
              <a:buSzPct val="80000"/>
            </a:pPr>
            <a:r>
              <a:rPr lang="en" dirty="0"/>
              <a:t>On the other side, draw or white what you are thinking after this session.</a:t>
            </a:r>
          </a:p>
        </p:txBody>
      </p:sp>
      <p:pic>
        <p:nvPicPr>
          <p:cNvPr id="120" name="Google Shape;120;g34e4ff250dd_0_57" title="How am I Feeling What am I Thinki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2050" y="0"/>
            <a:ext cx="1359070" cy="1359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4276b0aade_0_0"/>
          <p:cNvSpPr txBox="1">
            <a:spLocks noGrp="1"/>
          </p:cNvSpPr>
          <p:nvPr>
            <p:ph type="title"/>
          </p:nvPr>
        </p:nvSpPr>
        <p:spPr>
          <a:xfrm>
            <a:off x="1338348" y="802800"/>
            <a:ext cx="6915851" cy="3537900"/>
          </a:xfrm>
          <a:prstGeom prst="rect">
            <a:avLst/>
          </a:prstGeom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>
                <a:solidFill>
                  <a:schemeClr val="tx1"/>
                </a:solidFill>
              </a:rPr>
              <a:t>Campus Visits:</a:t>
            </a:r>
            <a:endParaRPr sz="5000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>
                <a:solidFill>
                  <a:schemeClr val="tx1"/>
                </a:solidFill>
              </a:rPr>
              <a:t>Making Sense for Middle Schoolers</a:t>
            </a:r>
            <a:endParaRPr sz="5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4e4ff250dd_0_8"/>
          <p:cNvSpPr txBox="1">
            <a:spLocks noGrp="1"/>
          </p:cNvSpPr>
          <p:nvPr>
            <p:ph type="title"/>
          </p:nvPr>
        </p:nvSpPr>
        <p:spPr>
          <a:xfrm>
            <a:off x="623400" y="192449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Essential Question</a:t>
            </a:r>
            <a:endParaRPr dirty="0"/>
          </a:p>
        </p:txBody>
      </p:sp>
      <p:sp>
        <p:nvSpPr>
          <p:cNvPr id="65" name="Google Shape;65;g34e4ff250dd_0_8"/>
          <p:cNvSpPr txBox="1">
            <a:spLocks noGrp="1"/>
          </p:cNvSpPr>
          <p:nvPr>
            <p:ph type="title" idx="2"/>
          </p:nvPr>
        </p:nvSpPr>
        <p:spPr>
          <a:xfrm>
            <a:off x="715858" y="2766290"/>
            <a:ext cx="7329900" cy="14018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Why do campus visits make sense for middle schoolers?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4e4ff250dd_0_13"/>
          <p:cNvSpPr txBox="1">
            <a:spLocks noGrp="1"/>
          </p:cNvSpPr>
          <p:nvPr>
            <p:ph type="title"/>
          </p:nvPr>
        </p:nvSpPr>
        <p:spPr>
          <a:xfrm>
            <a:off x="3577425" y="9044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Learning Objectives</a:t>
            </a:r>
            <a:endParaRPr dirty="0"/>
          </a:p>
        </p:txBody>
      </p:sp>
      <p:sp>
        <p:nvSpPr>
          <p:cNvPr id="71" name="Google Shape;71;g34e4ff250dd_0_13"/>
          <p:cNvSpPr txBox="1">
            <a:spLocks noGrp="1"/>
          </p:cNvSpPr>
          <p:nvPr>
            <p:ph type="title" idx="2"/>
          </p:nvPr>
        </p:nvSpPr>
        <p:spPr>
          <a:xfrm>
            <a:off x="362850" y="2113650"/>
            <a:ext cx="8400300" cy="21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96240" algn="l" rtl="0">
              <a:spcBef>
                <a:spcPts val="0"/>
              </a:spcBef>
              <a:spcAft>
                <a:spcPts val="0"/>
              </a:spcAft>
              <a:buSzPct val="80000"/>
              <a:buChar char="●"/>
            </a:pPr>
            <a:r>
              <a:rPr lang="en" dirty="0"/>
              <a:t>Examine how early exposure to college campuses influences middle school students’ aspirations and academic motivation.</a:t>
            </a:r>
            <a:endParaRPr dirty="0"/>
          </a:p>
          <a:p>
            <a:pPr marL="457200" lvl="0" indent="-396240" algn="l" rtl="0">
              <a:spcBef>
                <a:spcPts val="0"/>
              </a:spcBef>
              <a:spcAft>
                <a:spcPts val="0"/>
              </a:spcAft>
              <a:buSzPct val="80000"/>
              <a:buChar char="●"/>
            </a:pPr>
            <a:r>
              <a:rPr lang="en" dirty="0"/>
              <a:t>Assess online resources for supporting early college awareness and determine how to integrate them into specific schools or programs.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4e4ff250dd_0_18"/>
          <p:cNvSpPr txBox="1">
            <a:spLocks noGrp="1"/>
          </p:cNvSpPr>
          <p:nvPr>
            <p:ph type="title"/>
          </p:nvPr>
        </p:nvSpPr>
        <p:spPr>
          <a:xfrm>
            <a:off x="1375425" y="509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Round Robin</a:t>
            </a:r>
            <a:endParaRPr dirty="0"/>
          </a:p>
        </p:txBody>
      </p:sp>
      <p:sp>
        <p:nvSpPr>
          <p:cNvPr id="77" name="Google Shape;77;g34e4ff250dd_0_18"/>
          <p:cNvSpPr txBox="1">
            <a:spLocks noGrp="1"/>
          </p:cNvSpPr>
          <p:nvPr>
            <p:ph type="body" idx="1"/>
          </p:nvPr>
        </p:nvSpPr>
        <p:spPr>
          <a:xfrm>
            <a:off x="1375425" y="1152475"/>
            <a:ext cx="7046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Instructions: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Designate a person in your group to record responses.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In your group, take turns answering the prompt as the recorder writes down the responses.</a:t>
            </a:r>
            <a:r>
              <a:rPr lang="en" dirty="0"/>
              <a:t> 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You will have one minute for each round.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If you don’t have an </a:t>
            </a:r>
            <a:r>
              <a:rPr lang="en-US" dirty="0"/>
              <a:t>answer,</a:t>
            </a:r>
            <a:r>
              <a:rPr lang="en" dirty="0"/>
              <a:t> say “pass.”</a:t>
            </a:r>
            <a:endParaRPr dirty="0"/>
          </a:p>
        </p:txBody>
      </p:sp>
      <p:pic>
        <p:nvPicPr>
          <p:cNvPr id="78" name="Google Shape;78;g34e4ff250dd_0_18" title="Round Robin.png"/>
          <p:cNvPicPr preferRelativeResize="0"/>
          <p:nvPr/>
        </p:nvPicPr>
        <p:blipFill rotWithShape="1">
          <a:blip r:embed="rId3">
            <a:alphaModFix/>
          </a:blip>
          <a:srcRect t="23737" b="14139"/>
          <a:stretch/>
        </p:blipFill>
        <p:spPr>
          <a:xfrm>
            <a:off x="6799811" y="74815"/>
            <a:ext cx="2276550" cy="1414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4e4ff250dd_0_24"/>
          <p:cNvSpPr txBox="1">
            <a:spLocks noGrp="1"/>
          </p:cNvSpPr>
          <p:nvPr>
            <p:ph type="title"/>
          </p:nvPr>
        </p:nvSpPr>
        <p:spPr>
          <a:xfrm>
            <a:off x="1375425" y="509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Round Robin</a:t>
            </a:r>
            <a:endParaRPr dirty="0"/>
          </a:p>
        </p:txBody>
      </p:sp>
      <p:sp>
        <p:nvSpPr>
          <p:cNvPr id="84" name="Google Shape;84;g34e4ff250dd_0_24"/>
          <p:cNvSpPr txBox="1">
            <a:spLocks noGrp="1"/>
          </p:cNvSpPr>
          <p:nvPr>
            <p:ph type="body" idx="1"/>
          </p:nvPr>
        </p:nvSpPr>
        <p:spPr>
          <a:xfrm>
            <a:off x="1375425" y="1152475"/>
            <a:ext cx="7032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Prompt: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do middle schoolers think of when they hear “college”?</a:t>
            </a:r>
            <a:endParaRPr dirty="0"/>
          </a:p>
        </p:txBody>
      </p:sp>
      <p:pic>
        <p:nvPicPr>
          <p:cNvPr id="3" name="Online Media 2" descr="K20 Center 1 minute timer">
            <a:hlinkClick r:id="" action="ppaction://media"/>
            <a:extLst>
              <a:ext uri="{FF2B5EF4-FFF2-40B4-BE49-F238E27FC236}">
                <a16:creationId xmlns:a16="http://schemas.microsoft.com/office/drawing/2014/main" id="{8EA814B6-078D-07A0-B1EB-9E72A7789B3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203101" y="2732606"/>
            <a:ext cx="3364724" cy="1901069"/>
          </a:xfrm>
          <a:prstGeom prst="rect">
            <a:avLst/>
          </a:prstGeom>
        </p:spPr>
      </p:pic>
      <p:pic>
        <p:nvPicPr>
          <p:cNvPr id="2" name="Google Shape;78;g34e4ff250dd_0_18" title="Round Robin.png">
            <a:extLst>
              <a:ext uri="{FF2B5EF4-FFF2-40B4-BE49-F238E27FC236}">
                <a16:creationId xmlns:a16="http://schemas.microsoft.com/office/drawing/2014/main" id="{87FB3B1E-A6C0-7FAF-8923-657477547EA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23737" b="14139"/>
          <a:stretch/>
        </p:blipFill>
        <p:spPr>
          <a:xfrm>
            <a:off x="6799811" y="74815"/>
            <a:ext cx="2276550" cy="1414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4e4ff250dd_0_31"/>
          <p:cNvSpPr txBox="1">
            <a:spLocks noGrp="1"/>
          </p:cNvSpPr>
          <p:nvPr>
            <p:ph type="title"/>
          </p:nvPr>
        </p:nvSpPr>
        <p:spPr>
          <a:xfrm>
            <a:off x="1375425" y="51813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 Notice, I Wonder</a:t>
            </a:r>
            <a:endParaRPr dirty="0"/>
          </a:p>
        </p:txBody>
      </p:sp>
      <p:sp>
        <p:nvSpPr>
          <p:cNvPr id="92" name="Google Shape;92;g34e4ff250dd_0_31"/>
          <p:cNvSpPr txBox="1">
            <a:spLocks noGrp="1"/>
          </p:cNvSpPr>
          <p:nvPr>
            <p:ph type="body" idx="1"/>
          </p:nvPr>
        </p:nvSpPr>
        <p:spPr>
          <a:xfrm>
            <a:off x="1375425" y="1439500"/>
            <a:ext cx="7044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 your small groups, read the research brief and the Campus Visit Data.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On your paper, write things you </a:t>
            </a:r>
            <a:r>
              <a:rPr lang="en" b="1" dirty="0"/>
              <a:t>notice</a:t>
            </a:r>
            <a:r>
              <a:rPr lang="en" dirty="0"/>
              <a:t> and things you </a:t>
            </a:r>
            <a:r>
              <a:rPr lang="en" b="1" dirty="0"/>
              <a:t>wonder</a:t>
            </a:r>
            <a:r>
              <a:rPr lang="en" dirty="0"/>
              <a:t> about the research brief and the data.</a:t>
            </a:r>
          </a:p>
        </p:txBody>
      </p:sp>
      <p:pic>
        <p:nvPicPr>
          <p:cNvPr id="93" name="Google Shape;93;g34e4ff250dd_0_31" title="I Notice I Wond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1849" y="152844"/>
            <a:ext cx="1238174" cy="1286657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4e4ff250dd_0_37"/>
          <p:cNvSpPr txBox="1">
            <a:spLocks noGrp="1"/>
          </p:cNvSpPr>
          <p:nvPr>
            <p:ph type="title"/>
          </p:nvPr>
        </p:nvSpPr>
        <p:spPr>
          <a:xfrm>
            <a:off x="1375425" y="364675"/>
            <a:ext cx="702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/>
              <a:t>Campus Visit Activities</a:t>
            </a:r>
            <a:endParaRPr dirty="0"/>
          </a:p>
        </p:txBody>
      </p:sp>
      <p:sp>
        <p:nvSpPr>
          <p:cNvPr id="99" name="Google Shape;99;g34e4ff250dd_0_37"/>
          <p:cNvSpPr txBox="1">
            <a:spLocks noGrp="1"/>
          </p:cNvSpPr>
          <p:nvPr>
            <p:ph type="body" idx="1"/>
          </p:nvPr>
        </p:nvSpPr>
        <p:spPr>
          <a:xfrm>
            <a:off x="1375425" y="1116725"/>
            <a:ext cx="4911000" cy="36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indent="-457200">
              <a:buSzPct val="80000"/>
            </a:pPr>
            <a:r>
              <a:rPr lang="en" dirty="0"/>
              <a:t>Navigate to the K20 LEARN website.</a:t>
            </a:r>
          </a:p>
          <a:p>
            <a:pPr indent="-457200">
              <a:buSzPct val="80000"/>
            </a:pPr>
            <a:r>
              <a:rPr lang="en" dirty="0"/>
              <a:t>Locate the Middle School Campus Visit Collection in the “Educator Resources” tab.</a:t>
            </a:r>
          </a:p>
          <a:p>
            <a:pPr indent="-457200">
              <a:buSzPct val="80000"/>
            </a:pPr>
            <a:r>
              <a:rPr lang="en" dirty="0"/>
              <a:t>Scan the resources in the collection.</a:t>
            </a:r>
          </a:p>
          <a:p>
            <a:pPr indent="-457200">
              <a:buSzPct val="80000"/>
            </a:pPr>
            <a:r>
              <a:rPr lang="en" dirty="0"/>
              <a:t>Complete the I Notice, I Wonder chart under the “LEARN Resources” heading.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</p:txBody>
      </p:sp>
      <p:pic>
        <p:nvPicPr>
          <p:cNvPr id="2" name="Online Media 1" descr="K20 Center 7 minute timer">
            <a:hlinkClick r:id="" action="ppaction://media"/>
            <a:extLst>
              <a:ext uri="{FF2B5EF4-FFF2-40B4-BE49-F238E27FC236}">
                <a16:creationId xmlns:a16="http://schemas.microsoft.com/office/drawing/2014/main" id="{9C25AFB4-A41B-8ED4-1203-BA78DDF4C3E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286425" y="1854200"/>
            <a:ext cx="2540000" cy="1435100"/>
          </a:xfrm>
          <a:prstGeom prst="rect">
            <a:avLst/>
          </a:prstGeom>
        </p:spPr>
      </p:pic>
      <p:pic>
        <p:nvPicPr>
          <p:cNvPr id="3" name="Google Shape;93;g34e4ff250dd_0_31" title="I Notice I Wonder.png">
            <a:extLst>
              <a:ext uri="{FF2B5EF4-FFF2-40B4-BE49-F238E27FC236}">
                <a16:creationId xmlns:a16="http://schemas.microsoft.com/office/drawing/2014/main" id="{C22E7449-1293-A867-BA81-5A572248DAD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81849" y="152844"/>
            <a:ext cx="1238174" cy="1286657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4e4ff250dd_0_43"/>
          <p:cNvSpPr txBox="1">
            <a:spLocks noGrp="1"/>
          </p:cNvSpPr>
          <p:nvPr>
            <p:ph type="title"/>
          </p:nvPr>
        </p:nvSpPr>
        <p:spPr>
          <a:xfrm>
            <a:off x="1375425" y="509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Campus Visit Activities</a:t>
            </a:r>
            <a:endParaRPr dirty="0"/>
          </a:p>
        </p:txBody>
      </p:sp>
      <p:sp>
        <p:nvSpPr>
          <p:cNvPr id="106" name="Google Shape;106;g34e4ff250dd_0_43"/>
          <p:cNvSpPr txBox="1">
            <a:spLocks noGrp="1"/>
          </p:cNvSpPr>
          <p:nvPr>
            <p:ph type="body" idx="1"/>
          </p:nvPr>
        </p:nvSpPr>
        <p:spPr>
          <a:xfrm>
            <a:off x="1375425" y="1217275"/>
            <a:ext cx="6987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As the music plays, walk around the room. When the music stops, the person closest to you will be your partner.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With your partner, discuss what you found during your examination of the Campus Visit resources.</a:t>
            </a:r>
          </a:p>
        </p:txBody>
      </p:sp>
      <p:pic>
        <p:nvPicPr>
          <p:cNvPr id="107" name="Google Shape;107;g34e4ff250dd_0_43" title="Mingle_v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7154" y="-217459"/>
            <a:ext cx="1910467" cy="191046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576</Words>
  <Application>Microsoft Macintosh PowerPoint</Application>
  <PresentationFormat>On-screen Show (16:9)</PresentationFormat>
  <Paragraphs>45</Paragraphs>
  <Slides>11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Simple Light</vt:lpstr>
      <vt:lpstr>PowerPoint Presentation</vt:lpstr>
      <vt:lpstr>Campus Visits: Making Sense for Middle Schoolers</vt:lpstr>
      <vt:lpstr>Essential Question</vt:lpstr>
      <vt:lpstr>Learning Objectives</vt:lpstr>
      <vt:lpstr>Round Robin</vt:lpstr>
      <vt:lpstr>Round Robin</vt:lpstr>
      <vt:lpstr>I Notice, I Wonder</vt:lpstr>
      <vt:lpstr>Campus Visit Activities</vt:lpstr>
      <vt:lpstr>Campus Visit Activities</vt:lpstr>
      <vt:lpstr>Developing a Plan</vt:lpstr>
      <vt:lpstr>Wrapping Up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Sense for Middle Schoolers</dc:title>
  <dc:subject/>
  <dc:creator>K20 Center</dc:creator>
  <cp:keywords/>
  <dc:description/>
  <cp:lastModifiedBy>Gracia, Ann M.</cp:lastModifiedBy>
  <cp:revision>4</cp:revision>
  <dcterms:modified xsi:type="dcterms:W3CDTF">2025-05-22T14:17:15Z</dcterms:modified>
  <cp:category/>
</cp:coreProperties>
</file>