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</p:sldMasterIdLst>
  <p:notesMasterIdLst>
    <p:notesMasterId r:id="rId37"/>
  </p:notesMasterIdLst>
  <p:sldIdLst>
    <p:sldId id="256" r:id="rId2"/>
    <p:sldId id="257" r:id="rId3"/>
    <p:sldId id="258" r:id="rId4"/>
    <p:sldId id="266" r:id="rId5"/>
    <p:sldId id="267" r:id="rId6"/>
    <p:sldId id="268" r:id="rId7"/>
    <p:sldId id="295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59" r:id="rId27"/>
    <p:sldId id="287" r:id="rId28"/>
    <p:sldId id="288" r:id="rId29"/>
    <p:sldId id="289" r:id="rId30"/>
    <p:sldId id="290" r:id="rId31"/>
    <p:sldId id="296" r:id="rId32"/>
    <p:sldId id="291" r:id="rId33"/>
    <p:sldId id="292" r:id="rId34"/>
    <p:sldId id="293" r:id="rId35"/>
    <p:sldId id="294" r:id="rId3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B192"/>
    <a:srgbClr val="F16D7F"/>
    <a:srgbClr val="2889C3"/>
    <a:srgbClr val="91192A"/>
    <a:srgbClr val="2757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DF182F-1DE7-4F13-8AA3-002D9E3B458A}">
  <a:tblStyle styleId="{BEDF182F-1DE7-4F13-8AA3-002D9E3B458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87"/>
    <p:restoredTop sz="94762"/>
  </p:normalViewPr>
  <p:slideViewPr>
    <p:cSldViewPr snapToGrid="0">
      <p:cViewPr varScale="1">
        <p:scale>
          <a:sx n="156" d="100"/>
          <a:sy n="156" d="100"/>
        </p:scale>
        <p:origin x="744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34c260ff96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34c260ff96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4c260ff964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34c260ff964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>
          <a:extLst>
            <a:ext uri="{FF2B5EF4-FFF2-40B4-BE49-F238E27FC236}">
              <a16:creationId xmlns:a16="http://schemas.microsoft.com/office/drawing/2014/main" id="{DE13080D-A69E-E788-0780-587837D60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4c260ff964_0_23:notes">
            <a:extLst>
              <a:ext uri="{FF2B5EF4-FFF2-40B4-BE49-F238E27FC236}">
                <a16:creationId xmlns:a16="http://schemas.microsoft.com/office/drawing/2014/main" id="{0C2DA358-3DC2-A2CE-1310-4A452C9F64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34c260ff964_0_23:notes">
            <a:extLst>
              <a:ext uri="{FF2B5EF4-FFF2-40B4-BE49-F238E27FC236}">
                <a16:creationId xmlns:a16="http://schemas.microsoft.com/office/drawing/2014/main" id="{D1713035-BC3E-E3FC-E5C0-4B078DFA9B3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6521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4c260ff964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34c260ff964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 hasCustomPrompt="1"/>
          </p:nvPr>
        </p:nvSpPr>
        <p:spPr>
          <a:xfrm>
            <a:off x="456175" y="744575"/>
            <a:ext cx="8232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50pt</a:t>
            </a:r>
            <a:endParaRPr dirty="0"/>
          </a:p>
        </p:txBody>
      </p:sp>
      <p:sp>
        <p:nvSpPr>
          <p:cNvPr id="12" name="Google Shape;12;p3"/>
          <p:cNvSpPr txBox="1">
            <a:spLocks noGrp="1"/>
          </p:cNvSpPr>
          <p:nvPr>
            <p:ph type="subTitle" idx="1" hasCustomPrompt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Subtitle: Calibri Reg., 26pt</a:t>
            </a:r>
            <a:endParaRPr dirty="0"/>
          </a:p>
        </p:txBody>
      </p:sp>
      <p:pic>
        <p:nvPicPr>
          <p:cNvPr id="13" name="Google Shape;13;p3" title="k20center-logo-variations_K20 Bug - Whi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/Objective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 hasCustomPrompt="1"/>
          </p:nvPr>
        </p:nvSpPr>
        <p:spPr>
          <a:xfrm>
            <a:off x="456175" y="744575"/>
            <a:ext cx="8232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50pt</a:t>
            </a:r>
            <a:endParaRPr dirty="0"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 hasCustomPrompt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4572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tabLst/>
              <a:defRPr/>
            </a:pPr>
            <a:r>
              <a:rPr lang="en-US" dirty="0"/>
              <a:t>Subtitle: Calibri Reg., 26pt</a:t>
            </a:r>
          </a:p>
        </p:txBody>
      </p:sp>
      <p:pic>
        <p:nvPicPr>
          <p:cNvPr id="17" name="Google Shape;17;p4" title="k20center-logo-variations_K20 Bug - Whi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Layout">
  <p:cSld name="TITLE_AND_BODY_1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 title="k20center-logo-variations_K20 - Bug 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 txBox="1">
            <a:spLocks noGrp="1"/>
          </p:cNvSpPr>
          <p:nvPr>
            <p:ph type="title" hasCustomPrompt="1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>
                <a:solidFill>
                  <a:srgbClr val="91192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36pt</a:t>
            </a:r>
            <a:endParaRPr dirty="0"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 hasCustomPrompt="1"/>
          </p:nvPr>
        </p:nvSpPr>
        <p:spPr>
          <a:xfrm>
            <a:off x="456300" y="1152475"/>
            <a:ext cx="8225400" cy="341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 b="0" cap="none" spc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435100" lvl="2" indent="-4572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Wingdings" pitchFamily="2" charset="2"/>
              <a:buChar char="§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Content: Calibri Reg., 26pt (minimum 18pt if needed)</a:t>
            </a:r>
          </a:p>
          <a:p>
            <a:pPr lvl="1"/>
            <a:r>
              <a:rPr lang="en-US" dirty="0"/>
              <a:t>Calibri Reg., 26pt (minimum 18pt if needed) </a:t>
            </a:r>
          </a:p>
          <a:p>
            <a:pPr lvl="2"/>
            <a:r>
              <a:rPr lang="en-US" dirty="0"/>
              <a:t>Calibri Reg., 26pt (minimum 18pt if needed)</a:t>
            </a:r>
          </a:p>
          <a:p>
            <a:pPr lvl="2"/>
            <a:endParaRPr lang="en-US" dirty="0"/>
          </a:p>
          <a:p>
            <a:pPr lvl="3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AND_BODY_1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9" title="k20center-logo-variations_K20 - Bug Colo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1483050" y="1515775"/>
            <a:ext cx="6177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000"/>
              <a:buFont typeface="Calibri"/>
              <a:buNone/>
              <a:defRPr sz="50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 idx="2"/>
          </p:nvPr>
        </p:nvSpPr>
        <p:spPr>
          <a:xfrm>
            <a:off x="1483050" y="3100738"/>
            <a:ext cx="6177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AD1739-1D74-16B7-49C6-DDDF03333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63581-CBD3-9C3D-1330-EA1BE7236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15355-A71D-212D-7EA0-C65AAEF15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2196284"/>
            <a:ext cx="3542676" cy="1691563"/>
          </a:xfrm>
        </p:spPr>
        <p:txBody>
          <a:bodyPr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Recruitment strategies for family engagement should be the same at every school.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D565CD3C-7BFF-0B21-5D3C-E94B04ABBF6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73579CC0-96A9-C0DD-4A3B-20C635353E5B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</p:spTree>
    <p:extLst>
      <p:ext uri="{BB962C8B-B14F-4D97-AF65-F5344CB8AC3E}">
        <p14:creationId xmlns:p14="http://schemas.microsoft.com/office/powerpoint/2010/main" val="1447080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FE3107-5729-4549-6406-27532690FB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B47B9-E822-6B2A-2CB9-9A6E2290A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2099A-1208-9AA7-52A1-A3997B647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2196284"/>
            <a:ext cx="3542676" cy="1691563"/>
          </a:xfrm>
        </p:spPr>
        <p:txBody>
          <a:bodyPr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Recruitment strategies for family engagement should be the same at every school.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FD9FDB41-9D15-17A1-959F-E676683AA9E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BBB63CEE-72E8-2004-23EE-DAA48169D58A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  <p:sp>
        <p:nvSpPr>
          <p:cNvPr id="7" name="Google Shape;89;p15">
            <a:extLst>
              <a:ext uri="{FF2B5EF4-FFF2-40B4-BE49-F238E27FC236}">
                <a16:creationId xmlns:a16="http://schemas.microsoft.com/office/drawing/2014/main" id="{F723AED9-8977-F116-6D3E-9E0F55843DF8}"/>
              </a:ext>
            </a:extLst>
          </p:cNvPr>
          <p:cNvSpPr/>
          <p:nvPr/>
        </p:nvSpPr>
        <p:spPr>
          <a:xfrm>
            <a:off x="4495800" y="3590446"/>
            <a:ext cx="2648400" cy="532800"/>
          </a:xfrm>
          <a:prstGeom prst="rect">
            <a:avLst/>
          </a:prstGeom>
          <a:noFill/>
          <a:ln w="76200" cap="flat" cmpd="sng">
            <a:solidFill>
              <a:srgbClr val="F16D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7538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62BC75-CD1C-FB59-EE7E-F4B3A86B1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79CBC-44EF-737B-B8C2-1D31D3BF3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5C69C-FAA9-D089-163A-E2999561B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2196284"/>
            <a:ext cx="3542676" cy="1691563"/>
          </a:xfrm>
        </p:spPr>
        <p:txBody>
          <a:bodyPr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Peer learning between schools can strengthen FLA participation.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8225C45E-BB85-FF0C-B105-C52240FC7EA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45601F46-F819-8AEC-C72E-50927AC23D31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</p:spTree>
    <p:extLst>
      <p:ext uri="{BB962C8B-B14F-4D97-AF65-F5344CB8AC3E}">
        <p14:creationId xmlns:p14="http://schemas.microsoft.com/office/powerpoint/2010/main" val="874274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DF177C-C782-3C4B-CEC9-CE57A72B3A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D966A-5A6E-83C6-7536-10DCB977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9CA8C9-F58B-E85C-F1A6-F61080C70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2196284"/>
            <a:ext cx="3542676" cy="1691563"/>
          </a:xfrm>
        </p:spPr>
        <p:txBody>
          <a:bodyPr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Peer learning between schools can strengthen FLA participation.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47E1E6BB-7CE2-EEC7-696E-2151276E23D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65FAE4C1-B9EA-C117-1C82-9ED5A9EC76BF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  <p:sp>
        <p:nvSpPr>
          <p:cNvPr id="6" name="Google Shape;123;p19">
            <a:extLst>
              <a:ext uri="{FF2B5EF4-FFF2-40B4-BE49-F238E27FC236}">
                <a16:creationId xmlns:a16="http://schemas.microsoft.com/office/drawing/2014/main" id="{65A15228-1C62-96AF-924F-892A6BE23DC6}"/>
              </a:ext>
            </a:extLst>
          </p:cNvPr>
          <p:cNvSpPr/>
          <p:nvPr/>
        </p:nvSpPr>
        <p:spPr>
          <a:xfrm>
            <a:off x="4568875" y="2002374"/>
            <a:ext cx="2648400" cy="532800"/>
          </a:xfrm>
          <a:prstGeom prst="rect">
            <a:avLst/>
          </a:prstGeom>
          <a:noFill/>
          <a:ln w="76200" cap="flat" cmpd="sng">
            <a:solidFill>
              <a:srgbClr val="86B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3663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BC7FD-E657-5326-001E-E3DCDBF80A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D9415-05BC-8C1C-00B6-E7696441F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DD7C1-563D-C3D9-1D05-BB8AE0292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2196284"/>
            <a:ext cx="3542676" cy="1691563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Families need to see how FLA connects to student success before they commit.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B0AECA16-3051-0FA7-38CD-599AB5F85F41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97AEF12F-EC34-7F7D-0D96-7D19B5EA418D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</p:spTree>
    <p:extLst>
      <p:ext uri="{BB962C8B-B14F-4D97-AF65-F5344CB8AC3E}">
        <p14:creationId xmlns:p14="http://schemas.microsoft.com/office/powerpoint/2010/main" val="332209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58813D-D35B-DC40-3B89-38C36AA392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E4574-7621-A855-1F96-00EEFB3D2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575D3E-6050-9CB8-250A-8452418D5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2196284"/>
            <a:ext cx="3542676" cy="1691563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Families need to see how FLA connects to student success before they commit.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43FC5CED-C874-CA2F-D3C7-E4CF03E0E19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FCC4BDFF-BEC4-7DDF-19E2-298DEC0E45D8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  <p:sp>
        <p:nvSpPr>
          <p:cNvPr id="6" name="Google Shape;72;p13">
            <a:extLst>
              <a:ext uri="{FF2B5EF4-FFF2-40B4-BE49-F238E27FC236}">
                <a16:creationId xmlns:a16="http://schemas.microsoft.com/office/drawing/2014/main" id="{03DEBC55-6503-0702-FE83-1A78056368AD}"/>
              </a:ext>
            </a:extLst>
          </p:cNvPr>
          <p:cNvSpPr/>
          <p:nvPr/>
        </p:nvSpPr>
        <p:spPr>
          <a:xfrm>
            <a:off x="4572000" y="2775666"/>
            <a:ext cx="2648400" cy="532800"/>
          </a:xfrm>
          <a:prstGeom prst="rect">
            <a:avLst/>
          </a:prstGeom>
          <a:noFill/>
          <a:ln w="76200" cap="flat" cmpd="sng">
            <a:solidFill>
              <a:srgbClr val="A0C9E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7557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2F898A-0E2A-C22E-553D-42B2E391EE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8BCCC-52FF-4D31-70B7-7946B2D79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945B6-16CA-92EE-F90C-E607C7528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2196284"/>
            <a:ext cx="3542676" cy="1691563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most effective way to engage families is through evening events.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959FDB4D-6959-EF85-2E31-24C9F7F587C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C6513A4D-A4C0-AB32-AECA-0B392BA7CBF0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</p:spTree>
    <p:extLst>
      <p:ext uri="{BB962C8B-B14F-4D97-AF65-F5344CB8AC3E}">
        <p14:creationId xmlns:p14="http://schemas.microsoft.com/office/powerpoint/2010/main" val="3404698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B06BA-EF6F-DDC0-40DE-325024688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254C6-44AB-EFA0-67F2-1AA01721C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42A46-1AA3-E1D9-66E9-7B0E5EAE3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2196284"/>
            <a:ext cx="3542676" cy="1691563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most effective way to engage families is through evening events.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C4614165-9AEA-9CEC-9A49-85CBC3DF1D9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EEFB003D-2CF1-E68D-0B81-4B638CB416DC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  <p:sp>
        <p:nvSpPr>
          <p:cNvPr id="6" name="Google Shape;72;p13">
            <a:extLst>
              <a:ext uri="{FF2B5EF4-FFF2-40B4-BE49-F238E27FC236}">
                <a16:creationId xmlns:a16="http://schemas.microsoft.com/office/drawing/2014/main" id="{3ECD2529-6D5F-4750-B92D-FCD16233996F}"/>
              </a:ext>
            </a:extLst>
          </p:cNvPr>
          <p:cNvSpPr/>
          <p:nvPr/>
        </p:nvSpPr>
        <p:spPr>
          <a:xfrm>
            <a:off x="4572000" y="2775666"/>
            <a:ext cx="2648400" cy="532800"/>
          </a:xfrm>
          <a:prstGeom prst="rect">
            <a:avLst/>
          </a:prstGeom>
          <a:noFill/>
          <a:ln w="76200" cap="flat" cmpd="sng">
            <a:solidFill>
              <a:srgbClr val="A0C9E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3957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769B2-1012-9E08-A780-ADE0E46106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A9A92-C53A-627E-40BA-D6592F25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A6B40-6F58-69DC-4CF7-EBAB3BDDC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2196284"/>
            <a:ext cx="3542676" cy="1691563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Families are more likely to participate when they feel their voice matters.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A489286F-F7D2-10F7-9090-7800F027C84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BF64F717-651D-68A7-A4D4-7B9F277D707C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</p:spTree>
    <p:extLst>
      <p:ext uri="{BB962C8B-B14F-4D97-AF65-F5344CB8AC3E}">
        <p14:creationId xmlns:p14="http://schemas.microsoft.com/office/powerpoint/2010/main" val="3523827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578DC1-A7E9-0E91-99C9-905FAE949D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A966B-E895-AAAF-6000-D87E415B4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847224-B92D-31E5-F0F8-CE755C0D6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2196284"/>
            <a:ext cx="3542676" cy="1691563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Families are more likely to participate when they feel their voice matters.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45F1A5F8-3202-5E8C-D420-F7061C5BAF1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04267C8C-FA1F-9C86-E4D8-21B21A3E0AFE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  <p:sp>
        <p:nvSpPr>
          <p:cNvPr id="6" name="Google Shape;72;p13">
            <a:extLst>
              <a:ext uri="{FF2B5EF4-FFF2-40B4-BE49-F238E27FC236}">
                <a16:creationId xmlns:a16="http://schemas.microsoft.com/office/drawing/2014/main" id="{53104D2D-FE11-C373-0DEB-EB0FEAFE14CE}"/>
              </a:ext>
            </a:extLst>
          </p:cNvPr>
          <p:cNvSpPr/>
          <p:nvPr/>
        </p:nvSpPr>
        <p:spPr>
          <a:xfrm>
            <a:off x="4568875" y="1978868"/>
            <a:ext cx="2648400" cy="532800"/>
          </a:xfrm>
          <a:prstGeom prst="rect">
            <a:avLst/>
          </a:prstGeom>
          <a:noFill/>
          <a:ln w="76200" cap="flat" cmpd="sng">
            <a:solidFill>
              <a:srgbClr val="86B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9238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ctrTitle"/>
          </p:nvPr>
        </p:nvSpPr>
        <p:spPr>
          <a:xfrm>
            <a:off x="536447" y="744575"/>
            <a:ext cx="8083297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Recruiting Families for School Success</a:t>
            </a:r>
            <a:endParaRPr dirty="0"/>
          </a:p>
        </p:txBody>
      </p:sp>
      <p:sp>
        <p:nvSpPr>
          <p:cNvPr id="46" name="Google Shape;46;p11"/>
          <p:cNvSpPr txBox="1">
            <a:spLocks noGrp="1"/>
          </p:cNvSpPr>
          <p:nvPr>
            <p:ph type="subTitle" idx="1"/>
          </p:nvPr>
        </p:nvSpPr>
        <p:spPr>
          <a:xfrm>
            <a:off x="536447" y="2834125"/>
            <a:ext cx="8083297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Boosting Family Leaders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0DE942-79EA-D7A7-DAB2-58004797B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6838B-C090-CC12-415D-D99B0E68F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274E8-6A83-90F4-4F70-5B5831FC9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1902280"/>
            <a:ext cx="3542676" cy="1985568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Family engagement is the responsibility of the school’s parent liaison or family engagement coordinator.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4710E150-30CF-9E9F-3D11-CCBD1AF5FC5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B2306973-3FCC-F9C2-7709-B02DE2929BBA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</p:spTree>
    <p:extLst>
      <p:ext uri="{BB962C8B-B14F-4D97-AF65-F5344CB8AC3E}">
        <p14:creationId xmlns:p14="http://schemas.microsoft.com/office/powerpoint/2010/main" val="35167325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239719-B322-C539-FF31-DB43726FDB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E1432-6D20-4D73-4A57-26DC6E0E7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B2F2D-237C-2523-0A12-2F0C94B2F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1978868"/>
            <a:ext cx="3542676" cy="1691563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Family engagement is the responsibility of the school’s parent liaison or family engagement coordinator.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94E2B04A-755A-FA43-88C2-ABE4C4002D4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5E78D5FD-1209-EC50-09BB-C718E9D73019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  <p:sp>
        <p:nvSpPr>
          <p:cNvPr id="6" name="Google Shape;72;p13">
            <a:extLst>
              <a:ext uri="{FF2B5EF4-FFF2-40B4-BE49-F238E27FC236}">
                <a16:creationId xmlns:a16="http://schemas.microsoft.com/office/drawing/2014/main" id="{045431E3-E842-A9EF-B08A-3B2CC1058FAB}"/>
              </a:ext>
            </a:extLst>
          </p:cNvPr>
          <p:cNvSpPr/>
          <p:nvPr/>
        </p:nvSpPr>
        <p:spPr>
          <a:xfrm>
            <a:off x="4568875" y="3579068"/>
            <a:ext cx="2648400" cy="532800"/>
          </a:xfrm>
          <a:prstGeom prst="rect">
            <a:avLst/>
          </a:prstGeom>
          <a:noFill/>
          <a:ln w="76200" cap="flat" cmpd="sng">
            <a:solidFill>
              <a:srgbClr val="F16D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9031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47C5A0-EAAB-D939-9A99-A4ABC749C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6EEC6-2B65-DE19-F709-A096236C5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DEBB54-6850-8469-9569-54646A365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1902280"/>
            <a:ext cx="3542676" cy="1985568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Schools with low FLA participation have nothing to offer high-participation schools.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852FF369-1442-752E-E1F6-CBAD8B69C08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4D903B8A-D27C-541E-A746-B80434BE60F7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</p:spTree>
    <p:extLst>
      <p:ext uri="{BB962C8B-B14F-4D97-AF65-F5344CB8AC3E}">
        <p14:creationId xmlns:p14="http://schemas.microsoft.com/office/powerpoint/2010/main" val="3652485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6241FE-9C13-733C-9229-40FC45CCF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D64FD-A39A-5EC0-6A8A-B1DE71658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FA3CA7-A636-C633-DD80-503E47B37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1978868"/>
            <a:ext cx="3542676" cy="1691563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Schools with low FLA participation have nothing to offer high-participation schools.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88012842-6D02-0645-E860-7339D270F01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32B4D8B7-0ABA-ED72-84A3-DF1656EBDD80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  <p:sp>
        <p:nvSpPr>
          <p:cNvPr id="6" name="Google Shape;72;p13">
            <a:extLst>
              <a:ext uri="{FF2B5EF4-FFF2-40B4-BE49-F238E27FC236}">
                <a16:creationId xmlns:a16="http://schemas.microsoft.com/office/drawing/2014/main" id="{8187B896-9042-F60E-0837-049AD50C97F3}"/>
              </a:ext>
            </a:extLst>
          </p:cNvPr>
          <p:cNvSpPr/>
          <p:nvPr/>
        </p:nvSpPr>
        <p:spPr>
          <a:xfrm>
            <a:off x="4568875" y="3579068"/>
            <a:ext cx="2648400" cy="532800"/>
          </a:xfrm>
          <a:prstGeom prst="rect">
            <a:avLst/>
          </a:prstGeom>
          <a:noFill/>
          <a:ln w="76200" cap="flat" cmpd="sng">
            <a:solidFill>
              <a:srgbClr val="F16D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7253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9414D-1DA2-3E85-C35F-B868F03B45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625D8-1D53-A684-908B-30B07490E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C5CA5D-62D9-525A-1B4B-49A6A4EB2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1902280"/>
            <a:ext cx="3542676" cy="1985568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Ongoing reflection and adaptation are necessary for sustainable family engagement.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22D15618-2A63-BDB3-5D83-D60E102F73D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F43FEFB5-0AE5-0875-DF6A-7890C0A3C728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</p:spTree>
    <p:extLst>
      <p:ext uri="{BB962C8B-B14F-4D97-AF65-F5344CB8AC3E}">
        <p14:creationId xmlns:p14="http://schemas.microsoft.com/office/powerpoint/2010/main" val="17697813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33621B-EC86-7B85-9097-1CC7369EFA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FEB8-0A3F-A716-CADC-E2E6BAD9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A2B4D-579E-B8CF-EDAB-CFA999777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1978868"/>
            <a:ext cx="3542676" cy="1691563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Ongoing reflection and adaptation are necessary for sustainable family engagement.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86B12647-4F5D-4479-1083-1CC03C20E90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2183410D-249B-EC63-79E3-DF4262555B55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  <p:sp>
        <p:nvSpPr>
          <p:cNvPr id="6" name="Google Shape;72;p13">
            <a:extLst>
              <a:ext uri="{FF2B5EF4-FFF2-40B4-BE49-F238E27FC236}">
                <a16:creationId xmlns:a16="http://schemas.microsoft.com/office/drawing/2014/main" id="{69986CBC-27DB-3702-7F21-E6318668988D}"/>
              </a:ext>
            </a:extLst>
          </p:cNvPr>
          <p:cNvSpPr/>
          <p:nvPr/>
        </p:nvSpPr>
        <p:spPr>
          <a:xfrm>
            <a:off x="4568875" y="1978868"/>
            <a:ext cx="2648400" cy="532800"/>
          </a:xfrm>
          <a:prstGeom prst="rect">
            <a:avLst/>
          </a:prstGeom>
          <a:noFill/>
          <a:ln w="76200" cap="flat" cmpd="sng">
            <a:solidFill>
              <a:srgbClr val="86B1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2111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913350" y="986850"/>
            <a:ext cx="7317300" cy="158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“When families are </a:t>
            </a:r>
            <a:r>
              <a:rPr lang="en" sz="3600" b="1" dirty="0"/>
              <a:t>co-creators</a:t>
            </a:r>
            <a:r>
              <a:rPr lang="en" sz="3600" dirty="0"/>
              <a:t>, engagement moves from participation to </a:t>
            </a:r>
            <a:r>
              <a:rPr lang="en" sz="3600" b="1" dirty="0"/>
              <a:t>partnership</a:t>
            </a:r>
            <a:r>
              <a:rPr lang="en" sz="3600" dirty="0"/>
              <a:t>, and schools become communities of </a:t>
            </a:r>
            <a:r>
              <a:rPr lang="en" sz="3600" b="1" dirty="0"/>
              <a:t>shared success.”</a:t>
            </a:r>
            <a:endParaRPr sz="3600" dirty="0"/>
          </a:p>
        </p:txBody>
      </p:sp>
      <p:sp>
        <p:nvSpPr>
          <p:cNvPr id="58" name="Google Shape;58;p13"/>
          <p:cNvSpPr txBox="1">
            <a:spLocks noGrp="1"/>
          </p:cNvSpPr>
          <p:nvPr>
            <p:ph type="title" idx="2"/>
          </p:nvPr>
        </p:nvSpPr>
        <p:spPr>
          <a:xfrm>
            <a:off x="913350" y="3280363"/>
            <a:ext cx="7317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i="1" dirty="0"/>
              <a:t>- Dr. Karen L. Mapp</a:t>
            </a:r>
            <a:br>
              <a:rPr lang="en-US" dirty="0"/>
            </a:br>
            <a:endParaRPr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4C305-388D-EF70-0A7D-2EFED8C7C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BE67F-9B2B-F6D3-83A4-516E0B0046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On a half-sheet of paper, answer the following questions. Provide specific examples where possible. 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What worked well in FLA recruitment and participation?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What challenges did you encounter?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What impact did FLA have on your school or families?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38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DC7EB-A07D-96BA-8954-DC4933704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and Toss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6E53E-EEC5-C64D-81A1-9CC2B9655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300" y="1152475"/>
            <a:ext cx="5879186" cy="3416400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Crumple your paper with your responses.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Toss your paper across the room.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Collect a crumpled paper near you and share the response inside with the group.</a:t>
            </a:r>
          </a:p>
          <a:p>
            <a:endParaRPr lang="en-US" dirty="0"/>
          </a:p>
        </p:txBody>
      </p:sp>
      <p:pic>
        <p:nvPicPr>
          <p:cNvPr id="4" name="Google Shape;243;p34" title="Commit _ Toss.png">
            <a:extLst>
              <a:ext uri="{FF2B5EF4-FFF2-40B4-BE49-F238E27FC236}">
                <a16:creationId xmlns:a16="http://schemas.microsoft.com/office/drawing/2014/main" id="{08EF616E-B6D4-314E-E283-1A91577F9891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335486" y="926691"/>
            <a:ext cx="2435896" cy="2435896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4227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2BAE0-93A8-E610-C76D-B1C27B11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Leadership and Engagement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ACBAF5-67BD-2CFA-2EA5-FF38A6898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300" y="1152475"/>
            <a:ext cx="4597393" cy="3416400"/>
          </a:xfrm>
        </p:spPr>
        <p:txBody>
          <a:bodyPr/>
          <a:lstStyle/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dirty="0"/>
              <a:t>Read the research brief.</a:t>
            </a: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dirty="0"/>
              <a:t>As you read, write down:</a:t>
            </a:r>
          </a:p>
          <a:p>
            <a:pPr marL="914400" lvl="1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○"/>
            </a:pPr>
            <a:r>
              <a:rPr lang="en-US" dirty="0"/>
              <a:t>Two stars (things you feel positive about)</a:t>
            </a:r>
          </a:p>
          <a:p>
            <a:pPr marL="914400" lvl="1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○"/>
            </a:pPr>
            <a:r>
              <a:rPr lang="en-US" dirty="0"/>
              <a:t>One wish (thing you feel could be improved)</a:t>
            </a:r>
          </a:p>
          <a:p>
            <a:endParaRPr lang="en-US" dirty="0"/>
          </a:p>
        </p:txBody>
      </p:sp>
      <p:pic>
        <p:nvPicPr>
          <p:cNvPr id="4" name="Google Shape;250;p35" title="Two Stars and a Wish.png">
            <a:extLst>
              <a:ext uri="{FF2B5EF4-FFF2-40B4-BE49-F238E27FC236}">
                <a16:creationId xmlns:a16="http://schemas.microsoft.com/office/drawing/2014/main" id="{69E1FE49-2C16-6C6D-A674-94F8A592D865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657849" y="1454038"/>
            <a:ext cx="2550181" cy="2235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8400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45;p11">
            <a:extLst>
              <a:ext uri="{FF2B5EF4-FFF2-40B4-BE49-F238E27FC236}">
                <a16:creationId xmlns:a16="http://schemas.microsoft.com/office/drawing/2014/main" id="{E3828F33-F808-BAE3-C1C5-3DC98C72374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36447" y="744575"/>
            <a:ext cx="8083297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Essential Question</a:t>
            </a:r>
            <a:endParaRPr dirty="0"/>
          </a:p>
        </p:txBody>
      </p:sp>
      <p:sp>
        <p:nvSpPr>
          <p:cNvPr id="9" name="Google Shape;46;p11">
            <a:extLst>
              <a:ext uri="{FF2B5EF4-FFF2-40B4-BE49-F238E27FC236}">
                <a16:creationId xmlns:a16="http://schemas.microsoft.com/office/drawing/2014/main" id="{BC32FC84-806A-AB6E-B93C-1D01442C463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36447" y="2834125"/>
            <a:ext cx="8083297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How can we strengthen and expand our Family Leadership Academy teams to empower more families and create lasting impact in our schools?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38A3F-D06B-5763-FF72-E39AAE9AE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3050" y="1045028"/>
            <a:ext cx="6177900" cy="1394511"/>
          </a:xfrm>
        </p:spPr>
        <p:txBody>
          <a:bodyPr/>
          <a:lstStyle/>
          <a:p>
            <a:r>
              <a:rPr lang="en" sz="3600" dirty="0"/>
              <a:t>“Focusing on equity in family engagement is vital to ensure all families feel included and supported in their child's education.”</a:t>
            </a:r>
            <a:br>
              <a:rPr lang="en-US" sz="1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426561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BE75A-20FA-BFB8-2338-F2F6DAA81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 Best Practices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56E30-9A79-9877-0E99-F73D14B3D4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Look at the Top 10 Family Recruitment Practices.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Circle one of the practices you would like to start using this school year.</a:t>
            </a:r>
          </a:p>
        </p:txBody>
      </p:sp>
    </p:spTree>
    <p:extLst>
      <p:ext uri="{BB962C8B-B14F-4D97-AF65-F5344CB8AC3E}">
        <p14:creationId xmlns:p14="http://schemas.microsoft.com/office/powerpoint/2010/main" val="7269957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E8D1A-51F3-52C2-C4B6-076A27D93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Recruitment Plans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85F6F-CACC-A1C0-6992-78C508A9BE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With your school group, determine the level of family engagement you had this year.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Have a representative from your school line up from largest engagement to smallest engagement.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400" dirty="0"/>
              <a:t>← Largest to Smallest →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Now fold the line in half to meet in the middle.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The person in front of you is your partner! </a:t>
            </a:r>
          </a:p>
          <a:p>
            <a:pPr marL="63500" indent="0">
              <a:buNone/>
            </a:pPr>
            <a:endParaRPr lang="en-US" dirty="0"/>
          </a:p>
        </p:txBody>
      </p:sp>
      <p:pic>
        <p:nvPicPr>
          <p:cNvPr id="4" name="Google Shape;268;p38" title="Fold the Line.png">
            <a:extLst>
              <a:ext uri="{FF2B5EF4-FFF2-40B4-BE49-F238E27FC236}">
                <a16:creationId xmlns:a16="http://schemas.microsoft.com/office/drawing/2014/main" id="{83CA1AEA-D3CD-94A6-A6F8-D8C58AB2B06C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90757" y="114971"/>
            <a:ext cx="1280236" cy="12802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05540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F2D8-25A6-C4CA-D1F5-011EE9EB9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Recruitment Plans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337A-C81D-19DF-493F-276CDAA483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With your partner and their school, share what family engagement looks like in your school.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400" dirty="0"/>
              <a:t>What are strategies you use?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400" dirty="0"/>
              <a:t>How do you communicate with families?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400" dirty="0"/>
              <a:t>Who is responsible for planning events?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Work together to develop recruitment plans for the upcoming school year.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709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6F0A0-1379-6D35-9117-E0855BD0B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4-2-1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628B7-5C2C-74B2-C888-829872E27E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Write down 4 takeaways from this session.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With a partner, share both of your takeaways and determine which 2 you will keep.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Find another pair and share your 2 takeaways.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Determine the 1 takeaway you want to implement</a:t>
            </a:r>
          </a:p>
          <a:p>
            <a:endParaRPr lang="en-US" dirty="0"/>
          </a:p>
        </p:txBody>
      </p:sp>
      <p:pic>
        <p:nvPicPr>
          <p:cNvPr id="4" name="Google Shape;281;p40" title="4-2-1.png">
            <a:extLst>
              <a:ext uri="{FF2B5EF4-FFF2-40B4-BE49-F238E27FC236}">
                <a16:creationId xmlns:a16="http://schemas.microsoft.com/office/drawing/2014/main" id="{145FF11B-C10F-24B3-5229-D81BE74DEE01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61300" y="200700"/>
            <a:ext cx="1170900" cy="1170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709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96EA4-EF2A-1950-7DBB-37058B20A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1B5C8-638A-D373-EBCE-9084E404C5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These strategies don’t just work for FLA—they work for all engagement at your school.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Refine and implement your plans this summer; start sooner rather than later.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You are doing great!</a:t>
            </a:r>
          </a:p>
        </p:txBody>
      </p:sp>
    </p:spTree>
    <p:extLst>
      <p:ext uri="{BB962C8B-B14F-4D97-AF65-F5344CB8AC3E}">
        <p14:creationId xmlns:p14="http://schemas.microsoft.com/office/powerpoint/2010/main" val="97324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>
          <a:extLst>
            <a:ext uri="{FF2B5EF4-FFF2-40B4-BE49-F238E27FC236}">
              <a16:creationId xmlns:a16="http://schemas.microsoft.com/office/drawing/2014/main" id="{A3D8511A-89BD-BBEB-63B9-C7ACDAB87F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45;p11">
            <a:extLst>
              <a:ext uri="{FF2B5EF4-FFF2-40B4-BE49-F238E27FC236}">
                <a16:creationId xmlns:a16="http://schemas.microsoft.com/office/drawing/2014/main" id="{A73A4B61-AAEF-F3C2-13E7-4150A055146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36447" y="744575"/>
            <a:ext cx="8083297" cy="131587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Learning Objectives</a:t>
            </a:r>
            <a:endParaRPr dirty="0"/>
          </a:p>
        </p:txBody>
      </p:sp>
      <p:sp>
        <p:nvSpPr>
          <p:cNvPr id="9" name="Google Shape;46;p11">
            <a:extLst>
              <a:ext uri="{FF2B5EF4-FFF2-40B4-BE49-F238E27FC236}">
                <a16:creationId xmlns:a16="http://schemas.microsoft.com/office/drawing/2014/main" id="{28D6F67D-FC31-13E1-8CDD-7962D3D33A5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36447" y="1914144"/>
            <a:ext cx="8083297" cy="17125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dirty="0">
                <a:solidFill>
                  <a:schemeClr val="bg1"/>
                </a:solidFill>
              </a:rPr>
              <a:t>Reflect on the successes and challenges of Family Leadership Academy (FLA) participation.</a:t>
            </a: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dirty="0">
                <a:solidFill>
                  <a:schemeClr val="bg1"/>
                </a:solidFill>
              </a:rPr>
              <a:t>Collaborate to develop targeted recruitment plans.</a:t>
            </a: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dirty="0">
                <a:solidFill>
                  <a:schemeClr val="bg1"/>
                </a:solidFill>
              </a:rPr>
              <a:t>Foster peer-to-peer learning between schools with varying levels of FLA participation.</a:t>
            </a:r>
          </a:p>
        </p:txBody>
      </p:sp>
    </p:spTree>
    <p:extLst>
      <p:ext uri="{BB962C8B-B14F-4D97-AF65-F5344CB8AC3E}">
        <p14:creationId xmlns:p14="http://schemas.microsoft.com/office/powerpoint/2010/main" val="3483282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EFE46-EB46-86BF-E1D1-29E322CD5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0F1592-5BE2-4099-3E92-67A1477E3C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Read the statement on the screen. We will be using hand signs to indicate what you think of the statement.</a:t>
            </a:r>
          </a:p>
          <a:p>
            <a:pPr indent="-457200"/>
            <a:r>
              <a:rPr lang="en-US" dirty="0"/>
              <a:t>Always True: Thumb up </a:t>
            </a:r>
          </a:p>
          <a:p>
            <a:pPr indent="-457200"/>
            <a:r>
              <a:rPr lang="en-US" dirty="0"/>
              <a:t>Sometimes True: Thumb sideways</a:t>
            </a:r>
          </a:p>
          <a:p>
            <a:pPr indent="-457200"/>
            <a:r>
              <a:rPr lang="en-US" dirty="0"/>
              <a:t>Never True: Thumb down</a:t>
            </a:r>
          </a:p>
          <a:p>
            <a:pPr marL="63500" indent="0">
              <a:buNone/>
            </a:pPr>
            <a:endParaRPr lang="en-US" dirty="0"/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CAFD1B6F-117F-AA06-F60B-1A7438F2BF9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5834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499410-652F-34CA-5E27-DB09094B64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FDECE-0AF2-D066-1AA5-520C54573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143B6-411C-8FD8-DCB9-2ACE3C13B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2196284"/>
            <a:ext cx="3542676" cy="1691563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 student is only successful if their family attends every school function.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57F6F652-2BDB-806D-4FD9-2B41222B3D41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E6A165EE-921A-FC57-75BC-ED8CC16DF70B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</p:spTree>
    <p:extLst>
      <p:ext uri="{BB962C8B-B14F-4D97-AF65-F5344CB8AC3E}">
        <p14:creationId xmlns:p14="http://schemas.microsoft.com/office/powerpoint/2010/main" val="4076142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634D1-677D-87EB-41A2-81DB5E5581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B966B-4740-A6BC-5433-3A0BF7694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14DF4-6F5D-97EC-5713-BB79131A3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2196284"/>
            <a:ext cx="3542676" cy="1691563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 student is only successful if their family attends every school function.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4538D153-6926-A345-5695-0C98E1BE771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9212F142-C8C7-6F1C-77EF-C6ADB63389FD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  <p:sp>
        <p:nvSpPr>
          <p:cNvPr id="6" name="Google Shape;72;p13">
            <a:extLst>
              <a:ext uri="{FF2B5EF4-FFF2-40B4-BE49-F238E27FC236}">
                <a16:creationId xmlns:a16="http://schemas.microsoft.com/office/drawing/2014/main" id="{BEC03F2D-BE66-1C39-3D4F-8635D66C4470}"/>
              </a:ext>
            </a:extLst>
          </p:cNvPr>
          <p:cNvSpPr/>
          <p:nvPr/>
        </p:nvSpPr>
        <p:spPr>
          <a:xfrm>
            <a:off x="4572000" y="2775666"/>
            <a:ext cx="2648400" cy="532800"/>
          </a:xfrm>
          <a:prstGeom prst="rect">
            <a:avLst/>
          </a:prstGeom>
          <a:noFill/>
          <a:ln w="76200" cap="flat" cmpd="sng">
            <a:solidFill>
              <a:srgbClr val="A0C9E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777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F9C1DC-51C7-F5C1-A638-7165401A8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889C5-C488-2C3F-9FA0-9EFED4849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CE6DE-4BD6-E39E-B616-16E531A8C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2196284"/>
            <a:ext cx="3542676" cy="1691563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Families who don’t participate in school events don’t care about their child’s education.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DE265D07-4C45-5DF0-3F1E-D0BDF2E24A4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924DD7EC-9D08-0582-4C1A-A1B845502A6F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</p:spTree>
    <p:extLst>
      <p:ext uri="{BB962C8B-B14F-4D97-AF65-F5344CB8AC3E}">
        <p14:creationId xmlns:p14="http://schemas.microsoft.com/office/powerpoint/2010/main" val="1622386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73049-96B1-AE6B-FD47-5C79B61AB3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31855-3BDE-7A1C-FD6E-696E83B1A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62CEE-844E-4DB7-458A-AC6DE1485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2196284"/>
            <a:ext cx="3542676" cy="1691563"/>
          </a:xfrm>
        </p:spPr>
        <p:txBody>
          <a:bodyPr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Families who don’t participate in school events don’t care about their child’s education.</a:t>
            </a:r>
          </a:p>
        </p:txBody>
      </p:sp>
      <p:pic>
        <p:nvPicPr>
          <p:cNvPr id="4" name="Google Shape;55;p11" title="Always Sometimes or Never True.png">
            <a:extLst>
              <a:ext uri="{FF2B5EF4-FFF2-40B4-BE49-F238E27FC236}">
                <a16:creationId xmlns:a16="http://schemas.microsoft.com/office/drawing/2014/main" id="{BE34195A-6271-A91F-BD0D-DCEB84047B4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523" b="25266"/>
          <a:stretch/>
        </p:blipFill>
        <p:spPr>
          <a:xfrm>
            <a:off x="7375075" y="336413"/>
            <a:ext cx="1457125" cy="78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3">
            <a:extLst>
              <a:ext uri="{FF2B5EF4-FFF2-40B4-BE49-F238E27FC236}">
                <a16:creationId xmlns:a16="http://schemas.microsoft.com/office/drawing/2014/main" id="{ECD1A601-8E7C-B6ED-C96A-C255A39469AD}"/>
              </a:ext>
            </a:extLst>
          </p:cNvPr>
          <p:cNvSpPr txBox="1">
            <a:spLocks/>
          </p:cNvSpPr>
          <p:nvPr/>
        </p:nvSpPr>
        <p:spPr>
          <a:xfrm>
            <a:off x="4648200" y="1317938"/>
            <a:ext cx="4038600" cy="34482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Always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True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Never True</a:t>
            </a:r>
          </a:p>
        </p:txBody>
      </p:sp>
      <p:sp>
        <p:nvSpPr>
          <p:cNvPr id="7" name="Google Shape;89;p15">
            <a:extLst>
              <a:ext uri="{FF2B5EF4-FFF2-40B4-BE49-F238E27FC236}">
                <a16:creationId xmlns:a16="http://schemas.microsoft.com/office/drawing/2014/main" id="{0BC9277C-E6E8-EE69-6B7B-E23AC65DFD80}"/>
              </a:ext>
            </a:extLst>
          </p:cNvPr>
          <p:cNvSpPr/>
          <p:nvPr/>
        </p:nvSpPr>
        <p:spPr>
          <a:xfrm>
            <a:off x="4495800" y="3590446"/>
            <a:ext cx="2648400" cy="532800"/>
          </a:xfrm>
          <a:prstGeom prst="rect">
            <a:avLst/>
          </a:prstGeom>
          <a:noFill/>
          <a:ln w="76200" cap="flat" cmpd="sng">
            <a:solidFill>
              <a:srgbClr val="F16D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3901113"/>
      </p:ext>
    </p:extLst>
  </p:cSld>
  <p:clrMapOvr>
    <a:masterClrMapping/>
  </p:clrMapOvr>
</p:sld>
</file>

<file path=ppt/theme/theme1.xml><?xml version="1.0" encoding="utf-8"?>
<a:theme xmlns:a="http://schemas.openxmlformats.org/drawingml/2006/main" name="K20 LEARN">
  <a:themeElements>
    <a:clrScheme name="LEARN 2025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889C3"/>
      </a:accent1>
      <a:accent2>
        <a:srgbClr val="285782"/>
      </a:accent2>
      <a:accent3>
        <a:srgbClr val="90192A"/>
      </a:accent3>
      <a:accent4>
        <a:srgbClr val="E6BC37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1030</Words>
  <Application>Microsoft Macintosh PowerPoint</Application>
  <PresentationFormat>On-screen Show (16:9)</PresentationFormat>
  <Paragraphs>194</Paragraphs>
  <Slides>35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Wingdings</vt:lpstr>
      <vt:lpstr>K20 LEARN</vt:lpstr>
      <vt:lpstr>PowerPoint Presentation</vt:lpstr>
      <vt:lpstr>Recruiting Families for School Success</vt:lpstr>
      <vt:lpstr>Essential Question</vt:lpstr>
      <vt:lpstr>Learning Objectives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Always, Sometimes, or Never True?</vt:lpstr>
      <vt:lpstr>“When families are co-creators, engagement moves from participation to partnership, and schools become communities of shared success.”</vt:lpstr>
      <vt:lpstr>Reflection</vt:lpstr>
      <vt:lpstr>Commit and Toss</vt:lpstr>
      <vt:lpstr>Family Leadership and Engagement</vt:lpstr>
      <vt:lpstr>“Focusing on equity in family engagement is vital to ensure all families feel included and supported in their child's education.” </vt:lpstr>
      <vt:lpstr>Recruitment Best Practices</vt:lpstr>
      <vt:lpstr>Developing Recruitment Plans</vt:lpstr>
      <vt:lpstr>Developing Recruitment Plans</vt:lpstr>
      <vt:lpstr>4-2-1</vt:lpstr>
      <vt:lpstr>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Recruiting Families for School Success</dc:title>
  <dc:subject/>
  <dc:creator>K20 Center</dc:creator>
  <cp:keywords/>
  <dc:description/>
  <cp:lastModifiedBy>Gracia, Ann M.</cp:lastModifiedBy>
  <cp:revision>12</cp:revision>
  <dcterms:modified xsi:type="dcterms:W3CDTF">2025-06-12T16:16:24Z</dcterms:modified>
  <cp:category/>
</cp:coreProperties>
</file>