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87" r:id="rId2"/>
  </p:sldMasterIdLst>
  <p:notesMasterIdLst>
    <p:notesMasterId r:id="rId17"/>
  </p:notesMasterIdLst>
  <p:sldIdLst>
    <p:sldId id="256" r:id="rId3"/>
    <p:sldId id="270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32"/>
    <p:restoredTop sz="94686"/>
  </p:normalViewPr>
  <p:slideViewPr>
    <p:cSldViewPr snapToGrid="0">
      <p:cViewPr varScale="1">
        <p:scale>
          <a:sx n="102" d="100"/>
          <a:sy n="102" d="100"/>
        </p:scale>
        <p:origin x="200" y="14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25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25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7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arn.k20center.ou.edu/strategy/4250" TargetMode="External"/><Relationship Id="rId5" Type="http://schemas.openxmlformats.org/officeDocument/2006/relationships/hyperlink" Target="https://learn.k20center.ou.edu/tech-tool/645" TargetMode="External"/><Relationship Id="rId4" Type="http://schemas.openxmlformats.org/officeDocument/2006/relationships/hyperlink" Target="https://learn.k20center.ou.edu/strategy/17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7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53068ec4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853068ec4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SMART goals.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https://learn.k20center.ou.edu/strategy/4250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c15ebb99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c15ebb99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SMART goals.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https://learn.k20center.ou.edu/strategy/4250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53068ec4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53068ec4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53068ec4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53068ec40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Tech Tools.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SMART goals.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https://learn.k20center.ou.edu/strategy/4250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Why-lighting.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53068ec4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53068ec4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Tech Tools.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53068ec4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3853068ec4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c15ebb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c15ebb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9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53068ec4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853068ec4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53068ec40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53068ec40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3068ec40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53068ec40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Card sort.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53068ec4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53068ec40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Why-lighting.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917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6ED1CB64-5A5F-39A5-F16C-5D3B513B81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837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5E834612-4929-5892-70A0-F90FF652B4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963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D8672280-DE5E-C155-92B8-728911235A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4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85887FEA-963C-83C4-714F-2955983AC8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2343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9D98F43E-BB18-88A4-400C-C00C1F9BF8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561D05-7BE3-D076-999F-902CA562D505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22FB2241-20F9-B4E2-E699-B5B5B85792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408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5E63FFF9-E014-6639-D6B5-66C3679464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FC9B3-138A-3EA3-3EAD-31E4C89C7CB3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36BE931F-5223-2B02-D469-164FA84745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672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EA11BB9F-4164-2F6C-B937-FD2899C7E3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47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048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30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46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61566A51-8C22-73CD-229C-EDADB84A45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1420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602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06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52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C25F9816-3BB4-6690-E1B2-BAE4CCEFFD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4338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9DE72A4B-FDF6-BF80-F37F-CD20B0B0B4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336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42EDA22-576A-5D5F-2872-6AF666E5E9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08058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0AF44FAF-B4DE-0BD2-F6D8-7D64007FECE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34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C0AC4B2E-1F05-BBA6-F57A-99D3DA7FBE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552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5B84A77F-5DBA-3F79-F8C5-A4919A65D7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950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ACD9039A-123B-63A4-4496-3117A0AEC6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813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357222-45FB-073D-1889-7D8752141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1A7E14-EE70-DF28-4E1F-730DCC683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20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13DD334-23E8-DE0A-7E3C-CEAB53256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1558306-4DCB-84B1-F094-1606B994D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68A810B7-A15C-4F85-162C-B61EB0D607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0600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Why-Lighting and Jigsaw</a:t>
            </a:r>
            <a:endParaRPr dirty="0"/>
          </a:p>
        </p:txBody>
      </p:sp>
      <p:sp>
        <p:nvSpPr>
          <p:cNvPr id="120" name="Google Shape;120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300" dirty="0"/>
              <a:t>Read your assigned portion of the Instructional Coaching Research Brief. </a:t>
            </a:r>
            <a:endParaRPr sz="2300" dirty="0"/>
          </a:p>
          <a:p>
            <a:pPr marL="914400" lvl="1" indent="-356616" algn="l" rtl="0">
              <a:spcAft>
                <a:spcPts val="0"/>
              </a:spcAft>
              <a:buSzPts val="2400"/>
              <a:buChar char="o"/>
            </a:pPr>
            <a:r>
              <a:rPr lang="en-US" sz="2300" dirty="0"/>
              <a:t>Goal Setting</a:t>
            </a:r>
            <a:endParaRPr sz="2300" dirty="0"/>
          </a:p>
          <a:p>
            <a:pPr marL="914400" lvl="1" indent="-356616" algn="l" rtl="0">
              <a:spcAft>
                <a:spcPts val="0"/>
              </a:spcAft>
              <a:buSzPts val="2400"/>
              <a:buChar char="o"/>
            </a:pPr>
            <a:r>
              <a:rPr lang="en-US" sz="2300" dirty="0"/>
              <a:t>Observation</a:t>
            </a:r>
            <a:endParaRPr sz="2300" dirty="0"/>
          </a:p>
          <a:p>
            <a:pPr marL="914400" lvl="1" indent="-356616" algn="l" rtl="0">
              <a:spcAft>
                <a:spcPts val="0"/>
              </a:spcAft>
              <a:buSzPts val="2400"/>
              <a:buChar char="o"/>
            </a:pPr>
            <a:r>
              <a:rPr lang="en-US" sz="2300" dirty="0"/>
              <a:t>Reflection</a:t>
            </a:r>
            <a:endParaRPr sz="23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300" dirty="0"/>
              <a:t>Highlight at least 3 interesting points that stood out to you and explain why you </a:t>
            </a:r>
            <a:r>
              <a:rPr lang="en-US" sz="2300"/>
              <a:t>highlighted them. </a:t>
            </a:r>
            <a:endParaRPr lang="en-US" sz="23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300" dirty="0"/>
              <a:t>Prepare to share with those at your table.</a:t>
            </a:r>
            <a:endParaRPr sz="2300" dirty="0"/>
          </a:p>
        </p:txBody>
      </p:sp>
      <p:pic>
        <p:nvPicPr>
          <p:cNvPr id="121" name="Google Shape;121;p26" title="Jigs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375" y="512375"/>
            <a:ext cx="874825" cy="8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 title="Why-Light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369" y="111535"/>
            <a:ext cx="948199" cy="9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SMART Goals</a:t>
            </a:r>
            <a:endParaRPr dirty="0"/>
          </a:p>
        </p:txBody>
      </p:sp>
      <p:sp>
        <p:nvSpPr>
          <p:cNvPr id="128" name="Google Shape;128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100" dirty="0"/>
              <a:t>Create an initial goal. </a:t>
            </a:r>
            <a:endParaRPr sz="21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100" dirty="0"/>
              <a:t>Describe the following components of your goal on your handout.</a:t>
            </a:r>
          </a:p>
          <a:p>
            <a:pPr lvl="1" indent="-356616">
              <a:buSzPts val="2400"/>
            </a:pPr>
            <a:r>
              <a:rPr lang="en-US" sz="2100" b="1" dirty="0"/>
              <a:t>S</a:t>
            </a:r>
            <a:r>
              <a:rPr lang="en-US" sz="2100" dirty="0"/>
              <a:t>pecific</a:t>
            </a:r>
          </a:p>
          <a:p>
            <a:pPr lvl="1" indent="-356616">
              <a:buSzPts val="2400"/>
            </a:pPr>
            <a:r>
              <a:rPr lang="en-US" sz="2100" b="1" dirty="0"/>
              <a:t>M</a:t>
            </a:r>
            <a:r>
              <a:rPr lang="en-US" sz="2100" dirty="0"/>
              <a:t>easurable</a:t>
            </a:r>
          </a:p>
          <a:p>
            <a:pPr lvl="1" indent="-356616">
              <a:buSzPts val="2400"/>
            </a:pPr>
            <a:r>
              <a:rPr lang="en-US" sz="2100" b="1" dirty="0"/>
              <a:t>A</a:t>
            </a:r>
            <a:r>
              <a:rPr lang="en-US" sz="2100" dirty="0"/>
              <a:t>ttainable</a:t>
            </a:r>
          </a:p>
          <a:p>
            <a:pPr lvl="1" indent="-356616">
              <a:buSzPts val="2400"/>
            </a:pPr>
            <a:r>
              <a:rPr lang="en-US" sz="2100" b="1" dirty="0"/>
              <a:t>R</a:t>
            </a:r>
            <a:r>
              <a:rPr lang="en-US" sz="2100" dirty="0"/>
              <a:t>elevant</a:t>
            </a:r>
          </a:p>
          <a:p>
            <a:pPr lvl="1" indent="-356616">
              <a:buSzPts val="2400"/>
            </a:pPr>
            <a:r>
              <a:rPr lang="en-US" sz="2100" b="1" dirty="0"/>
              <a:t>T</a:t>
            </a:r>
            <a:r>
              <a:rPr lang="en-US" sz="2100" dirty="0"/>
              <a:t>ime-bound</a:t>
            </a:r>
          </a:p>
          <a:p>
            <a:pPr marL="457200" lvl="0" indent="-393192" algn="l" rtl="0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-US" sz="2100" dirty="0"/>
              <a:t>Using your descriptions, revise your initial goal to be a SMART goal.</a:t>
            </a:r>
            <a:endParaRPr sz="2100" dirty="0"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000" y="339725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SMART Goals </a:t>
            </a:r>
            <a:endParaRPr dirty="0"/>
          </a:p>
        </p:txBody>
      </p:sp>
      <p:sp>
        <p:nvSpPr>
          <p:cNvPr id="135" name="Google Shape;135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Example:</a:t>
            </a:r>
            <a:endParaRPr sz="2400" b="1" dirty="0"/>
          </a:p>
          <a:p>
            <a:pPr marL="914400" lvl="1" indent="-356616" algn="l" rtl="0">
              <a:spcAft>
                <a:spcPts val="0"/>
              </a:spcAft>
              <a:buSzPts val="2400"/>
              <a:buChar char="o"/>
            </a:pPr>
            <a:r>
              <a:rPr lang="en-US" sz="2400" dirty="0"/>
              <a:t>By the end of the semester, the instructional coach will support partnered teachers in implementing two new formative assessment strategies by providing three cycles of co-planning, modeling, and feedback. Success will be evidenced through teacher reflection logs and classroom walkthroughs that demonstrate consistent use of the strategies.</a:t>
            </a:r>
            <a:endParaRPr sz="2400" dirty="0"/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000" y="339725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Planning Guide for a Teacher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Think of a teacher you will coach this year.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Develop a planning document for that specific teacher.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your Coaching Planning Guide and your Sentence Stems handouts to develop your planning document.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Instructional Strategies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Recall the following strategies and tools from this session: 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Menti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Card Sort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Why-Lighting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Jigsaw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SMART Goals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How can you use these strategies with your teachers?</a:t>
            </a:r>
            <a:endParaRPr sz="2400" dirty="0"/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700" y="3349950"/>
            <a:ext cx="762650" cy="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 title="Jigsa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375" y="2916150"/>
            <a:ext cx="762650" cy="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 title="Why-Lighti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6925" y="2505362"/>
            <a:ext cx="948199" cy="9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599" y="2049700"/>
            <a:ext cx="948200" cy="9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9700" y="1750646"/>
            <a:ext cx="762650" cy="7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65CA9F-070B-BF25-61BA-129EB0A9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386" y="559689"/>
            <a:ext cx="4715201" cy="2139950"/>
          </a:xfrm>
        </p:spPr>
        <p:txBody>
          <a:bodyPr/>
          <a:lstStyle/>
          <a:p>
            <a:r>
              <a:rPr lang="en-US" dirty="0"/>
              <a:t>Coaching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9333AF0-AA13-AA22-BA84-89779F915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4748" y="2807732"/>
            <a:ext cx="4714252" cy="1397000"/>
          </a:xfrm>
        </p:spPr>
        <p:txBody>
          <a:bodyPr/>
          <a:lstStyle/>
          <a:p>
            <a:r>
              <a:rPr lang="en-US" dirty="0"/>
              <a:t>From Insight to Impact</a:t>
            </a:r>
          </a:p>
        </p:txBody>
      </p:sp>
      <p:pic>
        <p:nvPicPr>
          <p:cNvPr id="4" name="Picture 3" descr="A dart in the center of a target&#10;&#10;AI-generated content may be incorrect.">
            <a:extLst>
              <a:ext uri="{FF2B5EF4-FFF2-40B4-BE49-F238E27FC236}">
                <a16:creationId xmlns:a16="http://schemas.microsoft.com/office/drawing/2014/main" id="{1CE62111-6C25-5A70-9919-351DCF6D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1290181"/>
            <a:ext cx="3036713" cy="2722644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59912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536525" y="290425"/>
            <a:ext cx="61779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</a:t>
            </a:r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294967295"/>
          </p:nvPr>
        </p:nvSpPr>
        <p:spPr>
          <a:xfrm>
            <a:off x="1315234" y="1800442"/>
            <a:ext cx="6898666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Calibri"/>
                <a:ea typeface="Calibri"/>
                <a:cs typeface="Calibri"/>
                <a:sym typeface="Calibri"/>
              </a:rPr>
              <a:t>What phrase would you use to describe your coaching philosophy?</a:t>
            </a:r>
            <a:endParaRPr sz="5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694" y="363900"/>
            <a:ext cx="762650" cy="7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How can instructional coaches leverage the coaching cycle to transform teacher practice, foster continuous student growth, and improve student achievement?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623888" y="472007"/>
            <a:ext cx="78867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sz="quarter" idx="10"/>
          </p:nvPr>
        </p:nvSpPr>
        <p:spPr>
          <a:xfrm>
            <a:off x="623888" y="1869007"/>
            <a:ext cx="7885113" cy="224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393192">
              <a:spcBef>
                <a:spcPts val="520"/>
              </a:spcBef>
            </a:pPr>
            <a:r>
              <a:rPr lang="en-US" sz="2200" dirty="0"/>
              <a:t>Identify and apply a coaching model that includes joint planning, practice, observation, reflection, and feedback to improve classroom instruction.</a:t>
            </a:r>
          </a:p>
          <a:p>
            <a:pPr indent="-393192">
              <a:spcBef>
                <a:spcPts val="520"/>
              </a:spcBef>
            </a:pPr>
            <a:r>
              <a:rPr lang="en-US" sz="2200" dirty="0"/>
              <a:t>Reflect on research in instructional coaching to identify strategies to support teachers’ professional growth.</a:t>
            </a:r>
          </a:p>
          <a:p>
            <a:pPr indent="-393192">
              <a:spcBef>
                <a:spcPts val="520"/>
              </a:spcBef>
            </a:pPr>
            <a:r>
              <a:rPr lang="en-US" sz="2200" dirty="0"/>
              <a:t>Create a SMART goal that outlines a clear plan for initiating and implementing a coaching cycle with a teacher.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41CA-7F2E-4E07-CADB-B2CB7057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61198-8E43-3F31-2BC4-40E51F1E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20"/>
              </a:spcBef>
            </a:pPr>
            <a:r>
              <a:rPr lang="en-US" dirty="0"/>
              <a:t>Each stage of the coaching cycle process has different steps. </a:t>
            </a:r>
          </a:p>
          <a:p>
            <a:pPr>
              <a:spcBef>
                <a:spcPts val="520"/>
              </a:spcBef>
            </a:pPr>
            <a:r>
              <a:rPr lang="en-US" dirty="0"/>
              <a:t>With your group, complete a Card Sort to determine the steps for each stage. </a:t>
            </a:r>
          </a:p>
          <a:p>
            <a:pPr>
              <a:spcBef>
                <a:spcPts val="520"/>
              </a:spcBef>
            </a:pPr>
            <a:r>
              <a:rPr lang="en-US" dirty="0"/>
              <a:t>Use the three different coaching stages as your headers:</a:t>
            </a:r>
          </a:p>
          <a:p>
            <a:pPr lvl="1"/>
            <a:r>
              <a:rPr lang="en-US" dirty="0"/>
              <a:t>Goal Setting, Observation, and Reflection</a:t>
            </a:r>
          </a:p>
        </p:txBody>
      </p:sp>
      <p:pic>
        <p:nvPicPr>
          <p:cNvPr id="4" name="Google Shape;96;p22">
            <a:extLst>
              <a:ext uri="{FF2B5EF4-FFF2-40B4-BE49-F238E27FC236}">
                <a16:creationId xmlns:a16="http://schemas.microsoft.com/office/drawing/2014/main" id="{DD7C9F61-3F79-6BEA-84DC-DF0EB37B77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075" y="115262"/>
            <a:ext cx="1477625" cy="147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37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 Answers</a:t>
            </a:r>
            <a:endParaRPr dirty="0"/>
          </a:p>
        </p:txBody>
      </p:sp>
      <p:sp>
        <p:nvSpPr>
          <p:cNvPr id="102" name="Google Shape;102;p23"/>
          <p:cNvSpPr txBox="1">
            <a:spLocks noGrp="1"/>
          </p:cNvSpPr>
          <p:nvPr>
            <p:ph idx="1"/>
          </p:nvPr>
        </p:nvSpPr>
        <p:spPr>
          <a:xfrm>
            <a:off x="628650" y="1268413"/>
            <a:ext cx="7886700" cy="3363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Goal Setting:</a:t>
            </a:r>
            <a:endParaRPr sz="2400" b="1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Set long-term and short-term goals.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Crucial for shaping and driving the process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Discuss desired outcomes and possible obstacles.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Create measurable benchmarks to track progress and assess impact.</a:t>
            </a:r>
            <a:endParaRPr sz="2400" dirty="0"/>
          </a:p>
          <a:p>
            <a:pPr lvl="0" indent="-393192">
              <a:spcBef>
                <a:spcPts val="520"/>
              </a:spcBef>
              <a:buSzPts val="2400"/>
            </a:pPr>
            <a:r>
              <a:rPr lang="en-US" sz="2400" dirty="0"/>
              <a:t>Consider potential opportunities and obstacles that align to the professional goal.</a:t>
            </a:r>
            <a:endParaRPr sz="2400" dirty="0"/>
          </a:p>
        </p:txBody>
      </p:sp>
      <p:pic>
        <p:nvPicPr>
          <p:cNvPr id="2" name="Google Shape;96;p22">
            <a:extLst>
              <a:ext uri="{FF2B5EF4-FFF2-40B4-BE49-F238E27FC236}">
                <a16:creationId xmlns:a16="http://schemas.microsoft.com/office/drawing/2014/main" id="{0AD5D377-5976-7134-E9EB-44075A9D3D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075" y="115262"/>
            <a:ext cx="1477625" cy="14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 Answers</a:t>
            </a:r>
            <a:endParaRPr dirty="0"/>
          </a:p>
        </p:txBody>
      </p:sp>
      <p:sp>
        <p:nvSpPr>
          <p:cNvPr id="108" name="Google Shape;108;p24"/>
          <p:cNvSpPr txBox="1">
            <a:spLocks noGrp="1"/>
          </p:cNvSpPr>
          <p:nvPr>
            <p:ph idx="1"/>
          </p:nvPr>
        </p:nvSpPr>
        <p:spPr>
          <a:xfrm>
            <a:off x="628650" y="1268413"/>
            <a:ext cx="7886700" cy="3125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Observation:</a:t>
            </a:r>
            <a:endParaRPr sz="2400" b="1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Record what the teacher and students are doing.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Gather and record observable evidence of teacher’s progress</a:t>
            </a:r>
            <a:endParaRPr sz="2400"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Gather and record quantitative and qualitative data.</a:t>
            </a:r>
            <a:endParaRPr sz="2400" dirty="0"/>
          </a:p>
          <a:p>
            <a:pPr lvl="0" indent="-393192">
              <a:spcBef>
                <a:spcPts val="520"/>
              </a:spcBef>
              <a:buSzPts val="2400"/>
            </a:pPr>
            <a:r>
              <a:rPr lang="en-US" sz="2400" dirty="0"/>
              <a:t>Directly afterwards, acknowledge the teacher's efforts to boost their confidence.</a:t>
            </a:r>
          </a:p>
          <a:p>
            <a:pPr lvl="0" indent="-393192">
              <a:spcBef>
                <a:spcPts val="520"/>
              </a:spcBef>
              <a:buSzPts val="2400"/>
            </a:pPr>
            <a:r>
              <a:rPr lang="en-US" sz="2400" dirty="0"/>
              <a:t>Review what went well, what could be improved, and what was aligned with the goal.</a:t>
            </a:r>
            <a:endParaRPr sz="2400" dirty="0"/>
          </a:p>
        </p:txBody>
      </p:sp>
      <p:pic>
        <p:nvPicPr>
          <p:cNvPr id="2" name="Google Shape;96;p22">
            <a:extLst>
              <a:ext uri="{FF2B5EF4-FFF2-40B4-BE49-F238E27FC236}">
                <a16:creationId xmlns:a16="http://schemas.microsoft.com/office/drawing/2014/main" id="{7604F559-88CA-CAD2-E4DB-2A76B18143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075" y="115262"/>
            <a:ext cx="1477625" cy="14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 Answers</a:t>
            </a:r>
            <a:endParaRPr dirty="0"/>
          </a:p>
        </p:txBody>
      </p:sp>
      <p:sp>
        <p:nvSpPr>
          <p:cNvPr id="114" name="Google Shape;114;p25"/>
          <p:cNvSpPr txBox="1">
            <a:spLocks noGrp="1"/>
          </p:cNvSpPr>
          <p:nvPr>
            <p:ph idx="1"/>
          </p:nvPr>
        </p:nvSpPr>
        <p:spPr>
          <a:xfrm>
            <a:off x="628650" y="1268413"/>
            <a:ext cx="7886700" cy="3588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Reflection:</a:t>
            </a:r>
            <a:endParaRPr sz="2400" b="1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Highlight strengths and growth opportunities through open-ended questions.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Provide constructive and actionable feedback to support teacher growth.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Conduct extensive self-analysis that allows time for reflection.</a:t>
            </a:r>
            <a:endParaRPr sz="2400" dirty="0"/>
          </a:p>
          <a:p>
            <a:pPr lvl="0" indent="-393192">
              <a:lnSpc>
                <a:spcPct val="100000"/>
              </a:lnSpc>
              <a:spcBef>
                <a:spcPts val="520"/>
              </a:spcBef>
              <a:buSzPts val="2400"/>
              <a:buChar char="●"/>
            </a:pPr>
            <a:r>
              <a:rPr lang="en-US" sz="2400" dirty="0"/>
              <a:t>Have a reflective conversation about the next steps for progress toward goals. </a:t>
            </a:r>
            <a:endParaRPr sz="2400" dirty="0"/>
          </a:p>
        </p:txBody>
      </p:sp>
      <p:pic>
        <p:nvPicPr>
          <p:cNvPr id="2" name="Google Shape;96;p22">
            <a:extLst>
              <a:ext uri="{FF2B5EF4-FFF2-40B4-BE49-F238E27FC236}">
                <a16:creationId xmlns:a16="http://schemas.microsoft.com/office/drawing/2014/main" id="{3A72695E-EB12-509C-F450-88192B5E9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075" y="115262"/>
            <a:ext cx="1477625" cy="14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206</TotalTime>
  <Words>871</Words>
  <Application>Microsoft Macintosh PowerPoint</Application>
  <PresentationFormat>On-screen Show (16:9)</PresentationFormat>
  <Paragraphs>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 Display</vt:lpstr>
      <vt:lpstr>Arial</vt:lpstr>
      <vt:lpstr>Calibri</vt:lpstr>
      <vt:lpstr>Courier New</vt:lpstr>
      <vt:lpstr>Noto Sans Symbols</vt:lpstr>
      <vt:lpstr>NTR</vt:lpstr>
      <vt:lpstr>System Font Regular</vt:lpstr>
      <vt:lpstr>Wingdings</vt:lpstr>
      <vt:lpstr>Custom Design</vt:lpstr>
      <vt:lpstr>1_Custom Design</vt:lpstr>
      <vt:lpstr>PowerPoint Presentation</vt:lpstr>
      <vt:lpstr>Coaching</vt:lpstr>
      <vt:lpstr>Menti</vt:lpstr>
      <vt:lpstr>Essential Question</vt:lpstr>
      <vt:lpstr>Learning Objectives</vt:lpstr>
      <vt:lpstr>Card Sort</vt:lpstr>
      <vt:lpstr>Card Sort Answers</vt:lpstr>
      <vt:lpstr>Card Sort Answers</vt:lpstr>
      <vt:lpstr>Card Sort Answers</vt:lpstr>
      <vt:lpstr>Why-Lighting and Jigsaw</vt:lpstr>
      <vt:lpstr>SMART Goals</vt:lpstr>
      <vt:lpstr>SMART Goals </vt:lpstr>
      <vt:lpstr>Planning Guide for a Teacher</vt:lpstr>
      <vt:lpstr>Instructional Strategies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Insight to Impact</dc:title>
  <dc:subject/>
  <dc:creator/>
  <cp:keywords/>
  <dc:description/>
  <cp:lastModifiedBy>Finley-Combs, Elsa C.</cp:lastModifiedBy>
  <cp:revision>11</cp:revision>
  <dcterms:modified xsi:type="dcterms:W3CDTF">2025-11-07T16:39:53Z</dcterms:modified>
  <cp:category/>
</cp:coreProperties>
</file>