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683" r:id="rId2"/>
  </p:sldMasterIdLst>
  <p:notesMasterIdLst>
    <p:notesMasterId r:id="rId20"/>
  </p:notesMasterIdLst>
  <p:sldIdLst>
    <p:sldId id="256" r:id="rId3"/>
    <p:sldId id="273" r:id="rId4"/>
    <p:sldId id="258" r:id="rId5"/>
    <p:sldId id="259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8973" autoAdjust="0"/>
  </p:normalViewPr>
  <p:slideViewPr>
    <p:cSldViewPr snapToGrid="0">
      <p:cViewPr varScale="1">
        <p:scale>
          <a:sx n="81" d="100"/>
          <a:sy n="81" d="100"/>
        </p:scale>
        <p:origin x="60" y="1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26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7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049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8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9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128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743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69ed7a3a7f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369ed7a3a7f_0_3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S-I-T. Strategies. </a:t>
            </a:r>
            <a:r>
              <a:rPr lang="en-US" dirty="0">
                <a:hlinkClick r:id="rId3"/>
              </a:rPr>
              <a:t>https://learn.k20center.ou.edu/strategy/926</a:t>
            </a:r>
            <a:r>
              <a:rPr lang="en-US" dirty="0"/>
              <a:t> </a:t>
            </a:r>
          </a:p>
        </p:txBody>
      </p:sp>
      <p:sp>
        <p:nvSpPr>
          <p:cNvPr id="127" name="Google Shape;127;g369ed7a3a7f_0_3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bef96d21a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bef96d21ab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6f6315403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36f6315403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d3be8f9d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d3be8f9d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6f6315403c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6f6315403c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bef96d21a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bef96d21a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3-2-1. Strategies. </a:t>
            </a:r>
            <a:r>
              <a:rPr lang="en-US" dirty="0">
                <a:hlinkClick r:id="rId3"/>
              </a:rPr>
              <a:t>https://learn.k20center.ou.edu/strategy/117</a:t>
            </a:r>
            <a:r>
              <a:rPr lang="en-US" dirty="0"/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d3be8f9d9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d3be8f9d9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69ed7a3a7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Beach ball talk and toss. Strategies. </a:t>
            </a:r>
            <a:r>
              <a:rPr lang="en-US" dirty="0">
                <a:hlinkClick r:id="rId3"/>
              </a:rPr>
              <a:t>https://learn.k20center.ou.edu/strategy/3049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8" name="Google Shape;68;g369ed7a3a7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69ed7a3a7f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g369ed7a3a7f_0_1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dirty="0"/>
              <a:t>K20 Center. (n.d.). Four corners. Strategies. </a:t>
            </a:r>
            <a:r>
              <a:rPr lang="en-US" sz="1800" dirty="0">
                <a:hlinkClick r:id="rId3"/>
              </a:rPr>
              <a:t>https://learn.k20center.ou.edu/strategy/138</a:t>
            </a: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76" name="Google Shape;76;g369ed7a3a7f_0_1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5291CDC1-F2A3-916A-191F-CE5E63B9C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9ed7a3a7f_0_195:notes">
            <a:extLst>
              <a:ext uri="{FF2B5EF4-FFF2-40B4-BE49-F238E27FC236}">
                <a16:creationId xmlns:a16="http://schemas.microsoft.com/office/drawing/2014/main" id="{1DF38319-80DE-BC5F-C924-DC4922E40D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369ed7a3a7f_0_195:notes">
            <a:extLst>
              <a:ext uri="{FF2B5EF4-FFF2-40B4-BE49-F238E27FC236}">
                <a16:creationId xmlns:a16="http://schemas.microsoft.com/office/drawing/2014/main" id="{CBB3188F-826D-120F-F6F8-00993649D6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Gallery walk. Strategies. </a:t>
            </a:r>
            <a:r>
              <a:rPr lang="en-US" dirty="0">
                <a:hlinkClick r:id="rId3"/>
              </a:rPr>
              <a:t>https://learn.k20center.ou.edu/strategy/118</a:t>
            </a:r>
            <a:r>
              <a:rPr lang="en-US" dirty="0"/>
              <a:t> </a:t>
            </a:r>
          </a:p>
        </p:txBody>
      </p:sp>
      <p:sp>
        <p:nvSpPr>
          <p:cNvPr id="84" name="Google Shape;84;g369ed7a3a7f_0_195:notes">
            <a:extLst>
              <a:ext uri="{FF2B5EF4-FFF2-40B4-BE49-F238E27FC236}">
                <a16:creationId xmlns:a16="http://schemas.microsoft.com/office/drawing/2014/main" id="{C7508AAC-4435-980D-A183-B895B330579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7471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9ed7a3a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9ed7a3a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c260ff96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4c260ff96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70b0b107b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70b0b107b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Jigsaw. Strategies. </a:t>
            </a:r>
            <a:r>
              <a:rPr lang="en-US" dirty="0">
                <a:hlinkClick r:id="rId3"/>
              </a:rPr>
              <a:t>https://learn.k20center.ou.edu/strategy/179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Why-lighting. Strategies. </a:t>
            </a:r>
            <a:r>
              <a:rPr lang="en-US" dirty="0">
                <a:hlinkClick r:id="rId4"/>
              </a:rPr>
              <a:t>https://learn.k20center.ou.edu/strategy/128</a:t>
            </a:r>
            <a:r>
              <a:rPr lang="en-US" dirty="0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70219492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70219492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9ed7a3a7f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69ed7a3a7f_0_2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Roots and routes. Strategies. </a:t>
            </a:r>
            <a:r>
              <a:rPr lang="en-US" dirty="0">
                <a:hlinkClick r:id="rId3"/>
              </a:rPr>
              <a:t>https://learn.k20center.ou.edu/strategy/3743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g369ed7a3a7f_0_2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23644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8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59823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58380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6928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27558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232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832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4831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One Column Layout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9037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 type="tx">
  <p:cSld name="Question/Objectiv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720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466" y="559689"/>
            <a:ext cx="4565121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944799" y="2807732"/>
            <a:ext cx="4564202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732099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Two Column Layout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399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687932" y="1152475"/>
            <a:ext cx="399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5520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466" y="559689"/>
            <a:ext cx="4565121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944799" y="2807732"/>
            <a:ext cx="4564202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With Cover Imag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384C1E7-5E3D-A621-C2AF-8355619A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800CFF90-44AF-7644-A3CC-9BC9ACF5E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2031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118799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1392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3567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65940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996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989727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908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61" r:id="rId21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946462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eaLnBrk="1" fontAlgn="base" hangingPunct="1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Roots and Routes</a:t>
            </a:r>
            <a:endParaRPr dirty="0"/>
          </a:p>
        </p:txBody>
      </p:sp>
      <p:sp>
        <p:nvSpPr>
          <p:cNvPr id="122" name="Google Shape;122;p23"/>
          <p:cNvSpPr txBox="1">
            <a:spLocks noGrp="1"/>
          </p:cNvSpPr>
          <p:nvPr>
            <p:ph idx="1"/>
          </p:nvPr>
        </p:nvSpPr>
        <p:spPr>
          <a:xfrm>
            <a:off x="628650" y="1370013"/>
            <a:ext cx="4464558" cy="3262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Aft>
                <a:spcPts val="0"/>
              </a:spcAft>
              <a:buSzPts val="2600"/>
              <a:buChar char="●"/>
            </a:pPr>
            <a:r>
              <a:rPr lang="en" sz="2200" dirty="0"/>
              <a:t>Analyze Anywhere School’s data sheets to identify the school’s main problem.</a:t>
            </a:r>
            <a:endParaRPr sz="2200" dirty="0"/>
          </a:p>
          <a:p>
            <a:pPr lvl="0" algn="l" rtl="0">
              <a:spcAft>
                <a:spcPts val="0"/>
              </a:spcAft>
              <a:buSzPts val="2600"/>
              <a:buChar char="●"/>
            </a:pPr>
            <a:r>
              <a:rPr lang="en" sz="2200" dirty="0"/>
              <a:t>Complete the graphic organizer with a problem statement, possible root cause(s), and possible routes to solutions.</a:t>
            </a:r>
            <a:endParaRPr sz="2200" dirty="0"/>
          </a:p>
          <a:p>
            <a:pPr lvl="0" algn="l" rtl="0">
              <a:spcAft>
                <a:spcPts val="0"/>
              </a:spcAft>
              <a:buSzPts val="2600"/>
              <a:buChar char="●"/>
            </a:pPr>
            <a:r>
              <a:rPr lang="en" sz="2200" dirty="0"/>
              <a:t>Be prepared to share out with the group.</a:t>
            </a:r>
            <a:endParaRPr sz="2200" dirty="0"/>
          </a:p>
        </p:txBody>
      </p:sp>
      <p:pic>
        <p:nvPicPr>
          <p:cNvPr id="123" name="Google Shape;123;p23" title="PD Roots and Rout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5456" y="286407"/>
            <a:ext cx="3431683" cy="4439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" dirty="0"/>
              <a:t>S-I-T</a:t>
            </a:r>
            <a:endParaRPr dirty="0"/>
          </a:p>
        </p:txBody>
      </p:sp>
      <p:sp>
        <p:nvSpPr>
          <p:cNvPr id="130" name="Google Shape;130;p24"/>
          <p:cNvSpPr txBox="1">
            <a:spLocks noGrp="1"/>
          </p:cNvSpPr>
          <p:nvPr>
            <p:ph idx="1"/>
          </p:nvPr>
        </p:nvSpPr>
        <p:spPr>
          <a:xfrm>
            <a:off x="628650" y="1370013"/>
            <a:ext cx="4473702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" dirty="0"/>
              <a:t>As you read through your data, consider what you see as:</a:t>
            </a:r>
            <a:endParaRPr dirty="0"/>
          </a:p>
          <a:p>
            <a:pPr lvl="0" algn="l" rtl="0">
              <a:lnSpc>
                <a:spcPct val="100000"/>
              </a:lnSpc>
              <a:spcAft>
                <a:spcPts val="0"/>
              </a:spcAft>
              <a:buSzPts val="2600"/>
              <a:buChar char="●"/>
            </a:pPr>
            <a:r>
              <a:rPr lang="en" b="1" dirty="0"/>
              <a:t>S</a:t>
            </a:r>
            <a:r>
              <a:rPr lang="en" dirty="0"/>
              <a:t>trengths (</a:t>
            </a:r>
            <a:r>
              <a:rPr lang="en" dirty="0">
                <a:highlight>
                  <a:srgbClr val="FFFF00"/>
                </a:highlight>
              </a:rPr>
              <a:t>✰</a:t>
            </a:r>
            <a:r>
              <a:rPr lang="en" dirty="0"/>
              <a:t>)</a:t>
            </a:r>
            <a:endParaRPr dirty="0"/>
          </a:p>
          <a:p>
            <a:pPr lvl="0" algn="l" rtl="0">
              <a:lnSpc>
                <a:spcPct val="100000"/>
              </a:lnSpc>
              <a:spcAft>
                <a:spcPts val="0"/>
              </a:spcAft>
              <a:buSzPts val="2600"/>
              <a:buChar char="●"/>
            </a:pPr>
            <a:r>
              <a:rPr lang="en" b="1" dirty="0"/>
              <a:t>I</a:t>
            </a:r>
            <a:r>
              <a:rPr lang="en" dirty="0"/>
              <a:t>nteresting (</a:t>
            </a:r>
            <a:r>
              <a:rPr lang="en" dirty="0">
                <a:highlight>
                  <a:srgbClr val="FFFF00"/>
                </a:highlight>
              </a:rPr>
              <a:t>!</a:t>
            </a:r>
            <a:r>
              <a:rPr lang="en" dirty="0"/>
              <a:t>)</a:t>
            </a:r>
            <a:endParaRPr dirty="0"/>
          </a:p>
          <a:p>
            <a:pPr lvl="0" algn="l" rtl="0">
              <a:lnSpc>
                <a:spcPct val="100000"/>
              </a:lnSpc>
              <a:spcAft>
                <a:spcPts val="0"/>
              </a:spcAft>
              <a:buSzPts val="2600"/>
              <a:buChar char="●"/>
            </a:pPr>
            <a:r>
              <a:rPr lang="en" b="1" dirty="0"/>
              <a:t>T</a:t>
            </a:r>
            <a:r>
              <a:rPr lang="en" dirty="0"/>
              <a:t>hought-Provoking (</a:t>
            </a:r>
            <a:r>
              <a:rPr lang="en" dirty="0">
                <a:highlight>
                  <a:srgbClr val="FFFF00"/>
                </a:highlight>
              </a:rPr>
              <a:t>?</a:t>
            </a:r>
            <a:r>
              <a:rPr lang="en" dirty="0"/>
              <a:t>)</a:t>
            </a:r>
            <a:endParaRPr dirty="0"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2698" y="965575"/>
            <a:ext cx="3440133" cy="3792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Crafting the Problem Statement</a:t>
            </a:r>
            <a:endParaRPr dirty="0"/>
          </a:p>
        </p:txBody>
      </p:sp>
      <p:sp>
        <p:nvSpPr>
          <p:cNvPr id="137" name="Google Shape;137;p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" dirty="0"/>
              <a:t>Take a minute and craft your own problem statement based on what you found in your data. </a:t>
            </a:r>
            <a:endParaRPr dirty="0"/>
          </a:p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" dirty="0"/>
              <a:t>We are not focused yet on potential solutions, just naming the problem.</a:t>
            </a:r>
            <a:endParaRPr dirty="0"/>
          </a:p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" dirty="0"/>
              <a:t>Example: 53% of 8</a:t>
            </a:r>
            <a:r>
              <a:rPr lang="en" baseline="30000" dirty="0"/>
              <a:t>th</a:t>
            </a:r>
            <a:r>
              <a:rPr lang="en" dirty="0"/>
              <a:t> grade students are missing more than five days a year. 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/>
        </p:nvSpPr>
        <p:spPr>
          <a:xfrm>
            <a:off x="560246" y="1111000"/>
            <a:ext cx="2683800" cy="26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i="0" u="none" strike="noStrike" cap="none" dirty="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rPr>
              <a:t>What Are SMART Goals?</a:t>
            </a:r>
            <a:endParaRPr sz="5000" dirty="0">
              <a:solidFill>
                <a:srgbClr val="9119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6"/>
          <p:cNvSpPr txBox="1"/>
          <p:nvPr/>
        </p:nvSpPr>
        <p:spPr>
          <a:xfrm>
            <a:off x="4495482" y="1311510"/>
            <a:ext cx="4168200" cy="58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Tenor Sans"/>
                <a:cs typeface="Calibri" panose="020F0502020204030204" pitchFamily="34" charset="0"/>
                <a:sym typeface="Tenor Sans"/>
              </a:rPr>
              <a:t>easurable</a:t>
            </a:r>
            <a:endParaRPr sz="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" name="Google Shape;144;p26"/>
          <p:cNvSpPr txBox="1"/>
          <p:nvPr/>
        </p:nvSpPr>
        <p:spPr>
          <a:xfrm>
            <a:off x="4476992" y="3144409"/>
            <a:ext cx="4168200" cy="560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Tenor Sans"/>
                <a:cs typeface="Calibri" panose="020F0502020204030204" pitchFamily="34" charset="0"/>
                <a:sym typeface="Tenor Sans"/>
              </a:rPr>
              <a:t>elevant</a:t>
            </a:r>
            <a:endParaRPr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" name="Google Shape;145;p26"/>
          <p:cNvSpPr txBox="1"/>
          <p:nvPr/>
        </p:nvSpPr>
        <p:spPr>
          <a:xfrm>
            <a:off x="4414370" y="545903"/>
            <a:ext cx="4168200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Tenor Sans"/>
                <a:cs typeface="Calibri" panose="020F0502020204030204" pitchFamily="34" charset="0"/>
                <a:sym typeface="Tenor Sans"/>
              </a:rPr>
              <a:t>pecific</a:t>
            </a:r>
            <a:endParaRPr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6" name="Google Shape;146;p26"/>
          <p:cNvSpPr txBox="1"/>
          <p:nvPr/>
        </p:nvSpPr>
        <p:spPr>
          <a:xfrm>
            <a:off x="4495482" y="2315900"/>
            <a:ext cx="4168200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 err="1">
                <a:latin typeface="Calibri" panose="020F0502020204030204" pitchFamily="34" charset="0"/>
                <a:ea typeface="Tenor Sans"/>
                <a:cs typeface="Calibri" panose="020F0502020204030204" pitchFamily="34" charset="0"/>
                <a:sym typeface="Tenor Sans"/>
              </a:rPr>
              <a:t>chievable</a:t>
            </a:r>
            <a:endParaRPr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Google Shape;148;p26"/>
          <p:cNvSpPr txBox="1"/>
          <p:nvPr/>
        </p:nvSpPr>
        <p:spPr>
          <a:xfrm>
            <a:off x="4476992" y="4063624"/>
            <a:ext cx="4168200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Tenor Sans"/>
                <a:cs typeface="Calibri" panose="020F0502020204030204" pitchFamily="34" charset="0"/>
                <a:sym typeface="Tenor Sans"/>
              </a:rPr>
              <a:t>ime</a:t>
            </a:r>
            <a:r>
              <a:rPr lang="en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Tenor Sans"/>
                <a:cs typeface="Calibri" panose="020F0502020204030204" pitchFamily="34" charset="0"/>
                <a:sym typeface="Tenor Sans"/>
              </a:rPr>
              <a:t> bound</a:t>
            </a:r>
            <a:endParaRPr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Google Shape;149;p26"/>
          <p:cNvSpPr txBox="1"/>
          <p:nvPr/>
        </p:nvSpPr>
        <p:spPr>
          <a:xfrm>
            <a:off x="3962417" y="1140400"/>
            <a:ext cx="586500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Tenor Sans"/>
                <a:cs typeface="Calibri" panose="020F0502020204030204" pitchFamily="34" charset="0"/>
                <a:sym typeface="Tenor Sans"/>
              </a:rPr>
              <a:t>M</a:t>
            </a:r>
            <a:endParaRPr sz="7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" name="Google Shape;150;p26"/>
          <p:cNvSpPr txBox="1"/>
          <p:nvPr/>
        </p:nvSpPr>
        <p:spPr>
          <a:xfrm>
            <a:off x="4077014" y="364109"/>
            <a:ext cx="357300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Tenor Sans"/>
                <a:cs typeface="Calibri" panose="020F0502020204030204" pitchFamily="34" charset="0"/>
                <a:sym typeface="Tenor Sans"/>
              </a:rPr>
              <a:t>S</a:t>
            </a:r>
            <a:endParaRPr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" name="Google Shape;151;p26"/>
          <p:cNvSpPr txBox="1"/>
          <p:nvPr/>
        </p:nvSpPr>
        <p:spPr>
          <a:xfrm>
            <a:off x="4077126" y="2099212"/>
            <a:ext cx="418500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Tenor Sans"/>
                <a:cs typeface="Calibri" panose="020F0502020204030204" pitchFamily="34" charset="0"/>
                <a:sym typeface="Tenor Sans"/>
              </a:rPr>
              <a:t>A</a:t>
            </a:r>
            <a:endParaRPr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Google Shape;152;p26"/>
          <p:cNvSpPr txBox="1"/>
          <p:nvPr/>
        </p:nvSpPr>
        <p:spPr>
          <a:xfrm>
            <a:off x="4081144" y="3018427"/>
            <a:ext cx="410400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Tenor Sans"/>
                <a:cs typeface="Calibri" panose="020F0502020204030204" pitchFamily="34" charset="0"/>
                <a:sym typeface="Tenor Sans"/>
              </a:rPr>
              <a:t>R</a:t>
            </a:r>
            <a:endParaRPr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Google Shape;153;p26"/>
          <p:cNvSpPr txBox="1"/>
          <p:nvPr/>
        </p:nvSpPr>
        <p:spPr>
          <a:xfrm>
            <a:off x="4095692" y="3862288"/>
            <a:ext cx="381300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Tenor Sans"/>
                <a:cs typeface="Calibri" panose="020F0502020204030204" pitchFamily="34" charset="0"/>
                <a:sym typeface="Tenor Sans"/>
              </a:rPr>
              <a:t>T</a:t>
            </a:r>
            <a:endParaRPr sz="7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SMART Goals</a:t>
            </a:r>
            <a:endParaRPr dirty="0"/>
          </a:p>
        </p:txBody>
      </p:sp>
      <p:sp>
        <p:nvSpPr>
          <p:cNvPr id="159" name="Google Shape;159;p2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algn="l" rtl="0">
              <a:lnSpc>
                <a:spcPct val="105000"/>
              </a:lnSpc>
              <a:spcAft>
                <a:spcPts val="0"/>
              </a:spcAft>
              <a:buSzPts val="2200"/>
              <a:buChar char="●"/>
            </a:pPr>
            <a:r>
              <a:rPr lang="en" sz="1800" b="1" dirty="0"/>
              <a:t>Specific</a:t>
            </a:r>
            <a:r>
              <a:rPr lang="en" sz="1800" dirty="0"/>
              <a:t>: The goal clearly defines what you want to accomplish, who is involved, and how it will be achieved.</a:t>
            </a:r>
            <a:endParaRPr sz="1800" dirty="0"/>
          </a:p>
          <a:p>
            <a:pPr marL="457200" lvl="0" algn="l" rtl="0">
              <a:lnSpc>
                <a:spcPct val="105000"/>
              </a:lnSpc>
              <a:spcAft>
                <a:spcPts val="0"/>
              </a:spcAft>
              <a:buSzPts val="2200"/>
              <a:buChar char="●"/>
            </a:pPr>
            <a:r>
              <a:rPr lang="en" sz="1800" b="1" dirty="0"/>
              <a:t>Measurable</a:t>
            </a:r>
            <a:r>
              <a:rPr lang="en" sz="1800" dirty="0"/>
              <a:t>: The goal includes concrete criteria that allow you to track progress and know when it has been met.</a:t>
            </a:r>
            <a:endParaRPr sz="1800" dirty="0"/>
          </a:p>
          <a:p>
            <a:pPr marL="457200" lvl="0" algn="l" rtl="0">
              <a:lnSpc>
                <a:spcPct val="105000"/>
              </a:lnSpc>
              <a:spcAft>
                <a:spcPts val="0"/>
              </a:spcAft>
              <a:buSzPts val="2200"/>
              <a:buChar char="●"/>
            </a:pPr>
            <a:r>
              <a:rPr lang="en" sz="1800" b="1" dirty="0"/>
              <a:t>Achievable</a:t>
            </a:r>
            <a:r>
              <a:rPr lang="en" sz="1800" dirty="0"/>
              <a:t>: The goal is realistic and attainable given available time, resources, and capacity.</a:t>
            </a:r>
            <a:endParaRPr sz="1800" dirty="0"/>
          </a:p>
          <a:p>
            <a:pPr marL="457200" lvl="0" algn="l" rtl="0">
              <a:lnSpc>
                <a:spcPct val="105000"/>
              </a:lnSpc>
              <a:spcAft>
                <a:spcPts val="0"/>
              </a:spcAft>
              <a:buSzPts val="2200"/>
              <a:buChar char="●"/>
            </a:pPr>
            <a:r>
              <a:rPr lang="en" sz="1800" b="1" dirty="0"/>
              <a:t>Relevant</a:t>
            </a:r>
            <a:r>
              <a:rPr lang="en" sz="1800" dirty="0"/>
              <a:t>: The goal matters to the work at hand and aligns with broader priorities or objectives.</a:t>
            </a:r>
            <a:endParaRPr sz="1800" dirty="0"/>
          </a:p>
          <a:p>
            <a:pPr marL="457200" lvl="0" algn="l" rtl="0">
              <a:lnSpc>
                <a:spcPct val="105000"/>
              </a:lnSpc>
              <a:spcAft>
                <a:spcPts val="0"/>
              </a:spcAft>
              <a:buSzPts val="2200"/>
              <a:buChar char="●"/>
            </a:pPr>
            <a:r>
              <a:rPr lang="en" sz="1800" b="1" dirty="0"/>
              <a:t>Time-bound</a:t>
            </a:r>
            <a:r>
              <a:rPr lang="en" sz="1800" dirty="0"/>
              <a:t>: The goal has a defined deadline or timeframe that creates focus and accountability.</a:t>
            </a:r>
            <a:endParaRPr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Action Plan SMART Goal Example</a:t>
            </a:r>
            <a:endParaRPr dirty="0"/>
          </a:p>
        </p:txBody>
      </p:sp>
      <p:sp>
        <p:nvSpPr>
          <p:cNvPr id="165" name="Google Shape;165;p2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By the end of the 2025</a:t>
            </a:r>
            <a:r>
              <a:rPr lang="en-US" dirty="0"/>
              <a:t>–</a:t>
            </a:r>
            <a:r>
              <a:rPr lang="en" dirty="0"/>
              <a:t>2026 school year, boost attendance among targeted 9</a:t>
            </a:r>
            <a:r>
              <a:rPr lang="en" baseline="30000" dirty="0"/>
              <a:t>th</a:t>
            </a:r>
            <a:r>
              <a:rPr lang="en" dirty="0"/>
              <a:t> grade students from 88% to 95% using a check-in/check-out system and weekly incentives.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3-2-1</a:t>
            </a:r>
            <a:endParaRPr dirty="0"/>
          </a:p>
        </p:txBody>
      </p:sp>
      <p:sp>
        <p:nvSpPr>
          <p:cNvPr id="171" name="Google Shape;171;p29"/>
          <p:cNvSpPr txBox="1">
            <a:spLocks noGrp="1"/>
          </p:cNvSpPr>
          <p:nvPr>
            <p:ph idx="1"/>
          </p:nvPr>
        </p:nvSpPr>
        <p:spPr>
          <a:xfrm>
            <a:off x="628650" y="1370013"/>
            <a:ext cx="5104638" cy="3262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" dirty="0"/>
              <a:t>What are three potential avenues for your intervention?</a:t>
            </a:r>
            <a:endParaRPr dirty="0"/>
          </a:p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" dirty="0"/>
              <a:t>What are two ideas you might research further?</a:t>
            </a:r>
            <a:endParaRPr dirty="0"/>
          </a:p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" dirty="0"/>
              <a:t>What is one obstacle you will still need to address?</a:t>
            </a:r>
            <a:endParaRPr dirty="0"/>
          </a:p>
        </p:txBody>
      </p:sp>
      <p:pic>
        <p:nvPicPr>
          <p:cNvPr id="172" name="Google Shape;172;p29" title="3-2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3288" y="1571238"/>
            <a:ext cx="2549718" cy="2549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Next Steps</a:t>
            </a:r>
            <a:endParaRPr dirty="0"/>
          </a:p>
        </p:txBody>
      </p:sp>
      <p:sp>
        <p:nvSpPr>
          <p:cNvPr id="178" name="Google Shape;178;p3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" dirty="0"/>
              <a:t>Create a main goal as a whole group.</a:t>
            </a:r>
            <a:endParaRPr dirty="0"/>
          </a:p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" dirty="0"/>
              <a:t>Research and decide on a potential intervention.</a:t>
            </a:r>
            <a:endParaRPr dirty="0"/>
          </a:p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" dirty="0"/>
              <a:t>Start implementation!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497E2-88CE-452F-3FF8-96EE085A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From Insight to Impact: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F57AB-21DC-21E2-F0B4-543CF54F3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" sz="2600" dirty="0">
                <a:latin typeface="Calibri" panose="020F0502020204030204" pitchFamily="34" charset="0"/>
                <a:cs typeface="Calibri" panose="020F0502020204030204" pitchFamily="34" charset="0"/>
              </a:rPr>
              <a:t>Data-Informed Action Planning for Student Success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A9CE501F-ECB1-9E90-9382-8F0363093F5F}"/>
              </a:ext>
            </a:extLst>
          </p:cNvPr>
          <p:cNvSpPr/>
          <p:nvPr/>
        </p:nvSpPr>
        <p:spPr>
          <a:xfrm>
            <a:off x="744173" y="1312133"/>
            <a:ext cx="2922311" cy="2519234"/>
          </a:xfrm>
          <a:prstGeom prst="hexagon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6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628650" y="156105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30"/>
              <a:buNone/>
            </a:pPr>
            <a:r>
              <a:rPr lang="en" dirty="0"/>
              <a:t>Beach Ball Talk and Toss</a:t>
            </a:r>
            <a:endParaRPr dirty="0"/>
          </a:p>
        </p:txBody>
      </p:sp>
      <p:sp>
        <p:nvSpPr>
          <p:cNvPr id="71" name="Google Shape;71;p16"/>
          <p:cNvSpPr txBox="1">
            <a:spLocks noGrp="1"/>
          </p:cNvSpPr>
          <p:nvPr>
            <p:ph idx="1"/>
          </p:nvPr>
        </p:nvSpPr>
        <p:spPr>
          <a:xfrm>
            <a:off x="628650" y="1149880"/>
            <a:ext cx="7886700" cy="336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1192A"/>
              </a:buClr>
              <a:buSzPct val="100000"/>
              <a:buFont typeface="Arial"/>
              <a:buChar char="●"/>
            </a:pPr>
            <a:r>
              <a:rPr lang="en" sz="1800" b="1" dirty="0">
                <a:solidFill>
                  <a:schemeClr val="tx1"/>
                </a:solidFill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</a:t>
            </a:r>
            <a:r>
              <a:rPr lang="en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" sz="1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1800" b="0" i="0" u="none" strike="noStrike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What are some strengths about your school? </a:t>
            </a:r>
            <a:br>
              <a:rPr lang="en" sz="1800" b="0" i="0" u="none" strike="noStrike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endParaRPr sz="6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1192A"/>
              </a:buClr>
              <a:buSzPct val="100000"/>
              <a:buFont typeface="Arial"/>
              <a:buChar char="●"/>
            </a:pPr>
            <a:r>
              <a:rPr lang="en" sz="18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Yellow</a:t>
            </a:r>
            <a:r>
              <a:rPr lang="en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1800" b="0" i="0" u="none" strike="noStrike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What’s one school improvement initiative you’re most proud of and why? </a:t>
            </a:r>
            <a:br>
              <a:rPr lang="en" sz="1800" b="0" i="0" u="none" strike="noStrike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endParaRPr sz="6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1192A"/>
              </a:buClr>
              <a:buSzPct val="100000"/>
              <a:buFont typeface="Arial"/>
              <a:buChar char="●"/>
            </a:pPr>
            <a:r>
              <a:rPr lang="en" sz="1800" b="1" dirty="0">
                <a:solidFill>
                  <a:schemeClr val="lt1"/>
                </a:solidFill>
                <a:highlight>
                  <a:schemeClr val="dk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White</a:t>
            </a:r>
            <a:r>
              <a:rPr lang="en" sz="1800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" sz="1800" b="1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1800" b="0" i="0" u="none" strike="noStrike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If you had unlimited resources, what’s the first thing you’d invest in to improve your school? </a:t>
            </a:r>
            <a:br>
              <a:rPr lang="en" sz="1800" b="0" i="0" u="none" strike="noStrike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endParaRPr sz="6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1192A"/>
              </a:buClr>
              <a:buSzPct val="100000"/>
              <a:buFont typeface="Arial"/>
              <a:buChar char="●"/>
            </a:pPr>
            <a:r>
              <a:rPr lang="en" sz="1800" b="1" dirty="0">
                <a:solidFill>
                  <a:srgbClr val="242424"/>
                </a:solidFill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Green</a:t>
            </a:r>
            <a:r>
              <a:rPr lang="en" sz="1800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" sz="1800" b="0" i="0" u="none" strike="noStrike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What’s a small change you’ve seen make a big impact in your school or district?</a:t>
            </a:r>
            <a:br>
              <a:rPr lang="en" sz="1800" b="0" i="0" u="none" strike="noStrike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endParaRPr sz="6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1192A"/>
              </a:buClr>
              <a:buSzPct val="100000"/>
              <a:buFont typeface="Arial"/>
              <a:buChar char="●"/>
            </a:pPr>
            <a:r>
              <a:rPr lang="en" sz="1800" b="1" dirty="0">
                <a:solidFill>
                  <a:srgbClr val="001D35"/>
                </a:solidFill>
                <a:highlight>
                  <a:srgbClr val="4A86E8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Blue</a:t>
            </a:r>
            <a:r>
              <a:rPr lang="en" sz="1800" dirty="0">
                <a:solidFill>
                  <a:srgbClr val="001D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" sz="1800" b="0" i="0" u="none" strike="noStrike" dirty="0">
                <a:solidFill>
                  <a:srgbClr val="001D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If you could have a data analysis team made up of any fictional characters, who would they be?</a:t>
            </a:r>
            <a:br>
              <a:rPr lang="en" sz="1800" b="0" i="0" u="none" strike="noStrike" dirty="0">
                <a:solidFill>
                  <a:srgbClr val="001D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endParaRPr sz="6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800"/>
              </a:spcAft>
              <a:buClr>
                <a:srgbClr val="91192A"/>
              </a:buClr>
              <a:buSzPct val="100000"/>
              <a:buFont typeface="Arial"/>
              <a:buChar char="●"/>
            </a:pPr>
            <a:r>
              <a:rPr lang="en" sz="1800" b="1" dirty="0">
                <a:solidFill>
                  <a:srgbClr val="242424"/>
                </a:solidFill>
                <a:highlight>
                  <a:srgbClr val="FF99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Orange</a:t>
            </a:r>
            <a:r>
              <a:rPr lang="en" sz="1800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" sz="1800" b="0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1800" b="0" i="0" u="none" strike="noStrike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If </a:t>
            </a:r>
            <a:r>
              <a:rPr lang="en" sz="1800" b="0" i="0" u="none" strike="noStrike" dirty="0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your school day had a soundtrack, what song would kick it off? </a:t>
            </a:r>
            <a:endParaRPr sz="1800" b="0" dirty="0"/>
          </a:p>
        </p:txBody>
      </p:sp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3477" y="156105"/>
            <a:ext cx="1260160" cy="126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" dirty="0"/>
              <a:t>Four Corners</a:t>
            </a:r>
            <a:endParaRPr dirty="0"/>
          </a:p>
        </p:txBody>
      </p:sp>
      <p:sp>
        <p:nvSpPr>
          <p:cNvPr id="79" name="Google Shape;79;p17"/>
          <p:cNvSpPr txBox="1">
            <a:spLocks noGrp="1"/>
          </p:cNvSpPr>
          <p:nvPr>
            <p:ph idx="1"/>
          </p:nvPr>
        </p:nvSpPr>
        <p:spPr>
          <a:xfrm>
            <a:off x="628650" y="1370013"/>
            <a:ext cx="4574286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What factor has the greatest impact on high school graduation rates and college and career readiness?</a:t>
            </a:r>
            <a:endParaRPr dirty="0"/>
          </a:p>
          <a:p>
            <a:pPr marL="34290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17" descr="A group of squares with different color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0190" y="1420536"/>
            <a:ext cx="2758919" cy="2566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20E04321-06E7-2671-25CE-18383637E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>
            <a:extLst>
              <a:ext uri="{FF2B5EF4-FFF2-40B4-BE49-F238E27FC236}">
                <a16:creationId xmlns:a16="http://schemas.microsoft.com/office/drawing/2014/main" id="{D347407D-82F9-8D8C-2619-A7CA382B13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" dirty="0"/>
              <a:t>Gallery Walk </a:t>
            </a:r>
            <a:endParaRPr dirty="0"/>
          </a:p>
        </p:txBody>
      </p:sp>
      <p:sp>
        <p:nvSpPr>
          <p:cNvPr id="87" name="Google Shape;87;p18">
            <a:extLst>
              <a:ext uri="{FF2B5EF4-FFF2-40B4-BE49-F238E27FC236}">
                <a16:creationId xmlns:a16="http://schemas.microsoft.com/office/drawing/2014/main" id="{FDF6806C-0B3B-17A4-A198-35EEB78B6FF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370013"/>
            <a:ext cx="7886700" cy="2114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indent="-393192">
              <a:spcBef>
                <a:spcPts val="520"/>
              </a:spcBef>
              <a:buClr>
                <a:srgbClr val="91192A"/>
              </a:buClr>
              <a:buSzPts val="3000"/>
            </a:pPr>
            <a:r>
              <a:rPr lang="en" sz="26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Roots</a:t>
            </a:r>
            <a:r>
              <a:rPr lang="en" sz="2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possible causes that can positively or negatively impact each data point.</a:t>
            </a:r>
            <a:endParaRPr sz="2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-393192" algn="l" rtl="0">
              <a:spcBef>
                <a:spcPts val="520"/>
              </a:spcBef>
              <a:buClr>
                <a:srgbClr val="91192A"/>
              </a:buClr>
              <a:buSzPts val="2600"/>
              <a:buFont typeface="Calibri"/>
              <a:buChar char="●"/>
            </a:pPr>
            <a:r>
              <a:rPr lang="en" sz="26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Routes:</a:t>
            </a:r>
            <a:r>
              <a:rPr lang="en" sz="2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ways to improve or continue to positively impact each data point</a:t>
            </a:r>
            <a:r>
              <a:rPr lang="en" sz="2600" dirty="0">
                <a:solidFill>
                  <a:srgbClr val="000000"/>
                </a:solidFill>
                <a:ea typeface="Calibri"/>
              </a:rPr>
              <a:t>.</a:t>
            </a:r>
            <a:endParaRPr sz="2600" dirty="0"/>
          </a:p>
        </p:txBody>
      </p:sp>
      <p:pic>
        <p:nvPicPr>
          <p:cNvPr id="88" name="Google Shape;88;p18" title="Gallery Walk Carousel.png">
            <a:extLst>
              <a:ext uri="{FF2B5EF4-FFF2-40B4-BE49-F238E27FC236}">
                <a16:creationId xmlns:a16="http://schemas.microsoft.com/office/drawing/2014/main" id="{9802ED24-188C-4CDC-53E3-0426F9086FC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2133" y="171590"/>
            <a:ext cx="2430685" cy="122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96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Objectives</a:t>
            </a:r>
            <a:endParaRPr dirty="0"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algn="l" rtl="0">
              <a:spcAft>
                <a:spcPts val="0"/>
              </a:spcAft>
              <a:buChar char="●"/>
            </a:pPr>
            <a:r>
              <a:rPr lang="en" dirty="0"/>
              <a:t>Apply a data-driven decision-making process to identify school needs.</a:t>
            </a:r>
            <a:endParaRPr dirty="0"/>
          </a:p>
          <a:p>
            <a:pPr marL="457200" lvl="0" algn="l" rtl="0">
              <a:spcAft>
                <a:spcPts val="0"/>
              </a:spcAft>
              <a:buChar char="●"/>
            </a:pPr>
            <a:r>
              <a:rPr lang="en" dirty="0"/>
              <a:t>Develop a plan to address the identified school needs.</a:t>
            </a:r>
            <a:endParaRPr dirty="0"/>
          </a:p>
          <a:p>
            <a:pPr marL="0" lvl="0" algn="l" rtl="0"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Essential Question</a:t>
            </a:r>
            <a:endParaRPr dirty="0"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role does data-driven decision-making play in ensuring meaningful student outcomes and readiness for life beyond high school?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Data-Driven Decision-Making Jigsaw</a:t>
            </a:r>
            <a:endParaRPr dirty="0"/>
          </a:p>
        </p:txBody>
      </p:sp>
      <p:sp>
        <p:nvSpPr>
          <p:cNvPr id="106" name="Google Shape;106;p21"/>
          <p:cNvSpPr txBox="1">
            <a:spLocks noGrp="1"/>
          </p:cNvSpPr>
          <p:nvPr>
            <p:ph idx="1"/>
          </p:nvPr>
        </p:nvSpPr>
        <p:spPr>
          <a:xfrm>
            <a:off x="628650" y="1370013"/>
            <a:ext cx="6019038" cy="3262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algn="l" rtl="0">
              <a:spcAft>
                <a:spcPts val="0"/>
              </a:spcAft>
              <a:buChar char="●"/>
            </a:pPr>
            <a:r>
              <a:rPr lang="en" dirty="0"/>
              <a:t>Please read your assigned section of the </a:t>
            </a:r>
            <a:r>
              <a:rPr lang="en" b="1" dirty="0"/>
              <a:t>Data-Driven Decision-Making </a:t>
            </a:r>
            <a:r>
              <a:rPr lang="en" dirty="0"/>
              <a:t>brief.</a:t>
            </a:r>
            <a:endParaRPr dirty="0"/>
          </a:p>
          <a:p>
            <a:pPr marL="457200" lvl="0" algn="l" rtl="0">
              <a:spcAft>
                <a:spcPts val="1000"/>
              </a:spcAft>
              <a:buChar char="●"/>
            </a:pPr>
            <a:r>
              <a:rPr lang="en" dirty="0"/>
              <a:t>As you read, highlight sentences or passages that seem important to your understanding of the reading. Write why you highlighted it in the margin. </a:t>
            </a:r>
            <a:endParaRPr dirty="0"/>
          </a:p>
        </p:txBody>
      </p:sp>
      <p:pic>
        <p:nvPicPr>
          <p:cNvPr id="107" name="Google Shape;107;p21" title="Jigsa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7601" y="1208523"/>
            <a:ext cx="1511389" cy="1287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1" title="Why-Lightin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7601" y="2296716"/>
            <a:ext cx="1944577" cy="1944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Root Cause Analysis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39B4E-FABD-67F5-3E02-F35B53A65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Purpose: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Identifies underlying causes of problems—not just symptoms—to drive lasting, systemic change.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Approach:</a:t>
            </a:r>
          </a:p>
          <a:p>
            <a:pPr lvl="0">
              <a:spcAft>
                <a:spcPts val="0"/>
              </a:spcAft>
              <a:buClr>
                <a:srgbClr val="91192A"/>
              </a:buClr>
              <a:buFont typeface="Calibri"/>
              <a:buChar char="●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Collaborative and data-informed</a:t>
            </a:r>
          </a:p>
          <a:p>
            <a:pPr lvl="0">
              <a:spcAft>
                <a:spcPts val="0"/>
              </a:spcAft>
              <a:buClr>
                <a:srgbClr val="91192A"/>
              </a:buClr>
              <a:buFont typeface="Calibri"/>
              <a:buChar char="●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Uses both quantitative and qualitative data</a:t>
            </a:r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Impact: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Promotes systems thinking and supports data-driven decision-making for targeted improvement.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599D4ADF-E4DB-094E-914B-4A8E1DF9F7A5}" vid="{F79FC640-6D5A-D648-B5D1-D1D1FBEB47AD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599D4ADF-E4DB-094E-914B-4A8E1DF9F7A5}" vid="{BF08C4D1-4642-C544-959A-3C456151C3B2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25</Template>
  <TotalTime>2895</TotalTime>
  <Words>836</Words>
  <Application>Microsoft Office PowerPoint</Application>
  <PresentationFormat>On-screen Show (16:9)</PresentationFormat>
  <Paragraphs>80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Courier New</vt:lpstr>
      <vt:lpstr>Calibri</vt:lpstr>
      <vt:lpstr>System Font Regular</vt:lpstr>
      <vt:lpstr>Arial</vt:lpstr>
      <vt:lpstr>Wingdings</vt:lpstr>
      <vt:lpstr>Aptos Display</vt:lpstr>
      <vt:lpstr>Custom Design</vt:lpstr>
      <vt:lpstr>1_Custom Design</vt:lpstr>
      <vt:lpstr>PowerPoint Presentation</vt:lpstr>
      <vt:lpstr>From Insight to Impact: </vt:lpstr>
      <vt:lpstr>Beach Ball Talk and Toss</vt:lpstr>
      <vt:lpstr>Four Corners</vt:lpstr>
      <vt:lpstr>Gallery Walk </vt:lpstr>
      <vt:lpstr>Objectives</vt:lpstr>
      <vt:lpstr>Essential Question</vt:lpstr>
      <vt:lpstr>Data-Driven Decision-Making Jigsaw</vt:lpstr>
      <vt:lpstr>Root Cause Analysis</vt:lpstr>
      <vt:lpstr>Roots and Routes</vt:lpstr>
      <vt:lpstr>S-I-T</vt:lpstr>
      <vt:lpstr>Crafting the Problem Statement</vt:lpstr>
      <vt:lpstr>PowerPoint Presentation</vt:lpstr>
      <vt:lpstr>SMART Goals</vt:lpstr>
      <vt:lpstr>Action Plan SMART Goal Example</vt:lpstr>
      <vt:lpstr>3-2-1</vt:lpstr>
      <vt:lpstr>Next Steps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Insight to Impact</dc:title>
  <dc:subject/>
  <dc:creator>K20 Center</dc:creator>
  <cp:keywords/>
  <dc:description/>
  <cp:lastModifiedBy>K20 Center</cp:lastModifiedBy>
  <cp:revision>7</cp:revision>
  <dcterms:modified xsi:type="dcterms:W3CDTF">2026-05-19T17:28:42Z</dcterms:modified>
  <cp:category/>
</cp:coreProperties>
</file>