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kkHCLMxGBBxnWBNnbGm0rckeU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1560" autoAdjust="0"/>
  </p:normalViewPr>
  <p:slideViewPr>
    <p:cSldViewPr snapToGrid="0">
      <p:cViewPr varScale="1">
        <p:scale>
          <a:sx n="128" d="100"/>
          <a:sy n="128" d="100"/>
        </p:scale>
        <p:origin x="1392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616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61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88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Icons from: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https://stock.adobe.com/images/communication-icon/1460565148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https://stock.adobe.com/images/magnifying-glass-line-icon/647357105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https://stock.adobe.com/images/line-style-icons-of-family-and-friend-donor-circles-give-together-badge-donor-team-board-family-encouragement-tag-shared-appointment-icon-donor-buddy-system-file-community-group-donation-host/1481001170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https://stock.adobe.com/images/magnifying-glass-line-icon/647357105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[add citation for Check &amp; Connect]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[add citation for Check &amp; Connect]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I notice, I wonder.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[add citation for Check &amp; Connect]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Four corners.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https://learn.k20center.ou.edu/strategy/138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List of 8.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https://learn.k20center.ou.edu/strategy/3616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List of 8.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https://learn.k20center.ou.edu/strategy/3616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@</a:t>
            </a:r>
            <a:r>
              <a:rPr lang="en-US" dirty="0" err="1"/>
              <a:t>mentoringorg</a:t>
            </a:r>
            <a:r>
              <a:rPr lang="en-US" dirty="0"/>
              <a:t>. (2018, January 2). “If You Mentor Me...” https://</a:t>
            </a:r>
            <a:r>
              <a:rPr lang="en-US" dirty="0" err="1"/>
              <a:t>youtu.be</a:t>
            </a:r>
            <a:r>
              <a:rPr lang="en-US" dirty="0"/>
              <a:t>/gcnX-wvp98Q?si=4wM_x_3uF8ZezIxP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How am I feeling? What am I thinking?. Strategies.</a:t>
            </a:r>
            <a:r>
              <a:rPr lang="en-US" sz="1800" b="0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https://learn.k20center.ou.edu/strategy/187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i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K20 Center. (n.d.). Chalk talk. Strategies. </a:t>
            </a:r>
            <a:r>
              <a:rPr lang="en-US" b="0" i="0" u="sng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https://learn.k20center.ou.edu/strategy/197</a:t>
            </a:r>
            <a:endParaRPr b="0" i="0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i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K20 Center. (n.d.). Looks like, sounds like, feels like. Strategies. </a:t>
            </a:r>
            <a:r>
              <a:rPr lang="en-US" b="0" i="0" u="sng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https://learn.k20center.ou.edu/strategy/88</a:t>
            </a:r>
            <a:endParaRPr b="0" i="0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b="0" i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K20 Center. (n.d.). Collective brain dump. Strategies. </a:t>
            </a:r>
            <a:r>
              <a:rPr lang="en-US" b="0" i="0" u="sng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https://learn.k20center.ou.edu/strategy/111</a:t>
            </a:r>
            <a:endParaRPr b="0" i="0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sz="1800" b="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 b="0" i="0" dirty="0">
                <a:solidFill>
                  <a:srgbClr val="292929"/>
                </a:solidFill>
                <a:effectLst/>
                <a:latin typeface="Open Sans" panose="020F0502020204030204" pitchFamily="34" charset="0"/>
              </a:rPr>
              <a:t>K20 Center. (2025, July 11). GEAR UP Check and Connect Testimonial [Video]. YouTube. </a:t>
            </a:r>
            <a:r>
              <a:rPr lang="en-US" sz="3200" dirty="0"/>
              <a:t>https://</a:t>
            </a:r>
            <a:r>
              <a:rPr lang="en-US" sz="3200" dirty="0" err="1"/>
              <a:t>youtu.be</a:t>
            </a:r>
            <a:r>
              <a:rPr lang="en-US" sz="3200" dirty="0"/>
              <a:t>/UWFasBzMws0?si=_-vKng6pRWP6dxOe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8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8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800" b="0" i="0" u="none" strike="noStrike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[add citation for Check &amp; Connect]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3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2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2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Noto Sans Symbols"/>
              <a:buChar char="▪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TITLE_AND_BODY_1_1_1_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_1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" name="Google Shape;27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cnX-wvp98Q?si=4wM_x_3uF8ZezIx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hyperlink" Target="https://youtu.be/gcnX-wvp98Q?si=IFu7FUCATxhfB7F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WFasBzMws0?si=_-vKng6pRWP6dxO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5519" y="970624"/>
            <a:ext cx="5986711" cy="33855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>
            <a:spLocks noGrp="1"/>
          </p:cNvSpPr>
          <p:nvPr>
            <p:ph type="body" idx="1"/>
          </p:nvPr>
        </p:nvSpPr>
        <p:spPr>
          <a:xfrm>
            <a:off x="719527" y="1807228"/>
            <a:ext cx="2618283" cy="135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96" name="Google Shape;96;p10"/>
          <p:cNvSpPr txBox="1"/>
          <p:nvPr/>
        </p:nvSpPr>
        <p:spPr>
          <a:xfrm>
            <a:off x="1949160" y="1977841"/>
            <a:ext cx="22099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“Check” Student’s data</a:t>
            </a:r>
            <a:endParaRPr/>
          </a:p>
        </p:txBody>
      </p:sp>
      <p:sp>
        <p:nvSpPr>
          <p:cNvPr id="97" name="Google Shape;97;p10"/>
          <p:cNvSpPr txBox="1"/>
          <p:nvPr/>
        </p:nvSpPr>
        <p:spPr>
          <a:xfrm>
            <a:off x="5122856" y="1868492"/>
            <a:ext cx="1921989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Student’s Needs</a:t>
            </a:r>
            <a:endParaRPr/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&amp; Perspective</a:t>
            </a:r>
            <a:endParaRPr/>
          </a:p>
        </p:txBody>
      </p:sp>
      <p:sp>
        <p:nvSpPr>
          <p:cNvPr id="98" name="Google Shape;98;p10"/>
          <p:cNvSpPr txBox="1"/>
          <p:nvPr/>
        </p:nvSpPr>
        <p:spPr>
          <a:xfrm>
            <a:off x="2038426" y="3721820"/>
            <a:ext cx="2031451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Influences &amp; </a:t>
            </a:r>
            <a:endParaRPr/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Circumstances</a:t>
            </a:r>
            <a:endParaRPr/>
          </a:p>
        </p:txBody>
      </p:sp>
      <p:sp>
        <p:nvSpPr>
          <p:cNvPr id="99" name="Google Shape;99;p10"/>
          <p:cNvSpPr txBox="1"/>
          <p:nvPr/>
        </p:nvSpPr>
        <p:spPr>
          <a:xfrm>
            <a:off x="4921485" y="3721820"/>
            <a:ext cx="2292292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 School &amp;</a:t>
            </a:r>
            <a:endParaRPr/>
          </a:p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Community Resources</a:t>
            </a:r>
            <a:endParaRPr/>
          </a:p>
        </p:txBody>
      </p:sp>
      <p:pic>
        <p:nvPicPr>
          <p:cNvPr id="100" name="Google Shape;100;p10" descr="A cartoon of a hand holding a puzzle piece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447956" y="3854989"/>
            <a:ext cx="1948325" cy="1698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0"/>
          <p:cNvSpPr txBox="1"/>
          <p:nvPr/>
        </p:nvSpPr>
        <p:spPr>
          <a:xfrm>
            <a:off x="456175" y="205273"/>
            <a:ext cx="8225400" cy="7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990"/>
              <a:buFont typeface="Calibri"/>
              <a:buNone/>
            </a:pPr>
            <a:r>
              <a:rPr lang="en-US" sz="3640" b="0" i="0" u="none" strike="noStrike" cap="none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The Check &amp; Connect Program: “Check”</a:t>
            </a:r>
            <a:endParaRPr sz="3640" b="0" i="0" u="none" strike="noStrike" cap="none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3974" y="1266868"/>
            <a:ext cx="747314" cy="63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8575" y="3056385"/>
            <a:ext cx="731155" cy="60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4272" y="3029033"/>
            <a:ext cx="686720" cy="65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23142" y="1275759"/>
            <a:ext cx="664686" cy="56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>
            <a:spLocks noGrp="1"/>
          </p:cNvSpPr>
          <p:nvPr>
            <p:ph type="title"/>
          </p:nvPr>
        </p:nvSpPr>
        <p:spPr>
          <a:xfrm rot="-5400000">
            <a:off x="-1746353" y="2103541"/>
            <a:ext cx="42654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Sample Student Data</a:t>
            </a:r>
            <a:endParaRPr/>
          </a:p>
        </p:txBody>
      </p:sp>
      <p:pic>
        <p:nvPicPr>
          <p:cNvPr id="111" name="Google Shape;111;p11" descr="A screenshot of a comput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041" y="0"/>
            <a:ext cx="75459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I Notice, I Wonder</a:t>
            </a:r>
            <a:endParaRPr sz="3640"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What do you notice about the data?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Thinking about your role, </a:t>
            </a:r>
            <a:r>
              <a:rPr lang="en-US" i="1"/>
              <a:t>who</a:t>
            </a:r>
            <a:r>
              <a:rPr lang="en-US"/>
              <a:t> else do you need support from to help this student?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○"/>
            </a:pPr>
            <a:r>
              <a:rPr lang="en-US" i="1"/>
              <a:t>What </a:t>
            </a:r>
            <a:r>
              <a:rPr lang="en-US"/>
              <a:t>do you need from them (extra information, data, etc.)?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What do you wonder about how to help this student?</a:t>
            </a:r>
            <a:endParaRPr/>
          </a:p>
        </p:txBody>
      </p:sp>
      <p:pic>
        <p:nvPicPr>
          <p:cNvPr id="118" name="Google Shape;11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4637" y="182112"/>
            <a:ext cx="1250340" cy="130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456175" y="200026"/>
            <a:ext cx="8225400" cy="8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Mentor Tasks and Time</a:t>
            </a:r>
            <a:endParaRPr sz="3640"/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3" y="907256"/>
            <a:ext cx="6934195" cy="3900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650898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Four Corners</a:t>
            </a:r>
            <a:endParaRPr sz="3640"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r>
              <a:rPr lang="en-US"/>
              <a:t>Who do you think has the most important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r>
              <a:rPr lang="en-US"/>
              <a:t>role in supporting the success of Check &amp; Connect®?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Students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Family/Guardian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Mentors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School Staff</a:t>
            </a:r>
            <a:endParaRPr/>
          </a:p>
        </p:txBody>
      </p:sp>
      <p:pic>
        <p:nvPicPr>
          <p:cNvPr id="131" name="Google Shape;1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909" y="182112"/>
            <a:ext cx="1372992" cy="1275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Stakeholder Support</a:t>
            </a:r>
            <a:endParaRPr sz="3640"/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r>
              <a:rPr lang="en-US"/>
              <a:t>How does each stakeholder support the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r>
              <a:rPr lang="en-US"/>
              <a:t>success of the Check &amp; Connect® program?</a:t>
            </a:r>
            <a:endParaRPr/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1" y="257175"/>
            <a:ext cx="2386012" cy="2482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0616">
            <a:off x="7201450" y="267631"/>
            <a:ext cx="1500186" cy="150018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List of 8</a:t>
            </a:r>
            <a:endParaRPr sz="3640"/>
          </a:p>
        </p:txBody>
      </p:sp>
      <p:sp>
        <p:nvSpPr>
          <p:cNvPr id="145" name="Google Shape;145;p1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r>
              <a:rPr lang="en-US"/>
              <a:t>In your small groups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Select a scribe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Determine an order for everyone in your group to respond (clockwise, etc.)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Quickly respond to each prompt, one response per person, in the order you determined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Say “pass” if you cannot think of a response, the next person in the determined order can then respond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0616">
            <a:off x="7201450" y="267631"/>
            <a:ext cx="1500186" cy="150018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List of 8</a:t>
            </a:r>
            <a:endParaRPr sz="3640"/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List 8 characteristics or skills of a good mentor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List 8 roles a mentor plays in the life of a student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List 8 resources a mentor needs to support a student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List 8 ways a family can help a student remain in school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List 8 things a student can do to remain in school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/>
              <a:t>List 8 things school staff can do to help a student remain in school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What a Mentor is Not</a:t>
            </a:r>
            <a:endParaRPr sz="3640"/>
          </a:p>
        </p:txBody>
      </p:sp>
      <p:sp>
        <p:nvSpPr>
          <p:cNvPr id="158" name="Google Shape;158;p18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r>
              <a:rPr lang="en-US"/>
              <a:t>Mentors play an intentional and specific role. However, they are not a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Disciplinarian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Therapist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Counselor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Replacement parent or guardian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Teacher’s assistant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Translator for the school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754050" y="419092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 You Mentor Me…”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1294200" y="448425"/>
            <a:ext cx="6555600" cy="37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9" descr="A person with a black headband&#10;&#10;AI-generated content may be incorrect.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4200" y="448426"/>
            <a:ext cx="6653333" cy="37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456175" y="1134189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Enhancing School Attendance through Structured Mentoring Programs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456175" y="3223739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An Overview of Check &amp; Connect</a:t>
            </a:r>
            <a:r>
              <a:rPr lang="en-US" sz="18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How Am I Feeling? What Am I Thinking?</a:t>
            </a:r>
            <a:endParaRPr sz="3640"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668030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r>
              <a:rPr lang="en-US"/>
              <a:t>How are you feeling about the Check &amp; Connect® program?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are you thinking about your role in supporting the Check &amp; Connect® program? </a:t>
            </a:r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306" y="1152475"/>
            <a:ext cx="1510957" cy="1510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>
            <a:off x="908700" y="1741350"/>
            <a:ext cx="7326600" cy="1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How can stakeholders contribute to Check &amp; Connect® success?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ctrTitle"/>
          </p:nvPr>
        </p:nvSpPr>
        <p:spPr>
          <a:xfrm>
            <a:off x="1186996" y="336800"/>
            <a:ext cx="7326600" cy="85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Session Objectives</a:t>
            </a:r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ubTitle" idx="1"/>
          </p:nvPr>
        </p:nvSpPr>
        <p:spPr>
          <a:xfrm>
            <a:off x="1243354" y="1188842"/>
            <a:ext cx="7326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Examine the roles &amp; responsibilities of all stakeholders in the Check &amp; Connect® program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Explore the data and types of support necessary for Check &amp; Connect® mentors to implement the program effectively.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Determine personal readiness and commitment to support the implementation of the Check &amp; Connect® program.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25591">
            <a:off x="7620504" y="894225"/>
            <a:ext cx="1079676" cy="107967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Student Engagement</a:t>
            </a:r>
            <a:endParaRPr sz="3640"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456300" y="1152474"/>
            <a:ext cx="7566566" cy="390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On each poster, answer one of the following questions.</a:t>
            </a:r>
          </a:p>
          <a:p>
            <a:pPr lvl="1">
              <a:lnSpc>
                <a:spcPct val="100000"/>
              </a:lnSpc>
              <a:buClrTx/>
              <a:buFont typeface="Courier New" panose="02070309020205020404" pitchFamily="49" charset="0"/>
              <a:buChar char="o"/>
            </a:pPr>
            <a:r>
              <a:rPr lang="en-US" dirty="0"/>
              <a:t>How would you describe an engaged student? What does an engaged student…</a:t>
            </a:r>
            <a:endParaRPr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Look like?</a:t>
            </a:r>
            <a:endParaRPr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Sound like?</a:t>
            </a:r>
            <a:endParaRPr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Feel like?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 dirty="0"/>
              <a:t>Respond to each question using words and/or images.</a:t>
            </a:r>
            <a:endParaRPr dirty="0"/>
          </a:p>
        </p:txBody>
      </p:sp>
      <p:pic>
        <p:nvPicPr>
          <p:cNvPr id="56" name="Google Shape;5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25180">
            <a:off x="7008685" y="318797"/>
            <a:ext cx="1901428" cy="576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Collective Brain Dump</a:t>
            </a:r>
            <a:endParaRPr sz="3640"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578740" cy="173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r>
              <a:rPr lang="en-US" dirty="0"/>
              <a:t>What factors are likely to lead a student to drop-out of high school?</a:t>
            </a:r>
            <a:endParaRPr dirty="0"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5957" y="352479"/>
            <a:ext cx="2053174" cy="205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Static or Dynamic?</a:t>
            </a:r>
            <a:endParaRPr sz="3640"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1"/>
          </p:nvPr>
        </p:nvSpPr>
        <p:spPr>
          <a:xfrm>
            <a:off x="456299" y="1152475"/>
            <a:ext cx="57298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Determine whether each factor identified is static or dynamic.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</a:pPr>
            <a:r>
              <a:rPr lang="en-US" dirty="0"/>
              <a:t>Sort each card under the </a:t>
            </a:r>
            <a:r>
              <a:rPr lang="en-US" u="sng" dirty="0"/>
              <a:t>static</a:t>
            </a:r>
            <a:r>
              <a:rPr lang="en-US" dirty="0"/>
              <a:t> or </a:t>
            </a:r>
            <a:r>
              <a:rPr lang="en-US" u="sng" dirty="0"/>
              <a:t>dynamic</a:t>
            </a:r>
            <a:r>
              <a:rPr lang="en-US" dirty="0"/>
              <a:t> heading.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dirty="0"/>
              <a:t>Static = cannot be changed through intervention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dirty="0"/>
              <a:t>Dynamic = can be improved with targeted support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endParaRPr dirty="0"/>
          </a:p>
        </p:txBody>
      </p:sp>
      <p:pic>
        <p:nvPicPr>
          <p:cNvPr id="70" name="Google Shape;7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677" y="246491"/>
            <a:ext cx="2254821" cy="221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754049" y="4295220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&amp; Connect</a:t>
            </a:r>
            <a:r>
              <a:rPr lang="en-US" sz="1800" b="0" i="0" u="none" strike="noStrike" dirty="0">
                <a:solidFill>
                  <a:schemeClr val="tx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®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1294200" y="448425"/>
            <a:ext cx="6555600" cy="37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erson holding a piece of paper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E3B77E09-EA26-3B2A-6A3F-1C9DED0D0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21" y="337128"/>
            <a:ext cx="7213157" cy="39151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350" y="2213000"/>
            <a:ext cx="4126501" cy="18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050" y="2213000"/>
            <a:ext cx="3810475" cy="18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456175" y="205273"/>
            <a:ext cx="8225400" cy="7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The Check &amp; Connect Program: “Check”</a:t>
            </a:r>
            <a:endParaRPr sz="3640"/>
          </a:p>
        </p:txBody>
      </p:sp>
      <p:pic>
        <p:nvPicPr>
          <p:cNvPr id="84" name="Google Shape;8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63965">
            <a:off x="7920783" y="425223"/>
            <a:ext cx="1532420" cy="1759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>
            <a:spLocks noGrp="1"/>
          </p:cNvSpPr>
          <p:nvPr>
            <p:ph type="body" idx="1"/>
          </p:nvPr>
        </p:nvSpPr>
        <p:spPr>
          <a:xfrm>
            <a:off x="940707" y="2175796"/>
            <a:ext cx="3224100" cy="17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800" b="1">
                <a:solidFill>
                  <a:schemeClr val="lt1"/>
                </a:solidFill>
              </a:rPr>
              <a:t>Student Data</a:t>
            </a:r>
            <a:endParaRPr sz="3000" b="1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4AD"/>
              </a:buClr>
              <a:buSzPts val="2600"/>
              <a:buChar char="●"/>
            </a:pPr>
            <a:r>
              <a:rPr lang="en-US" sz="2400"/>
              <a:t>Attendance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4AD"/>
              </a:buClr>
              <a:buSzPts val="2600"/>
              <a:buChar char="●"/>
            </a:pPr>
            <a:r>
              <a:rPr lang="en-US" sz="2400"/>
              <a:t>Behavior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4AD"/>
              </a:buClr>
              <a:buSzPts val="2600"/>
              <a:buChar char="●"/>
            </a:pPr>
            <a:r>
              <a:rPr lang="en-US" sz="2400"/>
              <a:t>Course Performance</a:t>
            </a:r>
            <a:endParaRPr/>
          </a:p>
        </p:txBody>
      </p:sp>
      <p:sp>
        <p:nvSpPr>
          <p:cNvPr id="86" name="Google Shape;86;p9"/>
          <p:cNvSpPr txBox="1"/>
          <p:nvPr/>
        </p:nvSpPr>
        <p:spPr>
          <a:xfrm>
            <a:off x="4456800" y="2213000"/>
            <a:ext cx="41265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Informed Student Support</a:t>
            </a:r>
            <a:endParaRPr sz="1600" b="1">
              <a:solidFill>
                <a:schemeClr val="lt1"/>
              </a:solidFill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4AD"/>
              </a:buClr>
              <a:buSzPts val="26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Patterns</a:t>
            </a:r>
            <a:endParaRPr/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4AD"/>
              </a:buClr>
              <a:buSzPts val="26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 Success</a:t>
            </a:r>
            <a:endParaRPr/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E4AD"/>
              </a:buClr>
              <a:buSzPts val="26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Timely Interventions</a:t>
            </a:r>
            <a:endParaRPr/>
          </a:p>
        </p:txBody>
      </p:sp>
      <p:sp>
        <p:nvSpPr>
          <p:cNvPr id="87" name="Google Shape;87;p9"/>
          <p:cNvSpPr txBox="1"/>
          <p:nvPr/>
        </p:nvSpPr>
        <p:spPr>
          <a:xfrm>
            <a:off x="3936206" y="1464469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6750" y="1516300"/>
            <a:ext cx="1332668" cy="73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75031" y="4069514"/>
            <a:ext cx="1332668" cy="730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9C3"/>
      </a:accent1>
      <a:accent2>
        <a:srgbClr val="285782"/>
      </a:accent2>
      <a:accent3>
        <a:srgbClr val="90192A"/>
      </a:accent3>
      <a:accent4>
        <a:srgbClr val="E6BC37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954</Words>
  <Application>Microsoft Macintosh PowerPoint</Application>
  <PresentationFormat>On-screen Show (16:9)</PresentationFormat>
  <Paragraphs>107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Open Sans</vt:lpstr>
      <vt:lpstr>Noto Sans Symbols</vt:lpstr>
      <vt:lpstr>Wingdings</vt:lpstr>
      <vt:lpstr>Courier New</vt:lpstr>
      <vt:lpstr>K20 LEARN</vt:lpstr>
      <vt:lpstr>PowerPoint Presentation</vt:lpstr>
      <vt:lpstr>Enhancing School Attendance through Structured Mentoring Programs</vt:lpstr>
      <vt:lpstr>How can stakeholders contribute to Check &amp; Connect® success?</vt:lpstr>
      <vt:lpstr>Session Objectives</vt:lpstr>
      <vt:lpstr>Student Engagement</vt:lpstr>
      <vt:lpstr>Collective Brain Dump</vt:lpstr>
      <vt:lpstr>Static or Dynamic?</vt:lpstr>
      <vt:lpstr>Check &amp; Connect®</vt:lpstr>
      <vt:lpstr>The Check &amp; Connect Program: “Check”</vt:lpstr>
      <vt:lpstr>PowerPoint Presentation</vt:lpstr>
      <vt:lpstr>Sample Student Data</vt:lpstr>
      <vt:lpstr>I Notice, I Wonder</vt:lpstr>
      <vt:lpstr>Mentor Tasks and Time</vt:lpstr>
      <vt:lpstr>Four Corners</vt:lpstr>
      <vt:lpstr>Stakeholder Support</vt:lpstr>
      <vt:lpstr>List of 8</vt:lpstr>
      <vt:lpstr>List of 8</vt:lpstr>
      <vt:lpstr>What a Mentor is Not</vt:lpstr>
      <vt:lpstr>“If You Mentor Me…”</vt:lpstr>
      <vt:lpstr>How Am I Feeling? What Am I Thinking?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Franklin, Sherry</cp:lastModifiedBy>
  <cp:revision>2</cp:revision>
  <dcterms:modified xsi:type="dcterms:W3CDTF">2026-01-08T19:01:21Z</dcterms:modified>
</cp:coreProperties>
</file>