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60" r:id="rId4"/>
    <p:sldId id="258" r:id="rId5"/>
    <p:sldId id="259" r:id="rId6"/>
    <p:sldId id="261" r:id="rId7"/>
    <p:sldId id="276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ikkHCLMxGBBxnWBNnbGm0rckeU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83" autoAdjust="0"/>
    <p:restoredTop sz="81565" autoAdjust="0"/>
  </p:normalViewPr>
  <p:slideViewPr>
    <p:cSldViewPr snapToGrid="0">
      <p:cViewPr varScale="1">
        <p:scale>
          <a:sx n="111" d="100"/>
          <a:sy n="111" d="100"/>
        </p:scale>
        <p:origin x="149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97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learn.k20center.ou.edu/strategy/88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11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ericaspromise.org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7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kgearup.org/wp-content/uploads/2020/10/Check-and-Connect-brochure.pdf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kgearup.org/wp-content/uploads/2020/10/Check-and-Connect-brochure.pdf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kgearup.org/wp-content/uploads/2020/10/Check-and-Connect-brochure.pdf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80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kgearup.org/wp-content/uploads/2020/10/Check-and-Connect-brochure.pdf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38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kgearup.org/wp-content/uploads/2020/10/Check-and-Connect-brochure.pdf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3616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3616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87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" name="Google Shape;3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" name="Google Shape;3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" name="Google Shape;5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b="0" i="0">
                <a:solidFill>
                  <a:srgbClr val="292929"/>
                </a:solidFill>
                <a:latin typeface="Open Sans"/>
                <a:ea typeface="Open Sans"/>
                <a:cs typeface="Open Sans"/>
                <a:sym typeface="Open Sans"/>
              </a:rPr>
              <a:t>K20 Center. (n.d.). Chalk talk. Strategies. </a:t>
            </a:r>
            <a:r>
              <a:rPr lang="en-US" b="0" i="0" u="sng" strike="noStrike">
                <a:solidFill>
                  <a:srgbClr val="292929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https://learn.k20center.ou.edu/strategy/197</a:t>
            </a:r>
            <a:endParaRPr b="0" i="0">
              <a:solidFill>
                <a:srgbClr val="29292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b="0" i="0">
                <a:solidFill>
                  <a:srgbClr val="292929"/>
                </a:solidFill>
                <a:latin typeface="Open Sans"/>
                <a:ea typeface="Open Sans"/>
                <a:cs typeface="Open Sans"/>
                <a:sym typeface="Open Sans"/>
              </a:rPr>
              <a:t>K20 Center. (n.d.). Looks like, sounds like, feels like. Strategies. </a:t>
            </a:r>
            <a:r>
              <a:rPr lang="en-US" b="0" i="0" u="sng" strike="noStrike">
                <a:solidFill>
                  <a:srgbClr val="292929"/>
                </a:solid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https://learn.k20center.ou.edu/strategy/88</a:t>
            </a:r>
            <a:endParaRPr b="0" i="0">
              <a:solidFill>
                <a:srgbClr val="29292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" name="Google Shape;4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" name="Google Shape;4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" name="Google Shape;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r>
              <a:rPr lang="en-US" b="0" i="0">
                <a:solidFill>
                  <a:srgbClr val="292929"/>
                </a:solidFill>
                <a:latin typeface="Open Sans"/>
                <a:ea typeface="Open Sans"/>
                <a:cs typeface="Open Sans"/>
                <a:sym typeface="Open Sans"/>
              </a:rPr>
              <a:t>K20 Center. (n.d.). Collective brain dump. Strategies. </a:t>
            </a:r>
            <a:r>
              <a:rPr lang="en-US" b="0" i="0" u="sng" strike="noStrike">
                <a:solidFill>
                  <a:srgbClr val="292929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https://learn.k20center.ou.edu/strategy/111</a:t>
            </a:r>
            <a:endParaRPr b="0" i="0">
              <a:solidFill>
                <a:srgbClr val="29292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id="{9ECA278B-DCCC-E474-198E-9BC8CCDEB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:notes">
            <a:extLst>
              <a:ext uri="{FF2B5EF4-FFF2-40B4-BE49-F238E27FC236}">
                <a16:creationId xmlns:a16="http://schemas.microsoft.com/office/drawing/2014/main" id="{BD8FF5CD-BF59-1117-B45F-1E6BC23D227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" name="Google Shape;59;p6:notes">
            <a:extLst>
              <a:ext uri="{FF2B5EF4-FFF2-40B4-BE49-F238E27FC236}">
                <a16:creationId xmlns:a16="http://schemas.microsoft.com/office/drawing/2014/main" id="{04CC4DE9-970F-1232-6FFB-8F9BC81F07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en-US" i="1" dirty="0">
                <a:effectLst/>
              </a:rPr>
              <a:t>Join nonprofit leadership network</a:t>
            </a:r>
            <a:r>
              <a:rPr lang="en-US" dirty="0">
                <a:effectLst/>
              </a:rPr>
              <a:t>. America’s Promise Alliance. (n.d.). </a:t>
            </a:r>
            <a:r>
              <a:rPr lang="en-US" dirty="0">
                <a:hlinkClick r:id="rId3"/>
              </a:rPr>
              <a:t>America's Promise Alliance | Join Nonprofit Leadership Network</a:t>
            </a:r>
            <a:r>
              <a:rPr lang="en-US" dirty="0">
                <a:effectLst/>
              </a:rPr>
              <a:t>/ </a:t>
            </a:r>
          </a:p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 b="0" i="0" dirty="0">
              <a:solidFill>
                <a:srgbClr val="29292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2685949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8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K20 Center. (n.d.). Card Sort. Strategies. </a:t>
            </a:r>
            <a:r>
              <a:rPr lang="en-US" sz="1800" b="0" i="0" u="sng" strike="noStrike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https://learn.k20center.ou.edu/strategy/147</a:t>
            </a: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" name="Google Shape;7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3200" b="0" i="0" dirty="0">
                <a:solidFill>
                  <a:srgbClr val="292929"/>
                </a:solidFill>
                <a:effectLst/>
                <a:latin typeface="Open Sans" panose="020F0502020204030204" pitchFamily="34" charset="0"/>
              </a:rPr>
              <a:t>K20 Center. (2025, July 11). GEAR UP Check and Connect Testimonial [Video]. YouTube. </a:t>
            </a:r>
            <a:r>
              <a:rPr lang="en-US" sz="3200" dirty="0"/>
              <a:t>https://</a:t>
            </a:r>
            <a:r>
              <a:rPr lang="en-US" sz="3200" dirty="0" err="1"/>
              <a:t>youtu.be</a:t>
            </a:r>
            <a:r>
              <a:rPr lang="en-US" sz="3200" dirty="0"/>
              <a:t>/UWFasBzMws0?si=_-vKng6pRWP6dxOe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-US" sz="1800" b="0" i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-US" sz="1800" b="0" i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-US" sz="1800" b="0" i="0" u="none" strike="noStrike" dirty="0">
              <a:solidFill>
                <a:srgbClr val="000000"/>
              </a:solidFill>
              <a:latin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" name="Google Shape;7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Oklahoma GEAR UP. (2020). </a:t>
            </a:r>
            <a:r>
              <a:rPr lang="en-US" sz="1100" b="0" i="1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Check &amp; Connect program overview</a:t>
            </a: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 https://www.okgearup.org/wp-content/uploads/2020/10/Check-and-Connect-brochure.pdf </a:t>
            </a: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  <a:hlinkClick r:id="rId3"/>
              </a:rPr>
              <a:t>[okgearup.org]</a:t>
            </a:r>
            <a:endParaRPr lang="en-US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Icons from: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https://stock.adobe.com/images/communication-icon/1460565148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https://stock.adobe.com/images/magnifying-glass-line-icon/647357105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https://stock.adobe.com/images/line-style-icons-of-family-and-friend-donor-circles-give-together-badge-donor-team-board-family-encouragement-tag-shared-appointment-icon-donor-buddy-system-file-community-group-donation-host/1481001170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https://stock.adobe.com/images/magnifying-glass-line-icon/647357105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  <a:p>
            <a:pPr fontAlgn="t"/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Oklahoma GEAR UP. (2020). </a:t>
            </a:r>
            <a:r>
              <a:rPr lang="en-US" sz="1100" b="0" i="1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Check &amp; Connect program overview</a:t>
            </a: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 https://www.okgearup.org/wp-content/uploads/2020/10/Check-and-Connect-brochure.pdf </a:t>
            </a: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  <a:hlinkClick r:id="rId3"/>
              </a:rPr>
              <a:t>[okgearup.org]</a:t>
            </a:r>
            <a:endParaRPr lang="en-US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fontAlgn="t"/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Oklahoma GEAR UP. (2020). </a:t>
            </a:r>
            <a:r>
              <a:rPr lang="en-US" sz="1100" b="0" i="1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Check &amp; Connect program overview</a:t>
            </a: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 https://www.okgearup.org/wp-content/uploads/2020/10/Check-and-Connect-brochure.pdf </a:t>
            </a: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  <a:hlinkClick r:id="rId3"/>
              </a:rPr>
              <a:t>[okgearup.org]</a:t>
            </a:r>
            <a:endParaRPr lang="en-US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8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K20 Center. (n.d.). I notice, I wonder. Strategies. </a:t>
            </a:r>
            <a:r>
              <a:rPr lang="en-US" sz="1800" b="0" i="0" u="sng" strike="noStrike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https://learn.k20center.ou.edu/strategy/180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fontAlgn="t"/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Oklahoma GEAR UP. (2020). </a:t>
            </a:r>
            <a:r>
              <a:rPr lang="en-US" sz="1100" b="0" i="1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Check &amp; Connect program overview</a:t>
            </a: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 https://www.okgearup.org/wp-content/uploads/2020/10/Check-and-Connect-brochure.pdf </a:t>
            </a: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  <a:hlinkClick r:id="rId3"/>
              </a:rPr>
              <a:t>[okgearup.org]</a:t>
            </a:r>
            <a:endParaRPr lang="en-US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8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K20 Center. (n.d.). Four corners. Strategies. </a:t>
            </a:r>
            <a:r>
              <a:rPr lang="en-US" sz="1800" b="0" i="0" u="sng" strike="noStrike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https://learn.k20center.ou.edu/strategy/138</a:t>
            </a: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Oklahoma GEAR UP. (2020). </a:t>
            </a:r>
            <a:r>
              <a:rPr lang="en-US" sz="1100" b="0" i="1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Check &amp; Connect program overview</a:t>
            </a: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 https://www.okgearup.org/wp-content/uploads/2020/10/Check-and-Connect-brochure.pdf </a:t>
            </a: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  <a:hlinkClick r:id="rId3"/>
              </a:rPr>
              <a:t>[okgearup.org]</a:t>
            </a:r>
            <a:endParaRPr lang="en-US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8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K20 Center. (n.d.). List of 8. Strategies. </a:t>
            </a:r>
            <a:r>
              <a:rPr lang="en-US" sz="1800" b="0" i="0" u="sng" strike="noStrike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https://learn.k20center.ou.edu/strategy/3616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8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K20 Center. (n.d.). List of 8. Strategies. </a:t>
            </a:r>
            <a:r>
              <a:rPr lang="en-US" sz="1800" b="0" i="0" u="sng" strike="noStrike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https://learn.k20center.ou.edu/strategy/3616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dirty="0"/>
              <a:t>@</a:t>
            </a:r>
            <a:r>
              <a:rPr lang="en-US" dirty="0" err="1"/>
              <a:t>mentoringorg</a:t>
            </a:r>
            <a:r>
              <a:rPr lang="en-US" dirty="0"/>
              <a:t>. (2018, January 2). “If You Mentor Me...” https://</a:t>
            </a:r>
            <a:r>
              <a:rPr lang="en-US" dirty="0" err="1"/>
              <a:t>youtu.be</a:t>
            </a:r>
            <a:r>
              <a:rPr lang="en-US" dirty="0"/>
              <a:t>/gcnX-wvp98Q?si=4wM_x_3uF8ZezIxP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" name="Google Shape;168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8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K20 Center. (n.d.). How am I feeling? What am I thinking?. Strategies.</a:t>
            </a:r>
            <a:r>
              <a:rPr lang="en-US" sz="1800" b="0" i="0" u="sng" strike="noStrike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https://learn.k20center.ou.edu/strategy/187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3"/>
          <p:cNvSpPr txBox="1">
            <a:spLocks noGrp="1"/>
          </p:cNvSpPr>
          <p:nvPr>
            <p:ph type="ctrTitle"/>
          </p:nvPr>
        </p:nvSpPr>
        <p:spPr>
          <a:xfrm>
            <a:off x="456175" y="7445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subTitle" idx="1"/>
          </p:nvPr>
        </p:nvSpPr>
        <p:spPr>
          <a:xfrm>
            <a:off x="456175" y="28341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Calibri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" name="Google Shape;13;p23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801" y="4450849"/>
            <a:ext cx="510701" cy="510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estion/Objective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4"/>
          <p:cNvSpPr txBox="1">
            <a:spLocks noGrp="1"/>
          </p:cNvSpPr>
          <p:nvPr>
            <p:ph type="ctrTitle"/>
          </p:nvPr>
        </p:nvSpPr>
        <p:spPr>
          <a:xfrm>
            <a:off x="456175" y="7445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24"/>
          <p:cNvSpPr txBox="1">
            <a:spLocks noGrp="1"/>
          </p:cNvSpPr>
          <p:nvPr>
            <p:ph type="subTitle" idx="1"/>
          </p:nvPr>
        </p:nvSpPr>
        <p:spPr>
          <a:xfrm>
            <a:off x="456175" y="28341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Calibri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7" name="Google Shape;17;p24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801" y="4450849"/>
            <a:ext cx="510701" cy="510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Layout">
  <p:cSld name="TITLE_AND_BODY_1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25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25"/>
          <p:cNvSpPr txBox="1">
            <a:spLocks noGrp="1"/>
          </p:cNvSpPr>
          <p:nvPr>
            <p:ph type="title"/>
          </p:nvPr>
        </p:nvSpPr>
        <p:spPr>
          <a:xfrm>
            <a:off x="456175" y="445025"/>
            <a:ext cx="8225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  <a:defRPr sz="3600">
                <a:solidFill>
                  <a:srgbClr val="91192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25"/>
          <p:cNvSpPr txBox="1">
            <a:spLocks noGrp="1"/>
          </p:cNvSpPr>
          <p:nvPr>
            <p:ph type="body" idx="1"/>
          </p:nvPr>
        </p:nvSpPr>
        <p:spPr>
          <a:xfrm>
            <a:off x="456300" y="1152475"/>
            <a:ext cx="8225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Noto Sans Symbols"/>
              <a:buChar char="▪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 Option 1">
  <p:cSld name="TITLE_AND_BODY_1_1_1_2">
    <p:bg>
      <p:bgPr>
        <a:solidFill>
          <a:schemeClr val="lt1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26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26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_AND_BODY_1_1_1"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7"/>
          <p:cNvSpPr txBox="1">
            <a:spLocks noGrp="1"/>
          </p:cNvSpPr>
          <p:nvPr>
            <p:ph type="title"/>
          </p:nvPr>
        </p:nvSpPr>
        <p:spPr>
          <a:xfrm>
            <a:off x="456175" y="445025"/>
            <a:ext cx="8225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  <a:defRPr sz="3600">
                <a:solidFill>
                  <a:srgbClr val="91192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7" name="Google Shape;27;p27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8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UWFasBzMws0?si=_-vKng6pRWP6dxOe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gcnX-wvp98Q?si=4wM_x_3uF8ZezIxP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jpg"/><Relationship Id="rId4" Type="http://schemas.openxmlformats.org/officeDocument/2006/relationships/hyperlink" Target="https://youtu.be/gcnX-wvp98Q?si=IFu7FUCATxhfB7FL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"/>
          <p:cNvSpPr txBox="1">
            <a:spLocks noGrp="1"/>
          </p:cNvSpPr>
          <p:nvPr>
            <p:ph type="ctrTitle"/>
          </p:nvPr>
        </p:nvSpPr>
        <p:spPr>
          <a:xfrm>
            <a:off x="456175" y="1134189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en-US"/>
              <a:t>Enhancing School Attendance through Structured Mentoring Programs</a:t>
            </a:r>
            <a:endParaRPr/>
          </a:p>
        </p:txBody>
      </p:sp>
      <p:sp>
        <p:nvSpPr>
          <p:cNvPr id="37" name="Google Shape;37;p2"/>
          <p:cNvSpPr txBox="1">
            <a:spLocks noGrp="1"/>
          </p:cNvSpPr>
          <p:nvPr>
            <p:ph type="subTitle" idx="1"/>
          </p:nvPr>
        </p:nvSpPr>
        <p:spPr>
          <a:xfrm>
            <a:off x="456175" y="3223739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/>
              <a:t>An Overview of Check &amp; Connect</a:t>
            </a:r>
            <a:r>
              <a:rPr lang="en-US" sz="1800" b="0" i="0" u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®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25591">
            <a:off x="7620504" y="894225"/>
            <a:ext cx="1079676" cy="1079676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5"/>
          <p:cNvSpPr txBox="1">
            <a:spLocks noGrp="1"/>
          </p:cNvSpPr>
          <p:nvPr>
            <p:ph type="title"/>
          </p:nvPr>
        </p:nvSpPr>
        <p:spPr>
          <a:xfrm>
            <a:off x="456175" y="445025"/>
            <a:ext cx="8225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640"/>
              <a:t>Student Engagement</a:t>
            </a:r>
            <a:endParaRPr sz="3640"/>
          </a:p>
        </p:txBody>
      </p:sp>
      <p:sp>
        <p:nvSpPr>
          <p:cNvPr id="55" name="Google Shape;55;p5"/>
          <p:cNvSpPr txBox="1">
            <a:spLocks noGrp="1"/>
          </p:cNvSpPr>
          <p:nvPr>
            <p:ph type="body" idx="1"/>
          </p:nvPr>
        </p:nvSpPr>
        <p:spPr>
          <a:xfrm>
            <a:off x="456300" y="1152474"/>
            <a:ext cx="7566566" cy="390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Char char="●"/>
            </a:pPr>
            <a:r>
              <a:rPr lang="en-US" dirty="0"/>
              <a:t>How would you describe an engaged student? What does an engaged student…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Look like?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Sound like?</a:t>
            </a:r>
            <a:endParaRPr dirty="0"/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Feel like?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</a:pPr>
            <a:r>
              <a:rPr lang="en-US" dirty="0"/>
              <a:t>Respond to each question using words and/or images. </a:t>
            </a:r>
            <a:endParaRPr dirty="0"/>
          </a:p>
        </p:txBody>
      </p:sp>
      <p:pic>
        <p:nvPicPr>
          <p:cNvPr id="56" name="Google Shape;56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425180">
            <a:off x="7008685" y="318797"/>
            <a:ext cx="1901428" cy="5761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55B3A4-2689-B5EB-4251-85C51F7388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6175" y="1166721"/>
            <a:ext cx="8232300" cy="988079"/>
          </a:xfrm>
        </p:spPr>
        <p:txBody>
          <a:bodyPr/>
          <a:lstStyle/>
          <a:p>
            <a:r>
              <a:rPr lang="en-US" dirty="0"/>
              <a:t>Essential Question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9EB61FF1-42C7-D608-D99F-6B4FD36AB1EB}"/>
              </a:ext>
            </a:extLst>
          </p:cNvPr>
          <p:cNvSpPr txBox="1">
            <a:spLocks/>
          </p:cNvSpPr>
          <p:nvPr/>
        </p:nvSpPr>
        <p:spPr>
          <a:xfrm>
            <a:off x="455850" y="2331134"/>
            <a:ext cx="8232300" cy="1315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  <a:defRPr sz="5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  <a:defRPr sz="5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  <a:defRPr sz="5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  <a:defRPr sz="5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  <a:defRPr sz="5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  <a:defRPr sz="5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  <a:defRPr sz="5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  <a:defRPr sz="5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4000" dirty="0"/>
              <a:t>How can stakeholders contribute to the success of Check &amp; Connect®?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"/>
          <p:cNvSpPr txBox="1">
            <a:spLocks noGrp="1"/>
          </p:cNvSpPr>
          <p:nvPr>
            <p:ph type="ctrTitle"/>
          </p:nvPr>
        </p:nvSpPr>
        <p:spPr>
          <a:xfrm>
            <a:off x="1186996" y="336800"/>
            <a:ext cx="7326600" cy="852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en-US"/>
              <a:t>Session Objectives</a:t>
            </a:r>
            <a:endParaRPr/>
          </a:p>
        </p:txBody>
      </p:sp>
      <p:sp>
        <p:nvSpPr>
          <p:cNvPr id="48" name="Google Shape;48;p4"/>
          <p:cNvSpPr txBox="1">
            <a:spLocks noGrp="1"/>
          </p:cNvSpPr>
          <p:nvPr>
            <p:ph type="subTitle" idx="1"/>
          </p:nvPr>
        </p:nvSpPr>
        <p:spPr>
          <a:xfrm>
            <a:off x="1243354" y="1188842"/>
            <a:ext cx="7326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en-US" dirty="0"/>
              <a:t>Examine the roles &amp; responsibilities of all stakeholders in the Check &amp; Connect® program.</a:t>
            </a:r>
            <a:endParaRPr dirty="0"/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en-US" dirty="0">
                <a:solidFill>
                  <a:schemeClr val="lt1"/>
                </a:solidFill>
              </a:rPr>
              <a:t>Explore the data and types of support necessary for Check &amp; Connect® mentors to implement the program effectively.</a:t>
            </a:r>
            <a:endParaRPr dirty="0"/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en-US" dirty="0">
                <a:solidFill>
                  <a:schemeClr val="lt1"/>
                </a:solidFill>
              </a:rPr>
              <a:t>Determine personal readiness and commitment to support the implementation of the Check &amp; Connect® program.</a:t>
            </a:r>
            <a:endParaRPr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6"/>
          <p:cNvSpPr txBox="1">
            <a:spLocks noGrp="1"/>
          </p:cNvSpPr>
          <p:nvPr>
            <p:ph type="title"/>
          </p:nvPr>
        </p:nvSpPr>
        <p:spPr>
          <a:xfrm>
            <a:off x="456175" y="445025"/>
            <a:ext cx="8225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640"/>
              <a:t>Collective Brain Dump</a:t>
            </a:r>
            <a:endParaRPr sz="3640"/>
          </a:p>
        </p:txBody>
      </p:sp>
      <p:sp>
        <p:nvSpPr>
          <p:cNvPr id="62" name="Google Shape;62;p6"/>
          <p:cNvSpPr txBox="1">
            <a:spLocks noGrp="1"/>
          </p:cNvSpPr>
          <p:nvPr>
            <p:ph type="body" idx="1"/>
          </p:nvPr>
        </p:nvSpPr>
        <p:spPr>
          <a:xfrm>
            <a:off x="456300" y="1152475"/>
            <a:ext cx="5578740" cy="1731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None/>
            </a:pPr>
            <a:r>
              <a:rPr lang="en-US" sz="3600" dirty="0"/>
              <a:t>What factors are likely to lead a student to drop-out of high school?</a:t>
            </a:r>
            <a:endParaRPr sz="3600" dirty="0"/>
          </a:p>
        </p:txBody>
      </p:sp>
      <p:pic>
        <p:nvPicPr>
          <p:cNvPr id="63" name="Google Shape;6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55957" y="352479"/>
            <a:ext cx="2053174" cy="2053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id="{A6B7C1BF-AF70-D343-106E-1F42D1CB7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6">
            <a:extLst>
              <a:ext uri="{FF2B5EF4-FFF2-40B4-BE49-F238E27FC236}">
                <a16:creationId xmlns:a16="http://schemas.microsoft.com/office/drawing/2014/main" id="{333E24D6-8ACF-2A8E-E254-B13982C2F6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6175" y="288011"/>
            <a:ext cx="8225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640" dirty="0"/>
              <a:t>Top 10 Reasons Students Left High School</a:t>
            </a:r>
            <a:endParaRPr sz="3640" dirty="0"/>
          </a:p>
        </p:txBody>
      </p:sp>
      <p:sp>
        <p:nvSpPr>
          <p:cNvPr id="62" name="Google Shape;62;p6">
            <a:extLst>
              <a:ext uri="{FF2B5EF4-FFF2-40B4-BE49-F238E27FC236}">
                <a16:creationId xmlns:a16="http://schemas.microsoft.com/office/drawing/2014/main" id="{B92E4847-A73C-A10C-A6D6-64CF012FC8C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6299" y="995460"/>
            <a:ext cx="7597809" cy="3956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None/>
            </a:pPr>
            <a:r>
              <a:rPr lang="en-US" sz="2400" dirty="0">
                <a:solidFill>
                  <a:schemeClr val="accent3"/>
                </a:solidFill>
              </a:rPr>
              <a:t>10.  </a:t>
            </a:r>
            <a:r>
              <a:rPr lang="en-US" sz="2400" dirty="0"/>
              <a:t>Physical or medical problems: 3%</a:t>
            </a:r>
          </a:p>
          <a:p>
            <a:pPr marL="63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None/>
            </a:pPr>
            <a:r>
              <a:rPr lang="en-US" sz="2400" dirty="0">
                <a:solidFill>
                  <a:schemeClr val="accent3"/>
                </a:solidFill>
              </a:rPr>
              <a:t>  9.  </a:t>
            </a:r>
            <a:r>
              <a:rPr lang="en-US" sz="2400" dirty="0"/>
              <a:t>I was a member of a gang: 4%</a:t>
            </a:r>
          </a:p>
          <a:p>
            <a:pPr marL="63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None/>
            </a:pPr>
            <a:r>
              <a:rPr lang="en-US" sz="2400" dirty="0">
                <a:solidFill>
                  <a:schemeClr val="accent3"/>
                </a:solidFill>
              </a:rPr>
              <a:t>  8.  </a:t>
            </a:r>
            <a:r>
              <a:rPr lang="en-US" sz="2400" dirty="0"/>
              <a:t>I got pregnant/gave birth: 11%</a:t>
            </a:r>
          </a:p>
          <a:p>
            <a:pPr marL="63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None/>
            </a:pPr>
            <a:r>
              <a:rPr lang="en-US" sz="2400" dirty="0"/>
              <a:t> </a:t>
            </a:r>
            <a:r>
              <a:rPr lang="en-US" sz="2400" dirty="0">
                <a:solidFill>
                  <a:schemeClr val="accent3"/>
                </a:solidFill>
              </a:rPr>
              <a:t> 7.  </a:t>
            </a:r>
            <a:r>
              <a:rPr lang="en-US" sz="2400" dirty="0"/>
              <a:t>I got into drugs: 12%</a:t>
            </a:r>
          </a:p>
          <a:p>
            <a:pPr marL="63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None/>
            </a:pPr>
            <a:r>
              <a:rPr lang="en-US" sz="2400" dirty="0">
                <a:solidFill>
                  <a:schemeClr val="accent3"/>
                </a:solidFill>
              </a:rPr>
              <a:t>  6.  </a:t>
            </a:r>
            <a:r>
              <a:rPr lang="en-US" sz="2400" dirty="0"/>
              <a:t>I was held back: 14%</a:t>
            </a:r>
          </a:p>
          <a:p>
            <a:pPr marL="63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None/>
            </a:pPr>
            <a:r>
              <a:rPr lang="en-US" sz="2400" dirty="0">
                <a:solidFill>
                  <a:schemeClr val="accent3"/>
                </a:solidFill>
              </a:rPr>
              <a:t>  5.  </a:t>
            </a:r>
            <a:r>
              <a:rPr lang="en-US" sz="2400" dirty="0"/>
              <a:t>No one cared whether I attended or not: 18%</a:t>
            </a:r>
          </a:p>
          <a:p>
            <a:pPr marL="63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None/>
            </a:pPr>
            <a:r>
              <a:rPr lang="en-US" sz="2400" dirty="0"/>
              <a:t> </a:t>
            </a:r>
            <a:r>
              <a:rPr lang="en-US" sz="2400" dirty="0">
                <a:solidFill>
                  <a:schemeClr val="accent3"/>
                </a:solidFill>
              </a:rPr>
              <a:t> 4.  </a:t>
            </a:r>
            <a:r>
              <a:rPr lang="en-US" sz="2400" dirty="0"/>
              <a:t>I had to make money to support my family: 19%</a:t>
            </a:r>
          </a:p>
          <a:p>
            <a:pPr marL="63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None/>
            </a:pPr>
            <a:r>
              <a:rPr lang="en-US" sz="2400" dirty="0">
                <a:solidFill>
                  <a:schemeClr val="accent3"/>
                </a:solidFill>
              </a:rPr>
              <a:t>  3.  </a:t>
            </a:r>
            <a:r>
              <a:rPr lang="en-US" sz="2400" dirty="0"/>
              <a:t>School wasn’t relevant to my life: 19%</a:t>
            </a:r>
          </a:p>
          <a:p>
            <a:pPr marL="63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None/>
            </a:pPr>
            <a:r>
              <a:rPr lang="en-US" sz="2400" dirty="0"/>
              <a:t> </a:t>
            </a:r>
            <a:r>
              <a:rPr lang="en-US" sz="2400" dirty="0">
                <a:solidFill>
                  <a:schemeClr val="accent3"/>
                </a:solidFill>
              </a:rPr>
              <a:t> 2.  </a:t>
            </a:r>
            <a:r>
              <a:rPr lang="en-US" sz="2400" dirty="0"/>
              <a:t>I was bored: 26%</a:t>
            </a:r>
          </a:p>
          <a:p>
            <a:pPr marL="63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None/>
            </a:pPr>
            <a:r>
              <a:rPr lang="en-US" sz="2400" dirty="0">
                <a:solidFill>
                  <a:schemeClr val="accent3"/>
                </a:solidFill>
              </a:rPr>
              <a:t>  1.  </a:t>
            </a:r>
            <a:r>
              <a:rPr lang="en-US" sz="2400" dirty="0"/>
              <a:t>I was failing too many classes: 28%</a:t>
            </a:r>
            <a:endParaRPr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8C2D1B-B654-2153-8EED-A970D7D3A187}"/>
              </a:ext>
            </a:extLst>
          </p:cNvPr>
          <p:cNvSpPr txBox="1"/>
          <p:nvPr/>
        </p:nvSpPr>
        <p:spPr>
          <a:xfrm>
            <a:off x="6059054" y="4404836"/>
            <a:ext cx="191654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sz="1400" b="0" i="1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americaspromise.org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/</a:t>
            </a:r>
            <a:endParaRPr lang="en-US" b="0" dirty="0">
              <a:effectLst/>
            </a:endParaRPr>
          </a:p>
          <a:p>
            <a:br>
              <a:rPr lang="en-US" b="0" dirty="0">
                <a:effectLst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368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7"/>
          <p:cNvSpPr txBox="1">
            <a:spLocks noGrp="1"/>
          </p:cNvSpPr>
          <p:nvPr>
            <p:ph type="title"/>
          </p:nvPr>
        </p:nvSpPr>
        <p:spPr>
          <a:xfrm>
            <a:off x="456175" y="445025"/>
            <a:ext cx="8225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640"/>
              <a:t>Static or Dynamic?</a:t>
            </a:r>
            <a:endParaRPr sz="3640"/>
          </a:p>
        </p:txBody>
      </p:sp>
      <p:sp>
        <p:nvSpPr>
          <p:cNvPr id="69" name="Google Shape;69;p7"/>
          <p:cNvSpPr txBox="1">
            <a:spLocks noGrp="1"/>
          </p:cNvSpPr>
          <p:nvPr>
            <p:ph type="body" idx="1"/>
          </p:nvPr>
        </p:nvSpPr>
        <p:spPr>
          <a:xfrm>
            <a:off x="456299" y="1152475"/>
            <a:ext cx="5729815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Char char="●"/>
            </a:pPr>
            <a:r>
              <a:rPr lang="en-US" dirty="0"/>
              <a:t>Determine whether each factor identified is static or dynamic.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</a:pPr>
            <a:r>
              <a:rPr lang="en-US" dirty="0"/>
              <a:t>Sort each card under the </a:t>
            </a:r>
            <a:r>
              <a:rPr lang="en-US" u="sng" dirty="0"/>
              <a:t>static</a:t>
            </a:r>
            <a:r>
              <a:rPr lang="en-US" dirty="0"/>
              <a:t> or </a:t>
            </a:r>
            <a:r>
              <a:rPr lang="en-US" u="sng" dirty="0"/>
              <a:t>dynamic</a:t>
            </a:r>
            <a:r>
              <a:rPr lang="en-US" dirty="0"/>
              <a:t> heading.</a:t>
            </a:r>
            <a:endParaRPr dirty="0"/>
          </a:p>
          <a:p>
            <a:pPr marL="91440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○"/>
            </a:pPr>
            <a:r>
              <a:rPr lang="en-US" dirty="0"/>
              <a:t>Static = cannot be changed through intervention</a:t>
            </a:r>
            <a:endParaRPr dirty="0"/>
          </a:p>
          <a:p>
            <a:pPr marL="91440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○"/>
            </a:pPr>
            <a:r>
              <a:rPr lang="en-US" dirty="0"/>
              <a:t>Dynamic = can be improved with targeted support</a:t>
            </a:r>
            <a:endParaRPr dirty="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None/>
            </a:pPr>
            <a:endParaRPr dirty="0"/>
          </a:p>
        </p:txBody>
      </p:sp>
      <p:pic>
        <p:nvPicPr>
          <p:cNvPr id="70" name="Google Shape;7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57677" y="246491"/>
            <a:ext cx="2254821" cy="2214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"/>
          <p:cNvSpPr txBox="1">
            <a:spLocks noGrp="1"/>
          </p:cNvSpPr>
          <p:nvPr>
            <p:ph type="title"/>
          </p:nvPr>
        </p:nvSpPr>
        <p:spPr>
          <a:xfrm>
            <a:off x="754049" y="4295220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Check &amp; Connect</a:t>
            </a:r>
            <a:r>
              <a:rPr lang="en-US" sz="1800" b="0" i="0" u="none" strike="noStrike" dirty="0">
                <a:solidFill>
                  <a:schemeClr val="tx1"/>
                </a:solidFill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®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76" name="Google Shape;76;p8"/>
          <p:cNvSpPr/>
          <p:nvPr/>
        </p:nvSpPr>
        <p:spPr>
          <a:xfrm>
            <a:off x="1294200" y="448425"/>
            <a:ext cx="6555600" cy="374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 descr="A person holding a piece of paper&#10;&#10;AI-generated content may be incorrect.">
            <a:hlinkClick r:id="rId3"/>
            <a:extLst>
              <a:ext uri="{FF2B5EF4-FFF2-40B4-BE49-F238E27FC236}">
                <a16:creationId xmlns:a16="http://schemas.microsoft.com/office/drawing/2014/main" id="{E3B77E09-EA26-3B2A-6A3F-1C9DED0D07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421" y="337128"/>
            <a:ext cx="7213157" cy="391516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1350" y="2213000"/>
            <a:ext cx="4126501" cy="189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9050" y="2213000"/>
            <a:ext cx="3810475" cy="18950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9"/>
          <p:cNvSpPr txBox="1">
            <a:spLocks noGrp="1"/>
          </p:cNvSpPr>
          <p:nvPr>
            <p:ph type="title"/>
          </p:nvPr>
        </p:nvSpPr>
        <p:spPr>
          <a:xfrm>
            <a:off x="456175" y="205273"/>
            <a:ext cx="8225400" cy="765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640"/>
              <a:t>The Check &amp; Connect Program: “Check”</a:t>
            </a:r>
            <a:endParaRPr sz="3640"/>
          </a:p>
        </p:txBody>
      </p:sp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763965">
            <a:off x="7920783" y="425223"/>
            <a:ext cx="1532420" cy="175994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9"/>
          <p:cNvSpPr txBox="1">
            <a:spLocks noGrp="1"/>
          </p:cNvSpPr>
          <p:nvPr>
            <p:ph type="body" idx="1"/>
          </p:nvPr>
        </p:nvSpPr>
        <p:spPr>
          <a:xfrm>
            <a:off x="940707" y="2175796"/>
            <a:ext cx="3224100" cy="17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sz="2800" b="1">
                <a:solidFill>
                  <a:schemeClr val="lt1"/>
                </a:solidFill>
              </a:rPr>
              <a:t>Student Data</a:t>
            </a:r>
            <a:endParaRPr sz="3000" b="1">
              <a:solidFill>
                <a:schemeClr val="lt1"/>
              </a:solidFill>
            </a:endParaRPr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E4AD"/>
              </a:buClr>
              <a:buSzPts val="2600"/>
              <a:buChar char="●"/>
            </a:pPr>
            <a:r>
              <a:rPr lang="en-US" sz="2400"/>
              <a:t>Attendance</a:t>
            </a:r>
            <a:endParaRPr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E4AD"/>
              </a:buClr>
              <a:buSzPts val="2600"/>
              <a:buChar char="●"/>
            </a:pPr>
            <a:r>
              <a:rPr lang="en-US" sz="2400"/>
              <a:t>Behavior</a:t>
            </a:r>
            <a:endParaRPr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E4AD"/>
              </a:buClr>
              <a:buSzPts val="2600"/>
              <a:buChar char="●"/>
            </a:pPr>
            <a:r>
              <a:rPr lang="en-US" sz="2400"/>
              <a:t>Course Performance</a:t>
            </a:r>
            <a:endParaRPr/>
          </a:p>
        </p:txBody>
      </p:sp>
      <p:sp>
        <p:nvSpPr>
          <p:cNvPr id="86" name="Google Shape;86;p9"/>
          <p:cNvSpPr txBox="1"/>
          <p:nvPr/>
        </p:nvSpPr>
        <p:spPr>
          <a:xfrm>
            <a:off x="4456800" y="2213000"/>
            <a:ext cx="4126500" cy="17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None/>
            </a:pPr>
            <a:r>
              <a:rPr lang="en-US" sz="2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Informed Student Support</a:t>
            </a:r>
            <a:endParaRPr sz="1600" b="1">
              <a:solidFill>
                <a:schemeClr val="lt1"/>
              </a:solidFill>
            </a:endParaRPr>
          </a:p>
          <a:p>
            <a:pPr marL="457200" marR="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E4AD"/>
              </a:buClr>
              <a:buSzPts val="2600"/>
              <a:buFont typeface="Calibri"/>
              <a:buChar char="●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Recognize Patterns</a:t>
            </a:r>
            <a:endParaRPr/>
          </a:p>
          <a:p>
            <a:pPr marL="457200" marR="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E4AD"/>
              </a:buClr>
              <a:buSzPts val="2600"/>
              <a:buFont typeface="Calibri"/>
              <a:buChar char="●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Celebrate Success</a:t>
            </a:r>
            <a:endParaRPr/>
          </a:p>
          <a:p>
            <a:pPr marL="457200" marR="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E4AD"/>
              </a:buClr>
              <a:buSzPts val="2600"/>
              <a:buFont typeface="Calibri"/>
              <a:buChar char="●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Timely Interventions</a:t>
            </a:r>
            <a:endParaRPr/>
          </a:p>
        </p:txBody>
      </p:sp>
      <p:sp>
        <p:nvSpPr>
          <p:cNvPr id="87" name="Google Shape;87;p9"/>
          <p:cNvSpPr txBox="1"/>
          <p:nvPr/>
        </p:nvSpPr>
        <p:spPr>
          <a:xfrm>
            <a:off x="3936206" y="1464469"/>
            <a:ext cx="18473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" name="Google Shape;88;p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46750" y="1516300"/>
            <a:ext cx="1332668" cy="732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75031" y="4069514"/>
            <a:ext cx="1332668" cy="730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5519" y="970624"/>
            <a:ext cx="5986711" cy="338552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0"/>
          <p:cNvSpPr txBox="1">
            <a:spLocks noGrp="1"/>
          </p:cNvSpPr>
          <p:nvPr>
            <p:ph type="body" idx="1"/>
          </p:nvPr>
        </p:nvSpPr>
        <p:spPr>
          <a:xfrm>
            <a:off x="719527" y="1807228"/>
            <a:ext cx="2618283" cy="1350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/>
          </a:p>
          <a:p>
            <a:pPr marL="63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/>
          </a:p>
        </p:txBody>
      </p:sp>
      <p:sp>
        <p:nvSpPr>
          <p:cNvPr id="96" name="Google Shape;96;p10"/>
          <p:cNvSpPr txBox="1"/>
          <p:nvPr/>
        </p:nvSpPr>
        <p:spPr>
          <a:xfrm>
            <a:off x="1949160" y="1977841"/>
            <a:ext cx="220998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“Check” Student’s data</a:t>
            </a:r>
            <a:endParaRPr/>
          </a:p>
        </p:txBody>
      </p:sp>
      <p:sp>
        <p:nvSpPr>
          <p:cNvPr id="97" name="Google Shape;97;p10"/>
          <p:cNvSpPr txBox="1"/>
          <p:nvPr/>
        </p:nvSpPr>
        <p:spPr>
          <a:xfrm>
            <a:off x="5122856" y="1868492"/>
            <a:ext cx="1921989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Student’s Needs</a:t>
            </a:r>
            <a:endParaRPr/>
          </a:p>
          <a:p>
            <a:pPr marL="0" marR="0" lvl="0" indent="0" algn="ctr" rtl="0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&amp; Perspective</a:t>
            </a:r>
            <a:endParaRPr/>
          </a:p>
        </p:txBody>
      </p:sp>
      <p:sp>
        <p:nvSpPr>
          <p:cNvPr id="98" name="Google Shape;98;p10"/>
          <p:cNvSpPr txBox="1"/>
          <p:nvPr/>
        </p:nvSpPr>
        <p:spPr>
          <a:xfrm>
            <a:off x="2038426" y="3721820"/>
            <a:ext cx="2031451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Family Influences &amp; </a:t>
            </a:r>
            <a:endParaRPr/>
          </a:p>
          <a:p>
            <a:pPr marL="0" marR="0" lvl="0" indent="0" algn="ctr" rtl="0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Circumstances</a:t>
            </a:r>
            <a:endParaRPr/>
          </a:p>
        </p:txBody>
      </p:sp>
      <p:sp>
        <p:nvSpPr>
          <p:cNvPr id="99" name="Google Shape;99;p10"/>
          <p:cNvSpPr txBox="1"/>
          <p:nvPr/>
        </p:nvSpPr>
        <p:spPr>
          <a:xfrm>
            <a:off x="4921485" y="3721820"/>
            <a:ext cx="2292292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Available School &amp;</a:t>
            </a:r>
            <a:endParaRPr/>
          </a:p>
          <a:p>
            <a:pPr marL="0" marR="0" lvl="0" indent="0" algn="ctr" rtl="0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Community Resources</a:t>
            </a:r>
            <a:endParaRPr/>
          </a:p>
        </p:txBody>
      </p:sp>
      <p:pic>
        <p:nvPicPr>
          <p:cNvPr id="100" name="Google Shape;100;p10" descr="A cartoon of a hand holding a puzzle piece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-447956" y="3854989"/>
            <a:ext cx="1948325" cy="1698822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0"/>
          <p:cNvSpPr txBox="1"/>
          <p:nvPr/>
        </p:nvSpPr>
        <p:spPr>
          <a:xfrm>
            <a:off x="456175" y="205273"/>
            <a:ext cx="8225400" cy="765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990"/>
              <a:buFont typeface="Calibri"/>
              <a:buNone/>
            </a:pPr>
            <a:r>
              <a:rPr lang="en-US" sz="3640" b="0" i="0" u="none" strike="noStrike" cap="none">
                <a:solidFill>
                  <a:srgbClr val="91192A"/>
                </a:solidFill>
                <a:latin typeface="Calibri"/>
                <a:ea typeface="Calibri"/>
                <a:cs typeface="Calibri"/>
                <a:sym typeface="Calibri"/>
              </a:rPr>
              <a:t>The Check &amp; Connect Program: “Check”</a:t>
            </a:r>
            <a:endParaRPr sz="3640" b="0" i="0" u="none" strike="noStrike" cap="none">
              <a:solidFill>
                <a:srgbClr val="91192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93974" y="1266868"/>
            <a:ext cx="747314" cy="634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688575" y="3056385"/>
            <a:ext cx="731155" cy="601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24272" y="3029033"/>
            <a:ext cx="686720" cy="650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723142" y="1275759"/>
            <a:ext cx="664686" cy="5655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 txBox="1">
            <a:spLocks noGrp="1"/>
          </p:cNvSpPr>
          <p:nvPr>
            <p:ph type="title"/>
          </p:nvPr>
        </p:nvSpPr>
        <p:spPr>
          <a:xfrm rot="-5400000">
            <a:off x="-1746353" y="2103541"/>
            <a:ext cx="426543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Sample Student Data</a:t>
            </a:r>
            <a:endParaRPr/>
          </a:p>
        </p:txBody>
      </p:sp>
      <p:pic>
        <p:nvPicPr>
          <p:cNvPr id="111" name="Google Shape;111;p11" descr="A screenshot of a computer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041" y="0"/>
            <a:ext cx="754591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2"/>
          <p:cNvSpPr txBox="1">
            <a:spLocks noGrp="1"/>
          </p:cNvSpPr>
          <p:nvPr>
            <p:ph type="title"/>
          </p:nvPr>
        </p:nvSpPr>
        <p:spPr>
          <a:xfrm>
            <a:off x="456175" y="445025"/>
            <a:ext cx="8225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640"/>
              <a:t>I Notice, I Wonder</a:t>
            </a:r>
            <a:endParaRPr sz="3640"/>
          </a:p>
        </p:txBody>
      </p:sp>
      <p:sp>
        <p:nvSpPr>
          <p:cNvPr id="117" name="Google Shape;117;p12"/>
          <p:cNvSpPr txBox="1">
            <a:spLocks noGrp="1"/>
          </p:cNvSpPr>
          <p:nvPr>
            <p:ph type="body" idx="1"/>
          </p:nvPr>
        </p:nvSpPr>
        <p:spPr>
          <a:xfrm>
            <a:off x="456300" y="1152475"/>
            <a:ext cx="8225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</a:pPr>
            <a:r>
              <a:rPr lang="en-US"/>
              <a:t>What do you notice about the data?</a:t>
            </a:r>
            <a:endParaRPr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</a:pPr>
            <a:r>
              <a:rPr lang="en-US"/>
              <a:t>Thinking about your role, </a:t>
            </a:r>
            <a:r>
              <a:rPr lang="en-US" i="1"/>
              <a:t>who</a:t>
            </a:r>
            <a:r>
              <a:rPr lang="en-US"/>
              <a:t> else do you need support from to help this student?</a:t>
            </a:r>
            <a:endParaRPr/>
          </a:p>
          <a:p>
            <a:pPr marL="91440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Char char="○"/>
            </a:pPr>
            <a:r>
              <a:rPr lang="en-US" i="1"/>
              <a:t>What </a:t>
            </a:r>
            <a:r>
              <a:rPr lang="en-US"/>
              <a:t>do you need from them (extra information, data, etc.)?</a:t>
            </a:r>
            <a:endParaRPr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</a:pPr>
            <a:r>
              <a:rPr lang="en-US"/>
              <a:t>What do you wonder about how to help this student?</a:t>
            </a:r>
            <a:endParaRPr/>
          </a:p>
        </p:txBody>
      </p:sp>
      <p:pic>
        <p:nvPicPr>
          <p:cNvPr id="118" name="Google Shape;118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04637" y="182112"/>
            <a:ext cx="1250340" cy="13014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3"/>
          <p:cNvSpPr txBox="1">
            <a:spLocks noGrp="1"/>
          </p:cNvSpPr>
          <p:nvPr>
            <p:ph type="title"/>
          </p:nvPr>
        </p:nvSpPr>
        <p:spPr>
          <a:xfrm>
            <a:off x="456175" y="200026"/>
            <a:ext cx="8225400" cy="8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640"/>
              <a:t>Mentor Tasks and Time</a:t>
            </a:r>
            <a:endParaRPr sz="3640"/>
          </a:p>
        </p:txBody>
      </p:sp>
      <p:pic>
        <p:nvPicPr>
          <p:cNvPr id="124" name="Google Shape;12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4903" y="907256"/>
            <a:ext cx="6934195" cy="3900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 txBox="1">
            <a:spLocks noGrp="1"/>
          </p:cNvSpPr>
          <p:nvPr>
            <p:ph type="title"/>
          </p:nvPr>
        </p:nvSpPr>
        <p:spPr>
          <a:xfrm>
            <a:off x="456175" y="445025"/>
            <a:ext cx="650898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640"/>
              <a:t>Four Corners</a:t>
            </a:r>
            <a:endParaRPr sz="3640"/>
          </a:p>
        </p:txBody>
      </p:sp>
      <p:sp>
        <p:nvSpPr>
          <p:cNvPr id="130" name="Google Shape;130;p14"/>
          <p:cNvSpPr txBox="1">
            <a:spLocks noGrp="1"/>
          </p:cNvSpPr>
          <p:nvPr>
            <p:ph type="body" idx="1"/>
          </p:nvPr>
        </p:nvSpPr>
        <p:spPr>
          <a:xfrm>
            <a:off x="456300" y="1152475"/>
            <a:ext cx="8225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None/>
            </a:pPr>
            <a:r>
              <a:rPr lang="en-US"/>
              <a:t>Who do you think has the most important</a:t>
            </a:r>
            <a:endParaRPr/>
          </a:p>
          <a:p>
            <a:pPr marL="63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None/>
            </a:pPr>
            <a:r>
              <a:rPr lang="en-US"/>
              <a:t>role in supporting the success of Check &amp; Connect®?</a:t>
            </a:r>
            <a:endParaRPr/>
          </a:p>
          <a:p>
            <a:pPr marL="63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None/>
            </a:pPr>
            <a:endParaRPr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</a:pPr>
            <a:r>
              <a:rPr lang="en-US"/>
              <a:t>Students</a:t>
            </a:r>
            <a:endParaRPr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</a:pPr>
            <a:r>
              <a:rPr lang="en-US"/>
              <a:t>Family/Guardian</a:t>
            </a:r>
            <a:endParaRPr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</a:pPr>
            <a:r>
              <a:rPr lang="en-US"/>
              <a:t>Mentors</a:t>
            </a:r>
            <a:endParaRPr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</a:pPr>
            <a:r>
              <a:rPr lang="en-US"/>
              <a:t>School Staff</a:t>
            </a:r>
            <a:endParaRPr/>
          </a:p>
        </p:txBody>
      </p:sp>
      <p:pic>
        <p:nvPicPr>
          <p:cNvPr id="131" name="Google Shape;13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35909" y="182112"/>
            <a:ext cx="1372992" cy="12752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5"/>
          <p:cNvSpPr txBox="1">
            <a:spLocks noGrp="1"/>
          </p:cNvSpPr>
          <p:nvPr>
            <p:ph type="title"/>
          </p:nvPr>
        </p:nvSpPr>
        <p:spPr>
          <a:xfrm>
            <a:off x="456175" y="445025"/>
            <a:ext cx="8225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640"/>
              <a:t>Stakeholder Support</a:t>
            </a:r>
            <a:endParaRPr sz="3640"/>
          </a:p>
        </p:txBody>
      </p:sp>
      <p:sp>
        <p:nvSpPr>
          <p:cNvPr id="137" name="Google Shape;137;p15"/>
          <p:cNvSpPr txBox="1">
            <a:spLocks noGrp="1"/>
          </p:cNvSpPr>
          <p:nvPr>
            <p:ph type="body" idx="1"/>
          </p:nvPr>
        </p:nvSpPr>
        <p:spPr>
          <a:xfrm>
            <a:off x="456300" y="1152475"/>
            <a:ext cx="8225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None/>
            </a:pPr>
            <a:r>
              <a:rPr lang="en-US"/>
              <a:t>How does each stakeholder support the</a:t>
            </a:r>
            <a:endParaRPr/>
          </a:p>
          <a:p>
            <a:pPr marL="63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None/>
            </a:pPr>
            <a:r>
              <a:rPr lang="en-US"/>
              <a:t>success of the Check &amp; Connect® program?</a:t>
            </a:r>
            <a:endParaRPr/>
          </a:p>
        </p:txBody>
      </p:sp>
      <p:pic>
        <p:nvPicPr>
          <p:cNvPr id="138" name="Google Shape;13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00801" y="257175"/>
            <a:ext cx="2386012" cy="24820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1080616">
            <a:off x="7201450" y="267631"/>
            <a:ext cx="1500186" cy="1500186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6"/>
          <p:cNvSpPr txBox="1">
            <a:spLocks noGrp="1"/>
          </p:cNvSpPr>
          <p:nvPr>
            <p:ph type="title"/>
          </p:nvPr>
        </p:nvSpPr>
        <p:spPr>
          <a:xfrm>
            <a:off x="456175" y="445025"/>
            <a:ext cx="8225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640"/>
              <a:t>List of 8</a:t>
            </a:r>
            <a:endParaRPr sz="3640"/>
          </a:p>
        </p:txBody>
      </p:sp>
      <p:sp>
        <p:nvSpPr>
          <p:cNvPr id="145" name="Google Shape;145;p16"/>
          <p:cNvSpPr txBox="1">
            <a:spLocks noGrp="1"/>
          </p:cNvSpPr>
          <p:nvPr>
            <p:ph type="body" idx="1"/>
          </p:nvPr>
        </p:nvSpPr>
        <p:spPr>
          <a:xfrm>
            <a:off x="456300" y="1152475"/>
            <a:ext cx="8225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None/>
            </a:pPr>
            <a:r>
              <a:rPr lang="en-US" dirty="0"/>
              <a:t>In your small groups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</a:pPr>
            <a:r>
              <a:rPr lang="en-US" dirty="0"/>
              <a:t>Select a scribe.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</a:pPr>
            <a:r>
              <a:rPr lang="en-US" dirty="0"/>
              <a:t>Determine an order for everyone in your group to respond (clockwise, etc.).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</a:pPr>
            <a:r>
              <a:rPr lang="en-US" dirty="0"/>
              <a:t>Quickly respond to each prompt, one response per person, in the order you determined.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</a:pPr>
            <a:r>
              <a:rPr lang="en-US" dirty="0"/>
              <a:t>Say “pass” if you cannot think of a response; the next person in the determined order can then respond.</a:t>
            </a:r>
            <a:endParaRPr dirty="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None/>
            </a:pPr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1080616">
            <a:off x="7244583" y="195165"/>
            <a:ext cx="1500186" cy="1500186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7"/>
          <p:cNvSpPr txBox="1">
            <a:spLocks noGrp="1"/>
          </p:cNvSpPr>
          <p:nvPr>
            <p:ph type="title"/>
          </p:nvPr>
        </p:nvSpPr>
        <p:spPr>
          <a:xfrm>
            <a:off x="456175" y="445025"/>
            <a:ext cx="8225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640" dirty="0"/>
              <a:t>List of 8</a:t>
            </a:r>
            <a:endParaRPr sz="3640" dirty="0"/>
          </a:p>
        </p:txBody>
      </p:sp>
      <p:sp>
        <p:nvSpPr>
          <p:cNvPr id="152" name="Google Shape;152;p17"/>
          <p:cNvSpPr txBox="1">
            <a:spLocks noGrp="1"/>
          </p:cNvSpPr>
          <p:nvPr>
            <p:ph type="body" idx="1"/>
          </p:nvPr>
        </p:nvSpPr>
        <p:spPr>
          <a:xfrm>
            <a:off x="335530" y="1390285"/>
            <a:ext cx="8225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</a:pPr>
            <a:r>
              <a:rPr lang="en-US" dirty="0"/>
              <a:t>List 8 characteristics or skills of a good mentor.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</a:pPr>
            <a:r>
              <a:rPr lang="en-US" dirty="0"/>
              <a:t>List 8 resources a mentor needs to support a student.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</a:pPr>
            <a:r>
              <a:rPr lang="en-US" dirty="0"/>
              <a:t>List 8 ways a family can help a student remain in school.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</a:pPr>
            <a:r>
              <a:rPr lang="en-US" dirty="0"/>
              <a:t>List 8 things a student can do to remain in school.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</a:pPr>
            <a:r>
              <a:rPr lang="en-US" dirty="0"/>
              <a:t>List 8 things school staff can do to help a student remain in school.</a:t>
            </a:r>
            <a:endParaRPr dirty="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8"/>
          <p:cNvSpPr txBox="1">
            <a:spLocks noGrp="1"/>
          </p:cNvSpPr>
          <p:nvPr>
            <p:ph type="title"/>
          </p:nvPr>
        </p:nvSpPr>
        <p:spPr>
          <a:xfrm>
            <a:off x="455275" y="292043"/>
            <a:ext cx="8225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640" dirty="0"/>
              <a:t>What a Mentor is Not</a:t>
            </a:r>
            <a:endParaRPr sz="3640" dirty="0"/>
          </a:p>
        </p:txBody>
      </p:sp>
      <p:sp>
        <p:nvSpPr>
          <p:cNvPr id="158" name="Google Shape;158;p18"/>
          <p:cNvSpPr txBox="1">
            <a:spLocks noGrp="1"/>
          </p:cNvSpPr>
          <p:nvPr>
            <p:ph type="body" idx="1"/>
          </p:nvPr>
        </p:nvSpPr>
        <p:spPr>
          <a:xfrm>
            <a:off x="456300" y="940040"/>
            <a:ext cx="8225400" cy="4002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None/>
            </a:pPr>
            <a:r>
              <a:rPr lang="en-US" sz="2400" dirty="0"/>
              <a:t>Mentors play an intentional and specific role. </a:t>
            </a:r>
          </a:p>
          <a:p>
            <a:pPr marL="635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None/>
            </a:pPr>
            <a:r>
              <a:rPr lang="en-US" sz="2400" dirty="0"/>
              <a:t>Mentors are not: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Char char="●"/>
            </a:pPr>
            <a:r>
              <a:rPr lang="en-US" sz="2400" dirty="0"/>
              <a:t>Disciplinarians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Char char="●"/>
            </a:pPr>
            <a:r>
              <a:rPr lang="en-US" sz="2400" dirty="0"/>
              <a:t>Therapists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Char char="●"/>
            </a:pPr>
            <a:r>
              <a:rPr lang="en-US" sz="2400" dirty="0"/>
              <a:t>Counselors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Char char="●"/>
            </a:pPr>
            <a:r>
              <a:rPr lang="en-US" sz="2400" dirty="0"/>
              <a:t>Replacement parents or</a:t>
            </a:r>
          </a:p>
          <a:p>
            <a:pPr marL="63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None/>
            </a:pPr>
            <a:r>
              <a:rPr lang="en-US" sz="2400" dirty="0"/>
              <a:t>      guardians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Char char="●"/>
            </a:pPr>
            <a:r>
              <a:rPr lang="en-US" sz="2400" dirty="0"/>
              <a:t>Teacher’s assistants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Char char="●"/>
            </a:pPr>
            <a:r>
              <a:rPr lang="en-US" sz="2400" dirty="0"/>
              <a:t>Translator for the schools</a:t>
            </a:r>
          </a:p>
        </p:txBody>
      </p:sp>
      <p:sp>
        <p:nvSpPr>
          <p:cNvPr id="4" name="Rectangular Callout 3">
            <a:extLst>
              <a:ext uri="{FF2B5EF4-FFF2-40B4-BE49-F238E27FC236}">
                <a16:creationId xmlns:a16="http://schemas.microsoft.com/office/drawing/2014/main" id="{490FCD17-3969-010F-D597-929AB5313398}"/>
              </a:ext>
            </a:extLst>
          </p:cNvPr>
          <p:cNvSpPr/>
          <p:nvPr/>
        </p:nvSpPr>
        <p:spPr>
          <a:xfrm>
            <a:off x="4100947" y="1765063"/>
            <a:ext cx="4682836" cy="2095737"/>
          </a:xfrm>
          <a:prstGeom prst="wedgeRectCallout">
            <a:avLst>
              <a:gd name="adj1" fmla="val -38732"/>
              <a:gd name="adj2" fmla="val 6905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5EAEE-BF9B-7214-7252-160E1E6ECACA}"/>
              </a:ext>
            </a:extLst>
          </p:cNvPr>
          <p:cNvSpPr txBox="1"/>
          <p:nvPr/>
        </p:nvSpPr>
        <p:spPr>
          <a:xfrm>
            <a:off x="4192703" y="1872723"/>
            <a:ext cx="448887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en-US" sz="1600" u="none" strike="noStrike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“The first 3-4 months I was thinking: When are you going to leave?  The 5</a:t>
            </a:r>
            <a:r>
              <a:rPr lang="en-US" sz="1600" u="none" strike="noStrike" baseline="3000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1600" u="none" strike="noStrike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&amp; 6</a:t>
            </a:r>
            <a:r>
              <a:rPr lang="en-US" sz="1600" u="none" strike="noStrike" baseline="3000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1600" u="none" strike="noStrike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month I’m thinking: You’re showing pity. You pity me. You don’t care about me. By the 18</a:t>
            </a:r>
            <a:r>
              <a:rPr lang="en-US" sz="1600" u="none" strike="noStrike" baseline="3000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1600" u="none" strike="noStrike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month, I’m like: This person loves me, because I have nothing to offer, and they are showing that they are not trying to use me. So stick in their lives, through thick and thin.”</a:t>
            </a:r>
            <a:endParaRPr lang="en-US" sz="16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b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C609B9-5E78-052E-5C61-EAABD122D47A}"/>
              </a:ext>
            </a:extLst>
          </p:cNvPr>
          <p:cNvSpPr txBox="1"/>
          <p:nvPr/>
        </p:nvSpPr>
        <p:spPr>
          <a:xfrm>
            <a:off x="5930353" y="3897350"/>
            <a:ext cx="285343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James Andersen </a:t>
            </a:r>
            <a:endParaRPr lang="en-US" b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rtl="0"/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2014 National Mentoring Summit</a:t>
            </a:r>
            <a:endParaRPr lang="en-US" b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9"/>
          <p:cNvSpPr txBox="1">
            <a:spLocks noGrp="1"/>
          </p:cNvSpPr>
          <p:nvPr>
            <p:ph type="title"/>
          </p:nvPr>
        </p:nvSpPr>
        <p:spPr>
          <a:xfrm>
            <a:off x="754050" y="419092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“</a:t>
            </a:r>
            <a:r>
              <a:rPr lang="en-US" u="sng" dirty="0">
                <a:solidFill>
                  <a:schemeClr val="accent2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If You Mentor Me…”</a:t>
            </a:r>
            <a:endParaRPr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4" name="Google Shape;164;p19"/>
          <p:cNvSpPr/>
          <p:nvPr/>
        </p:nvSpPr>
        <p:spPr>
          <a:xfrm>
            <a:off x="1294200" y="448425"/>
            <a:ext cx="6555600" cy="374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5" name="Google Shape;165;p19" descr="A person with a black headband&#10;&#10;AI-generated content may be incorrect.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94200" y="448426"/>
            <a:ext cx="6653333" cy="374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0"/>
          <p:cNvSpPr txBox="1">
            <a:spLocks noGrp="1"/>
          </p:cNvSpPr>
          <p:nvPr>
            <p:ph type="title"/>
          </p:nvPr>
        </p:nvSpPr>
        <p:spPr>
          <a:xfrm>
            <a:off x="456175" y="445025"/>
            <a:ext cx="8225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640"/>
              <a:t>How Am I Feeling? What Am I Thinking?</a:t>
            </a:r>
            <a:endParaRPr sz="3640"/>
          </a:p>
        </p:txBody>
      </p:sp>
      <p:sp>
        <p:nvSpPr>
          <p:cNvPr id="171" name="Google Shape;171;p20"/>
          <p:cNvSpPr txBox="1">
            <a:spLocks noGrp="1"/>
          </p:cNvSpPr>
          <p:nvPr>
            <p:ph type="body" idx="1"/>
          </p:nvPr>
        </p:nvSpPr>
        <p:spPr>
          <a:xfrm>
            <a:off x="456300" y="1152475"/>
            <a:ext cx="6680306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None/>
            </a:pPr>
            <a:r>
              <a:rPr lang="en-US"/>
              <a:t>How are you feeling about the Check &amp; Connect® program?</a:t>
            </a:r>
            <a:endParaRPr/>
          </a:p>
          <a:p>
            <a:pPr marL="63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None/>
            </a:pPr>
            <a:endParaRPr/>
          </a:p>
          <a:p>
            <a:pPr marL="635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/>
              <a:t>What are you thinking about your role in supporting the Check &amp; Connect® program? </a:t>
            </a:r>
            <a:endParaRPr/>
          </a:p>
        </p:txBody>
      </p:sp>
      <p:pic>
        <p:nvPicPr>
          <p:cNvPr id="172" name="Google Shape;17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51306" y="1152475"/>
            <a:ext cx="1510957" cy="15109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20 LEAR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89C3"/>
      </a:accent1>
      <a:accent2>
        <a:srgbClr val="285782"/>
      </a:accent2>
      <a:accent3>
        <a:srgbClr val="90192A"/>
      </a:accent3>
      <a:accent4>
        <a:srgbClr val="E6BC37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1326</Words>
  <Application>Microsoft Office PowerPoint</Application>
  <PresentationFormat>On-screen Show (16:9)</PresentationFormat>
  <Paragraphs>127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Open Sans</vt:lpstr>
      <vt:lpstr>Arial</vt:lpstr>
      <vt:lpstr>Wingdings</vt:lpstr>
      <vt:lpstr>Calibri</vt:lpstr>
      <vt:lpstr>Noto Sans Symbols</vt:lpstr>
      <vt:lpstr>K20 LEARN</vt:lpstr>
      <vt:lpstr>PowerPoint Presentation</vt:lpstr>
      <vt:lpstr>Enhancing School Attendance through Structured Mentoring Programs</vt:lpstr>
      <vt:lpstr>Student Engagement</vt:lpstr>
      <vt:lpstr>Essential Question</vt:lpstr>
      <vt:lpstr>Session Objectives</vt:lpstr>
      <vt:lpstr>Collective Brain Dump</vt:lpstr>
      <vt:lpstr>Top 10 Reasons Students Left High School</vt:lpstr>
      <vt:lpstr>Static or Dynamic?</vt:lpstr>
      <vt:lpstr>Check &amp; Connect®</vt:lpstr>
      <vt:lpstr>The Check &amp; Connect Program: “Check”</vt:lpstr>
      <vt:lpstr>PowerPoint Presentation</vt:lpstr>
      <vt:lpstr>Sample Student Data</vt:lpstr>
      <vt:lpstr>I Notice, I Wonder</vt:lpstr>
      <vt:lpstr>Mentor Tasks and Time</vt:lpstr>
      <vt:lpstr>Four Corners</vt:lpstr>
      <vt:lpstr>Stakeholder Support</vt:lpstr>
      <vt:lpstr>List of 8</vt:lpstr>
      <vt:lpstr>List of 8</vt:lpstr>
      <vt:lpstr>What a Mentor is Not</vt:lpstr>
      <vt:lpstr>“If You Mentor Me…”</vt:lpstr>
      <vt:lpstr>How Am I Feeling? What Am I Thinking?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K20 Center</dc:creator>
  <cp:lastModifiedBy>McLeod Porter, Delma</cp:lastModifiedBy>
  <cp:revision>5</cp:revision>
  <dcterms:modified xsi:type="dcterms:W3CDTF">2026-04-08T17:02:27Z</dcterms:modified>
</cp:coreProperties>
</file>