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94"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76634"/>
  </p:normalViewPr>
  <p:slideViewPr>
    <p:cSldViewPr snapToGrid="0">
      <p:cViewPr varScale="1">
        <p:scale>
          <a:sx n="117" d="100"/>
          <a:sy n="117" d="100"/>
        </p:scale>
        <p:origin x="18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henounproject.com/icon/pyramid-467000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nounproject.com/icon/pyramid-46700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20center.ou.edu/wp-content/uploads/2023/07/Authenticity_Practitioners_Brief.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81d8ebf9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81d8ebf9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Lydia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81d8ebf9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81d8ebf9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Lydia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65ca07ae9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65ca07ae9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a:t>(hand out the teaching and learning chart)</a:t>
            </a:r>
            <a:endParaRPr i="1"/>
          </a:p>
          <a:p>
            <a:pPr marL="0" lvl="0" indent="0" algn="l" rtl="0">
              <a:spcBef>
                <a:spcPts val="0"/>
              </a:spcBef>
              <a:spcAft>
                <a:spcPts val="0"/>
              </a:spcAft>
              <a:buNone/>
            </a:pPr>
            <a:endParaRPr i="1"/>
          </a:p>
          <a:p>
            <a:pPr marL="0" lvl="0" indent="0" algn="l" rtl="0">
              <a:spcBef>
                <a:spcPts val="0"/>
              </a:spcBef>
              <a:spcAft>
                <a:spcPts val="0"/>
              </a:spcAft>
              <a:buNone/>
            </a:pPr>
            <a:r>
              <a:rPr lang="en-US"/>
              <a:t>Look at the specific actions of the teachers and students in a classroom when Authenticity is present.</a:t>
            </a:r>
            <a:endParaRPr/>
          </a:p>
          <a:p>
            <a:pPr marL="0" lvl="0" indent="0" algn="l" rtl="0">
              <a:spcBef>
                <a:spcPts val="0"/>
              </a:spcBef>
              <a:spcAft>
                <a:spcPts val="0"/>
              </a:spcAft>
              <a:buNone/>
            </a:pPr>
            <a:endParaRPr i="1"/>
          </a:p>
          <a:p>
            <a:pPr marL="0" lvl="0" indent="0" algn="l" rtl="0">
              <a:spcBef>
                <a:spcPts val="0"/>
              </a:spcBef>
              <a:spcAft>
                <a:spcPts val="0"/>
              </a:spcAft>
              <a:buNone/>
            </a:pPr>
            <a:r>
              <a:rPr lang="en-US"/>
              <a:t>Ask the question: What characteristics in the Teaching and Learning Practices chart are </a:t>
            </a:r>
            <a:r>
              <a:rPr lang="en-US" b="1"/>
              <a:t>familiar</a:t>
            </a:r>
            <a:r>
              <a:rPr lang="en-US"/>
              <a:t>?</a:t>
            </a:r>
            <a:endParaRPr/>
          </a:p>
          <a:p>
            <a:pPr marL="0" lvl="0" indent="0" algn="l" rtl="0">
              <a:spcBef>
                <a:spcPts val="0"/>
              </a:spcBef>
              <a:spcAft>
                <a:spcPts val="0"/>
              </a:spcAft>
              <a:buNone/>
            </a:pPr>
            <a:br>
              <a:rPr lang="en-US"/>
            </a:br>
            <a:r>
              <a:rPr lang="en-US"/>
              <a:t>Ask the question: What characteristics are </a:t>
            </a:r>
            <a:r>
              <a:rPr lang="en-US" b="1"/>
              <a:t>new or surprising</a:t>
            </a:r>
            <a:r>
              <a:rPr lang="en-US"/>
              <a:t>? (using professional tools)</a:t>
            </a:r>
            <a:br>
              <a:rPr lang="en-US"/>
            </a:br>
            <a:br>
              <a:rPr lang="en-US"/>
            </a:br>
            <a:r>
              <a:rPr lang="en-US"/>
              <a:t>This is what the K20 center says about Authenticity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6a948fe4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6a948fe4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a:t>
            </a:r>
            <a:r>
              <a:rPr lang="en-US" dirty="0" err="1"/>
              <a:t>Cneter</a:t>
            </a:r>
            <a:r>
              <a:rPr lang="en-US" dirty="0"/>
              <a:t>. (n.d.) Authenticity. </a:t>
            </a:r>
            <a:r>
              <a:rPr lang="en-US" dirty="0" err="1"/>
              <a:t>Youtube</a:t>
            </a:r>
            <a:r>
              <a:rPr lang="en-US" dirty="0"/>
              <a:t>. https://</a:t>
            </a:r>
            <a:r>
              <a:rPr lang="en-US" dirty="0" err="1"/>
              <a:t>www.youtube.com</a:t>
            </a:r>
            <a:r>
              <a:rPr lang="en-US" dirty="0"/>
              <a:t>/</a:t>
            </a:r>
            <a:r>
              <a:rPr lang="en-US" dirty="0" err="1"/>
              <a:t>watch?v</a:t>
            </a:r>
            <a:r>
              <a:rPr lang="en-US" dirty="0"/>
              <a:t>=</a:t>
            </a:r>
            <a:r>
              <a:rPr lang="en-US" dirty="0" err="1"/>
              <a:t>UrtgMJVmNAQ</a:t>
            </a:r>
            <a:r>
              <a:rPr lang="en-US" dirty="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6a948fe4c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6a948fe4c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lnSpc>
                <a:spcPct val="115000"/>
              </a:lnSpc>
              <a:spcBef>
                <a:spcPts val="1200"/>
              </a:spcBef>
              <a:spcAft>
                <a:spcPts val="0"/>
              </a:spcAft>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https://thenounproject.com/icon/pyramid-4670005/</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381000" marR="381000" lvl="0" indent="0" algn="l" rtl="0">
              <a:lnSpc>
                <a:spcPct val="115000"/>
              </a:lnSpc>
              <a:spcBef>
                <a:spcPts val="1200"/>
              </a:spcBef>
              <a:spcAft>
                <a:spcPts val="0"/>
              </a:spcAft>
              <a:buClr>
                <a:schemeClr val="dk1"/>
              </a:buClr>
              <a:buSzPts val="1100"/>
              <a:buFont typeface="Arial"/>
              <a:buNone/>
            </a:pPr>
            <a:r>
              <a:rPr lang="en-US" sz="1500"/>
              <a:t>"Authenticity is the </a:t>
            </a:r>
            <a:r>
              <a:rPr lang="en-US" sz="1500" b="1"/>
              <a:t>overarching framework</a:t>
            </a:r>
            <a:r>
              <a:rPr lang="en-US" sz="1500"/>
              <a:t>—it’s the lens through which we define our teaching philosophy and purpose.</a:t>
            </a:r>
            <a:br>
              <a:rPr lang="en-US" sz="1500"/>
            </a:br>
            <a:r>
              <a:rPr lang="en-US" sz="1500"/>
              <a:t> The </a:t>
            </a:r>
            <a:r>
              <a:rPr lang="en-US" sz="1500" b="1"/>
              <a:t>Effective Teaching and Learning Practices</a:t>
            </a:r>
            <a:r>
              <a:rPr lang="en-US" sz="1500"/>
              <a:t> from NCTM are the high-leverage actions we use in the classroom to foster those authentic outcomes.</a:t>
            </a:r>
            <a:br>
              <a:rPr lang="en-US" sz="1500"/>
            </a:br>
            <a:r>
              <a:rPr lang="en-US" sz="1500"/>
              <a:t> And </a:t>
            </a:r>
            <a:r>
              <a:rPr lang="en-US" sz="1500" b="1"/>
              <a:t>instructional strategies</a:t>
            </a:r>
            <a:r>
              <a:rPr lang="en-US" sz="1500"/>
              <a:t> are the day-to-day tools—like routines, structures, or moves—we can use to enact those practices effectively.</a:t>
            </a:r>
            <a:endParaRPr sz="1500"/>
          </a:p>
          <a:p>
            <a:pPr marL="0" lvl="0" indent="0" algn="l" rtl="0">
              <a:lnSpc>
                <a:spcPct val="115000"/>
              </a:lnSpc>
              <a:spcBef>
                <a:spcPts val="1200"/>
              </a:spcBef>
              <a:spcAft>
                <a:spcPts val="0"/>
              </a:spcAft>
              <a:buClr>
                <a:schemeClr val="dk1"/>
              </a:buClr>
              <a:buSzPts val="1100"/>
              <a:buFont typeface="Arial"/>
              <a:buNone/>
            </a:pPr>
            <a:r>
              <a:rPr lang="en-US" sz="1500"/>
              <a:t>Like I said, our </a:t>
            </a:r>
            <a:r>
              <a:rPr lang="en-US" sz="1500" b="1"/>
              <a:t>State Standards and curriculum</a:t>
            </a:r>
            <a:r>
              <a:rPr lang="en-US" sz="1500"/>
              <a:t> offer focus, direction, and shared goals. But they don’t tell us how to transform our instruction to reach </a:t>
            </a:r>
            <a:r>
              <a:rPr lang="en-US" sz="1500" i="1"/>
              <a:t>every</a:t>
            </a:r>
            <a:r>
              <a:rPr lang="en-US" sz="1500"/>
              <a:t> student in a meaningful way.</a:t>
            </a:r>
            <a:br>
              <a:rPr lang="en-US" sz="1500"/>
            </a:br>
            <a:endParaRPr sz="1500"/>
          </a:p>
          <a:p>
            <a:pPr marL="0" lvl="0" indent="0" algn="l" rtl="0">
              <a:lnSpc>
                <a:spcPct val="115000"/>
              </a:lnSpc>
              <a:spcBef>
                <a:spcPts val="1200"/>
              </a:spcBef>
              <a:spcAft>
                <a:spcPts val="0"/>
              </a:spcAft>
              <a:buClr>
                <a:schemeClr val="dk1"/>
              </a:buClr>
              <a:buSzPts val="1100"/>
              <a:buFont typeface="Arial"/>
              <a:buNone/>
            </a:pPr>
            <a:r>
              <a:rPr lang="en-US" sz="1500"/>
              <a:t>That’s where authenticity and the practices come in—they </a:t>
            </a:r>
            <a:r>
              <a:rPr lang="en-US" sz="1500" b="1"/>
              <a:t>bridge the gap</a:t>
            </a:r>
            <a:r>
              <a:rPr lang="en-US" sz="1500"/>
              <a:t> between what’s written in policy and what happens in the classroom.</a:t>
            </a:r>
            <a:endParaRPr sz="1500"/>
          </a:p>
          <a:p>
            <a:pPr marL="0" lvl="0" indent="0" algn="l" rtl="0">
              <a:lnSpc>
                <a:spcPct val="115000"/>
              </a:lnSpc>
              <a:spcBef>
                <a:spcPts val="1200"/>
              </a:spcBef>
              <a:spcAft>
                <a:spcPts val="0"/>
              </a:spcAft>
              <a:buClr>
                <a:schemeClr val="dk1"/>
              </a:buClr>
              <a:buSzPts val="1100"/>
              <a:buFont typeface="Arial"/>
              <a:buNone/>
            </a:pPr>
            <a:r>
              <a:rPr lang="en-US" sz="1500"/>
              <a:t>By shifting our mindset toward </a:t>
            </a:r>
            <a:r>
              <a:rPr lang="en-US" sz="1500" b="1"/>
              <a:t>authentic instruction</a:t>
            </a:r>
            <a:r>
              <a:rPr lang="en-US" sz="1500"/>
              <a:t>, we begin to ask: 'What practices will help me meet these standards </a:t>
            </a:r>
            <a:r>
              <a:rPr lang="en-US" sz="1500" i="1"/>
              <a:t>while also</a:t>
            </a:r>
            <a:r>
              <a:rPr lang="en-US" sz="1500"/>
              <a:t> engaging students in deeper, more connected learning?'"</a:t>
            </a:r>
            <a:endParaRPr sz="1500"/>
          </a:p>
          <a:p>
            <a:pPr marL="0" lvl="0" indent="0" algn="l" rtl="0">
              <a:lnSpc>
                <a:spcPct val="100000"/>
              </a:lnSpc>
              <a:spcBef>
                <a:spcPts val="1200"/>
              </a:spcBef>
              <a:spcAft>
                <a:spcPts val="0"/>
              </a:spcAft>
              <a:buSzPts val="1400"/>
              <a:buNone/>
            </a:pPr>
            <a:endParaRPr sz="1200">
              <a:solidFill>
                <a:srgbClr val="292929"/>
              </a:solidFill>
              <a:highlight>
                <a:srgbClr val="E6E6E6"/>
              </a:highlight>
            </a:endParaRPr>
          </a:p>
        </p:txBody>
      </p:sp>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81d8ebf97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https://thenounproject.com/icon/pyramid-4670005/</a:t>
            </a:r>
            <a:r>
              <a:rPr lang="en-US"/>
              <a:t> </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*We are more intentional about the lessons we plan and the way we teach. planning lessons that are more engaging and less direct instruction.</a:t>
            </a:r>
            <a:endParaRPr sz="1400"/>
          </a:p>
        </p:txBody>
      </p:sp>
      <p:sp>
        <p:nvSpPr>
          <p:cNvPr id="190" name="Google Shape;190;g3581d8ebf97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381000" marR="381000" lvl="0" indent="0" algn="l" rtl="0">
              <a:lnSpc>
                <a:spcPct val="115000"/>
              </a:lnSpc>
              <a:spcBef>
                <a:spcPts val="1200"/>
              </a:spcBef>
              <a:spcAft>
                <a:spcPts val="0"/>
              </a:spcAft>
              <a:buClr>
                <a:schemeClr val="dk1"/>
              </a:buClr>
              <a:buSzPts val="1100"/>
              <a:buFont typeface="Arial"/>
              <a:buNone/>
            </a:pPr>
            <a:r>
              <a:rPr lang="en-US" sz="1400"/>
              <a:t>"Let’s take a closer look at one </a:t>
            </a:r>
            <a:r>
              <a:rPr lang="en-US" sz="1400" b="1"/>
              <a:t>authenticity component</a:t>
            </a:r>
            <a:r>
              <a:rPr lang="en-US" sz="1400"/>
              <a:t>: </a:t>
            </a:r>
            <a:r>
              <a:rPr lang="en-US" sz="1400" b="1"/>
              <a:t>Student-Centered Learning</a:t>
            </a:r>
            <a:r>
              <a:rPr lang="en-US" sz="1400"/>
              <a:t>—a phrase we hear a lot in education.</a:t>
            </a:r>
            <a:endParaRPr sz="1400"/>
          </a:p>
          <a:p>
            <a:pPr marL="0" lvl="0" indent="0" algn="l" rtl="0">
              <a:lnSpc>
                <a:spcPct val="115000"/>
              </a:lnSpc>
              <a:spcBef>
                <a:spcPts val="1200"/>
              </a:spcBef>
              <a:spcAft>
                <a:spcPts val="0"/>
              </a:spcAft>
              <a:buClr>
                <a:schemeClr val="dk1"/>
              </a:buClr>
              <a:buSzPts val="1100"/>
              <a:buFont typeface="Arial"/>
              <a:buNone/>
            </a:pPr>
            <a:r>
              <a:rPr lang="en-US" sz="1400"/>
              <a:t>But what does it look like in math? And how do we make it actionable?</a:t>
            </a:r>
            <a:endParaRPr sz="1400"/>
          </a:p>
          <a:p>
            <a:pPr marL="0" lvl="0" indent="0" algn="l" rtl="0">
              <a:lnSpc>
                <a:spcPct val="115000"/>
              </a:lnSpc>
              <a:spcBef>
                <a:spcPts val="1200"/>
              </a:spcBef>
              <a:spcAft>
                <a:spcPts val="0"/>
              </a:spcAft>
              <a:buClr>
                <a:schemeClr val="dk1"/>
              </a:buClr>
              <a:buSzPts val="1100"/>
              <a:buFont typeface="Arial"/>
              <a:buNone/>
            </a:pPr>
            <a:r>
              <a:rPr lang="en-US" sz="1400"/>
              <a:t>Let’s say that one of our goals this year is to strengthen student-centered learning in our classroom—giving students more agency, more voice, and more ownership over their learning."</a:t>
            </a:r>
            <a:endParaRPr sz="1400"/>
          </a:p>
          <a:p>
            <a:pPr marL="0" lvl="0" indent="0" algn="l" rtl="0">
              <a:spcBef>
                <a:spcPts val="1200"/>
              </a:spcBef>
              <a:spcAft>
                <a:spcPts val="0"/>
              </a:spcAft>
              <a:buClr>
                <a:schemeClr val="dk1"/>
              </a:buClr>
              <a:buSzPts val="1400"/>
              <a:buFont typeface="Arial"/>
              <a:buNone/>
            </a:pPr>
            <a:r>
              <a:rPr lang="en-US"/>
              <a:t>.</a:t>
            </a:r>
            <a:endParaRPr/>
          </a:p>
        </p:txBody>
      </p:sp>
      <p:sp>
        <p:nvSpPr>
          <p:cNvPr id="203" name="Google Shape;2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81d8ebf9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381000" marR="381000" lvl="0" indent="0" algn="l" rtl="0">
              <a:lnSpc>
                <a:spcPct val="115000"/>
              </a:lnSpc>
              <a:spcBef>
                <a:spcPts val="1200"/>
              </a:spcBef>
              <a:spcAft>
                <a:spcPts val="0"/>
              </a:spcAft>
              <a:buClr>
                <a:schemeClr val="dk1"/>
              </a:buClr>
              <a:buSzPts val="1100"/>
              <a:buFont typeface="Arial"/>
              <a:buNone/>
            </a:pPr>
            <a:r>
              <a:rPr lang="en-US" sz="1400"/>
              <a:t>"To strengthen Student-Centered Learning, we might look to the practice:</a:t>
            </a:r>
            <a:br>
              <a:rPr lang="en-US" sz="1400"/>
            </a:br>
            <a:r>
              <a:rPr lang="en-US" sz="1400"/>
              <a:t> </a:t>
            </a:r>
            <a:r>
              <a:rPr lang="en-US" sz="1400" b="1"/>
              <a:t>Elicit and Use Evidence of Student Thinking</a:t>
            </a:r>
            <a:r>
              <a:rPr lang="en-US" sz="1400"/>
              <a:t>.</a:t>
            </a:r>
            <a:endParaRPr sz="1400"/>
          </a:p>
          <a:p>
            <a:pPr marL="0" lvl="0" indent="0" algn="l" rtl="0">
              <a:lnSpc>
                <a:spcPct val="115000"/>
              </a:lnSpc>
              <a:spcBef>
                <a:spcPts val="1200"/>
              </a:spcBef>
              <a:spcAft>
                <a:spcPts val="0"/>
              </a:spcAft>
              <a:buClr>
                <a:schemeClr val="dk1"/>
              </a:buClr>
              <a:buSzPts val="1100"/>
              <a:buFont typeface="Arial"/>
              <a:buNone/>
            </a:pPr>
            <a:r>
              <a:rPr lang="en-US" sz="1400"/>
              <a:t>This practice is about listening carefully to students—during lessons, assessments, and even informal moments—to understand their thinking and adjust instruction accordingly.</a:t>
            </a:r>
            <a:endParaRPr sz="1400"/>
          </a:p>
          <a:p>
            <a:pPr marL="0" lvl="0" indent="0" algn="l" rtl="0">
              <a:lnSpc>
                <a:spcPct val="115000"/>
              </a:lnSpc>
              <a:spcBef>
                <a:spcPts val="1200"/>
              </a:spcBef>
              <a:spcAft>
                <a:spcPts val="0"/>
              </a:spcAft>
              <a:buClr>
                <a:schemeClr val="dk1"/>
              </a:buClr>
              <a:buSzPts val="1100"/>
              <a:buFont typeface="Arial"/>
              <a:buNone/>
            </a:pPr>
            <a:r>
              <a:rPr lang="en-US" sz="1400"/>
              <a:t>By doing this, we </a:t>
            </a:r>
            <a:r>
              <a:rPr lang="en-US" sz="1400" i="1"/>
              <a:t>position students as knowers</a:t>
            </a:r>
            <a:r>
              <a:rPr lang="en-US" sz="1400"/>
              <a:t>, not just receivers of information. And we make our instruction more responsive and personalized."</a:t>
            </a:r>
            <a:endParaRPr sz="1400"/>
          </a:p>
          <a:p>
            <a:pPr marL="0" lvl="0" indent="0" algn="l" rtl="0">
              <a:spcBef>
                <a:spcPts val="1200"/>
              </a:spcBef>
              <a:spcAft>
                <a:spcPts val="0"/>
              </a:spcAft>
              <a:buClr>
                <a:schemeClr val="dk1"/>
              </a:buClr>
              <a:buSzPts val="1400"/>
              <a:buFont typeface="Arial"/>
              <a:buNone/>
            </a:pPr>
            <a:endParaRPr/>
          </a:p>
        </p:txBody>
      </p:sp>
      <p:sp>
        <p:nvSpPr>
          <p:cNvPr id="216" name="Google Shape;216;g3581d8ebf9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81d8ebf97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381000" marR="381000" lvl="0" indent="0" algn="l" rtl="0">
              <a:lnSpc>
                <a:spcPct val="115000"/>
              </a:lnSpc>
              <a:spcBef>
                <a:spcPts val="1200"/>
              </a:spcBef>
              <a:spcAft>
                <a:spcPts val="0"/>
              </a:spcAft>
              <a:buClr>
                <a:schemeClr val="dk1"/>
              </a:buClr>
              <a:buSzPts val="1100"/>
              <a:buFont typeface="Arial"/>
              <a:buNone/>
            </a:pPr>
            <a:r>
              <a:rPr lang="en-US" sz="1400"/>
              <a:t>"One strategy that supports this practice is the </a:t>
            </a:r>
            <a:r>
              <a:rPr lang="en-US" sz="1400" b="1"/>
              <a:t>Math Interview</a:t>
            </a:r>
            <a:r>
              <a:rPr lang="en-US" sz="1400"/>
              <a:t>.</a:t>
            </a:r>
            <a:endParaRPr sz="1400"/>
          </a:p>
          <a:p>
            <a:pPr marL="0" lvl="0" indent="0" algn="l" rtl="0">
              <a:lnSpc>
                <a:spcPct val="115000"/>
              </a:lnSpc>
              <a:spcBef>
                <a:spcPts val="1200"/>
              </a:spcBef>
              <a:spcAft>
                <a:spcPts val="0"/>
              </a:spcAft>
              <a:buClr>
                <a:schemeClr val="dk1"/>
              </a:buClr>
              <a:buSzPts val="1100"/>
              <a:buFont typeface="Arial"/>
              <a:buNone/>
            </a:pPr>
            <a:r>
              <a:rPr lang="en-US" sz="1400"/>
              <a:t>This strategy gives students a chance to talk through their thinking in a 1:1 setting. It builds </a:t>
            </a:r>
            <a:r>
              <a:rPr lang="en-US" sz="1400" b="1"/>
              <a:t>autonomy</a:t>
            </a:r>
            <a:r>
              <a:rPr lang="en-US" sz="1400"/>
              <a:t>, </a:t>
            </a:r>
            <a:r>
              <a:rPr lang="en-US" sz="1400" b="1"/>
              <a:t>perseverance</a:t>
            </a:r>
            <a:r>
              <a:rPr lang="en-US" sz="1400"/>
              <a:t>, and </a:t>
            </a:r>
            <a:r>
              <a:rPr lang="en-US" sz="1400" b="1"/>
              <a:t>ownership</a:t>
            </a:r>
            <a:r>
              <a:rPr lang="en-US" sz="1400"/>
              <a:t> of their ideas. In this strategy pairs are interviewing each other about a math task they have completed - they describe their process, thinking, etc. </a:t>
            </a:r>
            <a:endParaRPr sz="1400"/>
          </a:p>
          <a:p>
            <a:pPr marL="0" lvl="0" indent="0" algn="l" rtl="0">
              <a:lnSpc>
                <a:spcPct val="115000"/>
              </a:lnSpc>
              <a:spcBef>
                <a:spcPts val="1200"/>
              </a:spcBef>
              <a:spcAft>
                <a:spcPts val="0"/>
              </a:spcAft>
              <a:buClr>
                <a:schemeClr val="dk1"/>
              </a:buClr>
              <a:buSzPts val="1100"/>
              <a:buFont typeface="Arial"/>
              <a:buNone/>
            </a:pPr>
            <a:r>
              <a:rPr lang="en-US" sz="1400"/>
              <a:t>This is where the full scaffold comes together:</a:t>
            </a:r>
            <a:endParaRPr sz="1400"/>
          </a:p>
          <a:p>
            <a:pPr marL="457200" lvl="0" indent="-317500" algn="l" rtl="0">
              <a:lnSpc>
                <a:spcPct val="115000"/>
              </a:lnSpc>
              <a:spcBef>
                <a:spcPts val="1200"/>
              </a:spcBef>
              <a:spcAft>
                <a:spcPts val="0"/>
              </a:spcAft>
              <a:buClr>
                <a:schemeClr val="dk1"/>
              </a:buClr>
              <a:buSzPts val="1400"/>
              <a:buChar char="●"/>
            </a:pPr>
            <a:r>
              <a:rPr lang="en-US" sz="1400"/>
              <a:t>The </a:t>
            </a:r>
            <a:r>
              <a:rPr lang="en-US" sz="1400" b="1"/>
              <a:t>strategy</a:t>
            </a:r>
            <a:r>
              <a:rPr lang="en-US" sz="1400"/>
              <a:t> (Math Interview) supports</a:t>
            </a:r>
            <a:br>
              <a:rPr lang="en-US" sz="1400"/>
            </a:br>
            <a:endParaRPr sz="1400"/>
          </a:p>
          <a:p>
            <a:pPr marL="457200" lvl="0" indent="-317500" algn="l" rtl="0">
              <a:lnSpc>
                <a:spcPct val="115000"/>
              </a:lnSpc>
              <a:spcBef>
                <a:spcPts val="0"/>
              </a:spcBef>
              <a:spcAft>
                <a:spcPts val="0"/>
              </a:spcAft>
              <a:buClr>
                <a:schemeClr val="dk1"/>
              </a:buClr>
              <a:buSzPts val="1400"/>
              <a:buChar char="●"/>
            </a:pPr>
            <a:r>
              <a:rPr lang="en-US" sz="1400"/>
              <a:t>the </a:t>
            </a:r>
            <a:r>
              <a:rPr lang="en-US" sz="1400" b="1"/>
              <a:t>practice</a:t>
            </a:r>
            <a:r>
              <a:rPr lang="en-US" sz="1400"/>
              <a:t> (Elicit and Use Evidence of Student Thinking) because students are communicating, writing others ideas, and making suggestions, which promotes</a:t>
            </a:r>
            <a:br>
              <a:rPr lang="en-US" sz="1400"/>
            </a:br>
            <a:endParaRPr sz="1400"/>
          </a:p>
          <a:p>
            <a:pPr marL="457200" lvl="0" indent="-317500" algn="l" rtl="0">
              <a:lnSpc>
                <a:spcPct val="115000"/>
              </a:lnSpc>
              <a:spcBef>
                <a:spcPts val="0"/>
              </a:spcBef>
              <a:spcAft>
                <a:spcPts val="0"/>
              </a:spcAft>
              <a:buClr>
                <a:schemeClr val="dk1"/>
              </a:buClr>
              <a:buSzPts val="1400"/>
              <a:buChar char="●"/>
            </a:pPr>
            <a:r>
              <a:rPr lang="en-US" sz="1400"/>
              <a:t>the </a:t>
            </a:r>
            <a:r>
              <a:rPr lang="en-US" sz="1400" b="1"/>
              <a:t>authentic component</a:t>
            </a:r>
            <a:r>
              <a:rPr lang="en-US" sz="1400"/>
              <a:t> (Student-Centered Learning) because students are taking ownership over their learning experience and teachers can use the formal and informal data from the Math interview to inform future lessons.</a:t>
            </a:r>
            <a:br>
              <a:rPr lang="en-US" sz="1400"/>
            </a:br>
            <a:endParaRPr sz="1400"/>
          </a:p>
          <a:p>
            <a:pPr marL="0" lvl="0" indent="0" algn="l" rtl="0">
              <a:lnSpc>
                <a:spcPct val="115000"/>
              </a:lnSpc>
              <a:spcBef>
                <a:spcPts val="1200"/>
              </a:spcBef>
              <a:spcAft>
                <a:spcPts val="0"/>
              </a:spcAft>
              <a:buClr>
                <a:schemeClr val="dk1"/>
              </a:buClr>
              <a:buSzPts val="1100"/>
              <a:buFont typeface="Arial"/>
              <a:buNone/>
            </a:pPr>
            <a:r>
              <a:rPr lang="en-US" sz="1400"/>
              <a:t>And that’s the heart of this framework:</a:t>
            </a:r>
            <a:br>
              <a:rPr lang="en-US" sz="1400"/>
            </a:br>
            <a:r>
              <a:rPr lang="en-US" sz="1400"/>
              <a:t> </a:t>
            </a:r>
            <a:r>
              <a:rPr lang="en-US" sz="1400" b="1"/>
              <a:t>Effective teaching is non-negotiable.</a:t>
            </a:r>
            <a:r>
              <a:rPr lang="en-US" sz="1400"/>
              <a:t> It’s what ensures every student has access to deep, connected math learning. But to get there, we need strategies that are intentional and aligned to our larger goals."</a:t>
            </a:r>
            <a:endParaRPr sz="1400"/>
          </a:p>
          <a:p>
            <a:pPr marL="0" lvl="0" indent="0" algn="l" rtl="0">
              <a:spcBef>
                <a:spcPts val="1200"/>
              </a:spcBef>
              <a:spcAft>
                <a:spcPts val="0"/>
              </a:spcAft>
              <a:buClr>
                <a:schemeClr val="dk1"/>
              </a:buClr>
              <a:buSzPts val="1400"/>
              <a:buFont typeface="Arial"/>
              <a:buNone/>
            </a:pPr>
            <a:endParaRPr/>
          </a:p>
        </p:txBody>
      </p:sp>
      <p:sp>
        <p:nvSpPr>
          <p:cNvPr id="230" name="Google Shape;230;g3581d8ebf97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dirty="0">
                <a:latin typeface="Calibri"/>
                <a:ea typeface="Calibri"/>
                <a:cs typeface="Calibri"/>
                <a:sym typeface="Calibri"/>
              </a:rPr>
              <a:t>K20 Center. (n.d.). Gallery walk/carousel.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US" dirty="0">
                <a:latin typeface="Calibri"/>
                <a:ea typeface="Calibri"/>
                <a:cs typeface="Calibri"/>
                <a:sym typeface="Calibri"/>
              </a:rPr>
              <a:t> </a:t>
            </a:r>
          </a:p>
          <a:p>
            <a:pPr marL="0" lvl="0" indent="0" algn="l" rtl="0">
              <a:lnSpc>
                <a:spcPct val="115000"/>
              </a:lnSpc>
              <a:spcBef>
                <a:spcPts val="1000"/>
              </a:spcBef>
              <a:spcAft>
                <a:spcPts val="1000"/>
              </a:spcAft>
              <a:buClr>
                <a:schemeClr val="dk1"/>
              </a:buClr>
              <a:buSzPts val="1100"/>
              <a:buFont typeface="Arial"/>
              <a:buNone/>
            </a:pPr>
            <a:endParaRPr lang="en-US" dirty="0">
              <a:latin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K20 Center. (2021, September 21). 10-Minute Timer. YouTube. </a:t>
            </a:r>
            <a:r>
              <a:rPr lang="en-US" dirty="0"/>
              <a:t>https://</a:t>
            </a:r>
            <a:r>
              <a:rPr lang="en-US" dirty="0" err="1"/>
              <a:t>www.youtube.com</a:t>
            </a:r>
            <a:r>
              <a:rPr lang="en-US" dirty="0"/>
              <a:t>/</a:t>
            </a:r>
            <a:r>
              <a:rPr lang="en-US" dirty="0" err="1"/>
              <a:t>watch?v</a:t>
            </a:r>
            <a:r>
              <a:rPr lang="en-US" dirty="0"/>
              <a:t>=9gy-1Z2Sa-c</a:t>
            </a:r>
            <a:r>
              <a:rPr lang="en-US" dirty="0">
                <a:latin typeface="Calibri"/>
                <a:cs typeface="Calibri"/>
                <a:sym typeface="Calibri"/>
              </a:rPr>
              <a:t>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81d8ebf97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81d8ebf97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Gallery walk/carousel.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https://learn.k20center.ou.edu/strategy/118</a:t>
            </a:r>
            <a:r>
              <a:rPr lang="en-US">
                <a:latin typeface="Calibri"/>
                <a:ea typeface="Calibri"/>
                <a:cs typeface="Calibri"/>
                <a:sym typeface="Calibri"/>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81d8ebf97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81d8ebf97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3-2-1.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https://learn.k20center.ou.edu/strategy/117</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81d8ebf9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81d8ebf9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Explain in detail what the honeycomb harvest is..</a:t>
            </a:r>
            <a:endParaRPr>
              <a:latin typeface="Calibri"/>
              <a:ea typeface="Calibri"/>
              <a:cs typeface="Calibri"/>
              <a:sym typeface="Calibri"/>
            </a:endParaRPr>
          </a:p>
          <a:p>
            <a:pPr marL="457200" lvl="0" indent="-317500" algn="l" rtl="0">
              <a:lnSpc>
                <a:spcPct val="115000"/>
              </a:lnSpc>
              <a:spcBef>
                <a:spcPts val="1000"/>
              </a:spcBef>
              <a:spcAft>
                <a:spcPts val="0"/>
              </a:spcAft>
              <a:buSzPts val="1400"/>
              <a:buFont typeface="Calibri"/>
              <a:buChar char="●"/>
            </a:pPr>
            <a:r>
              <a:rPr lang="en-US">
                <a:latin typeface="Calibri"/>
                <a:ea typeface="Calibri"/>
                <a:cs typeface="Calibri"/>
                <a:sym typeface="Calibri"/>
              </a:rPr>
              <a:t>In general Honeycomb Harvest is a strategy where students are presented with multiple concepts on hexagons and they have to identify, organize and interpret the relationships between those concepts. They arrange the hexagons  in a way that show how the concepts relate creating a honeycomb.</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a:latin typeface="Calibri"/>
                <a:ea typeface="Calibri"/>
                <a:cs typeface="Calibri"/>
                <a:sym typeface="Calibri"/>
              </a:rPr>
              <a:t>We will do a  version of this</a:t>
            </a:r>
            <a:endParaRPr>
              <a:latin typeface="Calibri"/>
              <a:ea typeface="Calibri"/>
              <a:cs typeface="Calibri"/>
              <a:sym typeface="Calibri"/>
            </a:endParaRPr>
          </a:p>
          <a:p>
            <a:pPr marL="457200" lvl="0" indent="-317500" algn="l" rtl="0">
              <a:lnSpc>
                <a:spcPct val="115000"/>
              </a:lnSpc>
              <a:spcBef>
                <a:spcPts val="1000"/>
              </a:spcBef>
              <a:spcAft>
                <a:spcPts val="0"/>
              </a:spcAft>
              <a:buSzPts val="1400"/>
              <a:buFont typeface="Calibri"/>
              <a:buChar char="●"/>
            </a:pPr>
            <a:r>
              <a:rPr lang="en-US">
                <a:latin typeface="Calibri"/>
                <a:ea typeface="Calibri"/>
                <a:cs typeface="Calibri"/>
                <a:sym typeface="Calibri"/>
              </a:rPr>
              <a:t>Get into groups of 4. Your group of 4 split into two groups. There are 8 practices, 2 will have 4 practices and the other 2 will have the other 4 practices</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US">
                <a:latin typeface="Calibri"/>
                <a:ea typeface="Calibri"/>
                <a:cs typeface="Calibri"/>
                <a:sym typeface="Calibri"/>
              </a:rPr>
              <a:t>"here's what in front of you" and describe the 2 types of cards (</a:t>
            </a:r>
            <a:r>
              <a:rPr lang="en-US" i="1">
                <a:latin typeface="Calibri"/>
                <a:ea typeface="Calibri"/>
                <a:cs typeface="Calibri"/>
                <a:sym typeface="Calibri"/>
              </a:rPr>
              <a:t>if time allows include the quote cards</a:t>
            </a:r>
            <a:r>
              <a:rPr lang="en-US">
                <a:latin typeface="Calibri"/>
                <a:ea typeface="Calibri"/>
                <a:cs typeface="Calibri"/>
                <a:sym typeface="Calibri"/>
              </a:rPr>
              <a:t>)</a:t>
            </a:r>
            <a:br>
              <a:rPr lang="en-US">
                <a:latin typeface="Calibri"/>
                <a:ea typeface="Calibri"/>
                <a:cs typeface="Calibri"/>
                <a:sym typeface="Calibri"/>
              </a:rPr>
            </a:br>
            <a:r>
              <a:rPr lang="en-US">
                <a:latin typeface="Calibri"/>
                <a:ea typeface="Calibri"/>
                <a:cs typeface="Calibri"/>
                <a:sym typeface="Calibri"/>
              </a:rPr>
              <a:t>*  tell them that at this point they will be doing more of a card sort</a:t>
            </a: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Honeycomb harvest.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https://learn.k20center.ou.edu/strategy/61</a:t>
            </a:r>
            <a:r>
              <a:rPr lang="en-US">
                <a:latin typeface="Calibri"/>
                <a:ea typeface="Calibri"/>
                <a:cs typeface="Calibri"/>
                <a:sym typeface="Calibri"/>
              </a:rPr>
              <a:t> </a:t>
            </a: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81d8ebf9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After discussion, tell participants to not move their cards because we will come back to them</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Honeycomb harvest.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https://learn.k20center.ou.edu/strategy/61</a:t>
            </a:r>
            <a:r>
              <a:rPr lang="en-US">
                <a:latin typeface="Calibri"/>
                <a:ea typeface="Calibri"/>
                <a:cs typeface="Calibri"/>
                <a:sym typeface="Calibri"/>
              </a:rPr>
              <a:t> </a:t>
            </a:r>
            <a:endParaRPr/>
          </a:p>
        </p:txBody>
      </p:sp>
      <p:sp>
        <p:nvSpPr>
          <p:cNvPr id="108" name="Google Shape;108;g3581d8ebf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strike="sngStrike">
              <a:solidFill>
                <a:srgbClr val="292929"/>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endParaRPr sz="1200">
              <a:solidFill>
                <a:srgbClr val="292929"/>
              </a:solidFill>
              <a:highlight>
                <a:srgbClr val="FFFFFF"/>
              </a:highlight>
            </a:endParaRPr>
          </a:p>
          <a:p>
            <a:pPr marL="0" lvl="0" indent="0" algn="l" rtl="0">
              <a:lnSpc>
                <a:spcPct val="115000"/>
              </a:lnSpc>
              <a:spcBef>
                <a:spcPts val="1000"/>
              </a:spcBef>
              <a:spcAft>
                <a:spcPts val="1000"/>
              </a:spcAft>
              <a:buClr>
                <a:schemeClr val="dk1"/>
              </a:buClr>
              <a:buSzPts val="1100"/>
              <a:buFont typeface="Arial"/>
              <a:buNone/>
            </a:pPr>
            <a:endParaRPr sz="1200">
              <a:solidFill>
                <a:srgbClr val="292929"/>
              </a:solidFill>
              <a:highlight>
                <a:srgbClr val="FFFFFF"/>
              </a:highlight>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81d8ebf9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81d8ebf9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sz="1200">
                <a:solidFill>
                  <a:srgbClr val="292929"/>
                </a:solidFill>
                <a:latin typeface="Times New Roman"/>
                <a:ea typeface="Times New Roman"/>
                <a:cs typeface="Times New Roman"/>
                <a:sym typeface="Times New Roman"/>
              </a:rPr>
              <a:t>Emphasize that these Teaching and Learning practices are not standalone; they are most effective when embedded in authentic learning experiences. </a:t>
            </a:r>
            <a:endParaRPr sz="1200">
              <a:solidFill>
                <a:srgbClr val="292929"/>
              </a:solidFill>
              <a:latin typeface="Times New Roman"/>
              <a:ea typeface="Times New Roman"/>
              <a:cs typeface="Times New Roman"/>
              <a:sym typeface="Times New Roman"/>
            </a:endParaRPr>
          </a:p>
          <a:p>
            <a:pPr marL="457200" lvl="0" indent="-228600" algn="l" rtl="0">
              <a:lnSpc>
                <a:spcPct val="115000"/>
              </a:lnSpc>
              <a:spcBef>
                <a:spcPts val="1200"/>
              </a:spcBef>
              <a:spcAft>
                <a:spcPts val="0"/>
              </a:spcAft>
              <a:buClr>
                <a:srgbClr val="292929"/>
              </a:buClr>
              <a:buSzPts val="1200"/>
              <a:buFont typeface="Times New Roman"/>
              <a:buNone/>
            </a:pPr>
            <a:r>
              <a:rPr lang="en-US" sz="1200">
                <a:solidFill>
                  <a:srgbClr val="292929"/>
                </a:solidFill>
                <a:latin typeface="Times New Roman"/>
                <a:ea typeface="Times New Roman"/>
                <a:cs typeface="Times New Roman"/>
                <a:sym typeface="Times New Roman"/>
              </a:rPr>
              <a:t>K20 Center. (n.d.). Authenticity: Practitioner’s Brief. </a:t>
            </a:r>
            <a:r>
              <a:rPr lang="en-US" sz="1200" i="1">
                <a:solidFill>
                  <a:srgbClr val="292929"/>
                </a:solidFill>
                <a:latin typeface="Times New Roman"/>
                <a:ea typeface="Times New Roman"/>
                <a:cs typeface="Times New Roman"/>
                <a:sym typeface="Times New Roman"/>
              </a:rPr>
              <a:t>The IDEALS Framework</a:t>
            </a:r>
            <a:r>
              <a:rPr lang="en-US" sz="1200">
                <a:solidFill>
                  <a:srgbClr val="292929"/>
                </a:solidFill>
                <a:latin typeface="Times New Roman"/>
                <a:ea typeface="Times New Roman"/>
                <a:cs typeface="Times New Roman"/>
                <a:sym typeface="Times New Roman"/>
              </a:rPr>
              <a:t>. </a:t>
            </a:r>
            <a:r>
              <a:rPr lang="en-US" sz="1200" u="sng">
                <a:solidFill>
                  <a:schemeClr val="hlink"/>
                </a:solidFill>
                <a:latin typeface="Times New Roman"/>
                <a:ea typeface="Times New Roman"/>
                <a:cs typeface="Times New Roman"/>
                <a:sym typeface="Times New Roman"/>
                <a:hlinkClick r:id="rId3"/>
              </a:rPr>
              <a:t>https://k20center.ou.edu/wp-content/uploads/2023/07/Authenticity_Practitioners_Brief.pdf</a:t>
            </a:r>
            <a:r>
              <a:rPr lang="en-US" sz="1200">
                <a:solidFill>
                  <a:srgbClr val="292929"/>
                </a:solidFill>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9128ff83f_3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292929"/>
                </a:solidFill>
                <a:latin typeface="Calibri"/>
                <a:ea typeface="Calibri"/>
                <a:cs typeface="Calibri"/>
                <a:sym typeface="Calibri"/>
              </a:rPr>
              <a:t>Authenticity is a research backed teaching and learning Framework  that is composed of  4 components the green cards IBL, SCL, COK, RWC</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a:latin typeface="Calibri"/>
                <a:ea typeface="Calibri"/>
                <a:cs typeface="Calibri"/>
                <a:sym typeface="Calibri"/>
              </a:rPr>
              <a:t>Groups of 2 become groups of 4</a:t>
            </a:r>
            <a:endParaRPr>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a:latin typeface="Calibri"/>
                <a:ea typeface="Calibri"/>
                <a:cs typeface="Calibri"/>
                <a:sym typeface="Calibri"/>
              </a:rPr>
              <a:t>*Now explain what the green cards are - explain in detail the concept of a mind map and how they will use the green cards to connect the concepts</a:t>
            </a: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latin typeface="Calibri"/>
                <a:ea typeface="Calibri"/>
                <a:cs typeface="Calibri"/>
                <a:sym typeface="Calibri"/>
              </a:rPr>
              <a:t>K20 Center. (n.d.). Honeycomb harvest.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https://learn.k20center.ou.edu/strategy/61</a:t>
            </a:r>
            <a:r>
              <a:rPr lang="en-US">
                <a:latin typeface="Calibri"/>
                <a:ea typeface="Calibri"/>
                <a:cs typeface="Calibri"/>
                <a:sym typeface="Calibri"/>
              </a:rPr>
              <a:t> </a:t>
            </a:r>
            <a:endParaRPr/>
          </a:p>
        </p:txBody>
      </p:sp>
      <p:sp>
        <p:nvSpPr>
          <p:cNvPr id="133" name="Google Shape;133;g359128ff83f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6887121c1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1000"/>
              </a:spcBef>
              <a:spcAft>
                <a:spcPts val="1000"/>
              </a:spcAft>
              <a:buClr>
                <a:schemeClr val="dk1"/>
              </a:buClr>
              <a:buSzPts val="1100"/>
              <a:buFont typeface="Arial"/>
              <a:buNone/>
            </a:pPr>
            <a:r>
              <a:rPr lang="en-US"/>
              <a:t>The thing with authenticity is it is multifaceted. We all probably interpreted connections differently and that is ok. It’s the intention and justification that matters. There is no one single path fitting all contexts</a:t>
            </a:r>
            <a:endParaRPr/>
          </a:p>
        </p:txBody>
      </p:sp>
      <p:sp>
        <p:nvSpPr>
          <p:cNvPr id="142" name="Google Shape;142;g36887121c1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52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0D02-BC5D-4F1D-628D-3E78C77C3E82}"/>
              </a:ext>
            </a:extLst>
          </p:cNvPr>
          <p:cNvSpPr>
            <a:spLocks noGrp="1"/>
          </p:cNvSpPr>
          <p:nvPr>
            <p:ph type="title" hasCustomPrompt="1"/>
          </p:nvPr>
        </p:nvSpPr>
        <p:spPr>
          <a:xfrm>
            <a:off x="630238" y="274638"/>
            <a:ext cx="7886700" cy="993775"/>
          </a:xfrm>
        </p:spPr>
        <p:txBody>
          <a:bodyPr anchor="b"/>
          <a:lstStyle>
            <a:lvl1pPr>
              <a:defRPr>
                <a:solidFill>
                  <a:schemeClr val="accent3"/>
                </a:solidFill>
              </a:defRPr>
            </a:lvl1pPr>
          </a:lstStyle>
          <a:p>
            <a:r>
              <a:rPr lang="en-US" dirty="0"/>
              <a:t>Calibri Reg., 36pt</a:t>
            </a:r>
          </a:p>
        </p:txBody>
      </p:sp>
      <p:sp>
        <p:nvSpPr>
          <p:cNvPr id="3" name="Text Placeholder 2">
            <a:extLst>
              <a:ext uri="{FF2B5EF4-FFF2-40B4-BE49-F238E27FC236}">
                <a16:creationId xmlns:a16="http://schemas.microsoft.com/office/drawing/2014/main" id="{EDD8BA5B-AE0B-D962-D67E-98BD668230F8}"/>
              </a:ext>
            </a:extLst>
          </p:cNvPr>
          <p:cNvSpPr>
            <a:spLocks noGrp="1"/>
          </p:cNvSpPr>
          <p:nvPr>
            <p:ph type="body" idx="1" hasCustomPrompt="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26pt </a:t>
            </a:r>
          </a:p>
        </p:txBody>
      </p:sp>
      <p:sp>
        <p:nvSpPr>
          <p:cNvPr id="4" name="Content Placeholder 3">
            <a:extLst>
              <a:ext uri="{FF2B5EF4-FFF2-40B4-BE49-F238E27FC236}">
                <a16:creationId xmlns:a16="http://schemas.microsoft.com/office/drawing/2014/main" id="{72640A4D-AE8D-BA65-8372-12877C359546}"/>
              </a:ext>
            </a:extLst>
          </p:cNvPr>
          <p:cNvSpPr>
            <a:spLocks noGrp="1"/>
          </p:cNvSpPr>
          <p:nvPr>
            <p:ph sz="half" idx="2" hasCustomPrompt="1"/>
          </p:nvPr>
        </p:nvSpPr>
        <p:spPr>
          <a:xfrm>
            <a:off x="630238" y="1879600"/>
            <a:ext cx="3868737"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ACE2738-01CD-CF5E-5DB6-269B724C2727}"/>
              </a:ext>
            </a:extLst>
          </p:cNvPr>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 pt</a:t>
            </a:r>
          </a:p>
        </p:txBody>
      </p:sp>
      <p:sp>
        <p:nvSpPr>
          <p:cNvPr id="6" name="Content Placeholder 5">
            <a:extLst>
              <a:ext uri="{FF2B5EF4-FFF2-40B4-BE49-F238E27FC236}">
                <a16:creationId xmlns:a16="http://schemas.microsoft.com/office/drawing/2014/main" id="{CD706CDF-3CB5-9288-EBE7-CB8ED6FCAEE3}"/>
              </a:ext>
            </a:extLst>
          </p:cNvPr>
          <p:cNvSpPr>
            <a:spLocks noGrp="1"/>
          </p:cNvSpPr>
          <p:nvPr>
            <p:ph sz="quarter" idx="4" hasCustomPrompt="1"/>
          </p:nvPr>
        </p:nvSpPr>
        <p:spPr>
          <a:xfrm>
            <a:off x="4629150" y="1879600"/>
            <a:ext cx="3887788"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oogle Shape;29;p7" title="k20center-logo-variations_K20 - Bug Color.png">
            <a:extLst>
              <a:ext uri="{FF2B5EF4-FFF2-40B4-BE49-F238E27FC236}">
                <a16:creationId xmlns:a16="http://schemas.microsoft.com/office/drawing/2014/main" id="{66B18700-5DEC-88AA-AE1F-FFB44C9BD8F8}"/>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136773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CA93-09CD-25BA-2A0C-1147B6A06ED1}"/>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6" name="Google Shape;29;p7" title="k20center-logo-variations_K20 - Bug Color.png">
            <a:extLst>
              <a:ext uri="{FF2B5EF4-FFF2-40B4-BE49-F238E27FC236}">
                <a16:creationId xmlns:a16="http://schemas.microsoft.com/office/drawing/2014/main" id="{A9478C5A-DD26-D366-748D-2DECA9BEE107}"/>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0519517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3600">
                <a:solidFill>
                  <a:schemeClr val="tx1"/>
                </a:solidFill>
              </a:defRPr>
            </a:lvl1pPr>
          </a:lstStyle>
          <a:p>
            <a:r>
              <a:rPr lang="en-US" dirty="0"/>
              <a:t>Calibri reg., 36pt</a:t>
            </a:r>
          </a:p>
        </p:txBody>
      </p:sp>
      <p:sp>
        <p:nvSpPr>
          <p:cNvPr id="3" name="Text Placeholder 2">
            <a:extLst>
              <a:ext uri="{FF2B5EF4-FFF2-40B4-BE49-F238E27FC236}">
                <a16:creationId xmlns:a16="http://schemas.microsoft.com/office/drawing/2014/main" id="{BB164AEC-31F1-1D92-F950-77C1D472DBE9}"/>
              </a:ext>
            </a:extLst>
          </p:cNvPr>
          <p:cNvSpPr>
            <a:spLocks noGrp="1"/>
          </p:cNvSpPr>
          <p:nvPr>
            <p:ph type="body" idx="1" hasCustomPrompt="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Calibri reg., 26pt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p:nvPicPr>
        <p:blipFill>
          <a:blip r:embed="rId3">
            <a:alphaModFix/>
          </a:blip>
          <a:stretch>
            <a:fillRect/>
          </a:stretch>
        </p:blipFill>
        <p:spPr>
          <a:xfrm>
            <a:off x="8428801" y="4450849"/>
            <a:ext cx="510701" cy="510702"/>
          </a:xfrm>
          <a:prstGeom prst="rect">
            <a:avLst/>
          </a:prstGeom>
          <a:noFill/>
          <a:ln>
            <a:noFill/>
          </a:ln>
        </p:spPr>
      </p:pic>
    </p:spTree>
    <p:extLst>
      <p:ext uri="{BB962C8B-B14F-4D97-AF65-F5344CB8AC3E}">
        <p14:creationId xmlns:p14="http://schemas.microsoft.com/office/powerpoint/2010/main" val="30374098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Blue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27882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Red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8501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7840427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3131855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ARN Logo" type="blank">
  <p:cSld name="LEARN Logo">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70623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558249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extLst>
      <p:ext uri="{BB962C8B-B14F-4D97-AF65-F5344CB8AC3E}">
        <p14:creationId xmlns:p14="http://schemas.microsoft.com/office/powerpoint/2010/main" val="36412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9" name="Text Placeholder 8">
            <a:extLst>
              <a:ext uri="{FF2B5EF4-FFF2-40B4-BE49-F238E27FC236}">
                <a16:creationId xmlns:a16="http://schemas.microsoft.com/office/drawing/2014/main" id="{B14567EB-5303-D4D3-42BF-B1BD5EDB87F3}"/>
              </a:ext>
            </a:extLst>
          </p:cNvPr>
          <p:cNvSpPr>
            <a:spLocks noGrp="1"/>
          </p:cNvSpPr>
          <p:nvPr>
            <p:ph type="body" sz="quarter" idx="10" hasCustomPrompt="1"/>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dirty="0"/>
              <a:t>Calibri Reg., 26 pt</a:t>
            </a:r>
          </a:p>
        </p:txBody>
      </p:sp>
    </p:spTree>
    <p:extLst>
      <p:ext uri="{BB962C8B-B14F-4D97-AF65-F5344CB8AC3E}">
        <p14:creationId xmlns:p14="http://schemas.microsoft.com/office/powerpoint/2010/main" val="15087566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Tree>
    <p:extLst>
      <p:ext uri="{BB962C8B-B14F-4D97-AF65-F5344CB8AC3E}">
        <p14:creationId xmlns:p14="http://schemas.microsoft.com/office/powerpoint/2010/main" val="2368698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94079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extLst>
      <p:ext uri="{BB962C8B-B14F-4D97-AF65-F5344CB8AC3E}">
        <p14:creationId xmlns:p14="http://schemas.microsoft.com/office/powerpoint/2010/main" val="3395770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Tree>
    <p:extLst>
      <p:ext uri="{BB962C8B-B14F-4D97-AF65-F5344CB8AC3E}">
        <p14:creationId xmlns:p14="http://schemas.microsoft.com/office/powerpoint/2010/main" val="275337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ssential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10BDE13E-67FA-44E9-47E9-0FF580E1E0BA}"/>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3E8F4A5C-7A74-4FD4-9B4C-D7176AC65CB5}"/>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00319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i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8B77EDE3-D4EF-9FB3-76E2-270891BC8BAC}"/>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6626A0B5-0C89-0BB9-5FB9-93D3CE6EA8D9}"/>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p:txBody>
      </p:sp>
    </p:spTree>
    <p:extLst>
      <p:ext uri="{BB962C8B-B14F-4D97-AF65-F5344CB8AC3E}">
        <p14:creationId xmlns:p14="http://schemas.microsoft.com/office/powerpoint/2010/main" val="39955742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4" name="Content Placeholder 3">
            <a:extLst>
              <a:ext uri="{FF2B5EF4-FFF2-40B4-BE49-F238E27FC236}">
                <a16:creationId xmlns:a16="http://schemas.microsoft.com/office/drawing/2014/main" id="{E1BB1FF6-0CEA-727B-F3F6-2196CB18F7D1}"/>
              </a:ext>
            </a:extLst>
          </p:cNvPr>
          <p:cNvSpPr>
            <a:spLocks noGrp="1"/>
          </p:cNvSpPr>
          <p:nvPr>
            <p:ph sz="half" idx="2" hasCustomPrompt="1"/>
          </p:nvPr>
        </p:nvSpPr>
        <p:spPr>
          <a:xfrm>
            <a:off x="628649" y="1370013"/>
            <a:ext cx="7886699"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30996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16140340-1F3B-9F67-0B8D-5CD3EA5C0494}"/>
              </a:ext>
            </a:extLst>
          </p:cNvPr>
          <p:cNvSpPr>
            <a:spLocks noGrp="1"/>
          </p:cNvSpPr>
          <p:nvPr>
            <p:ph idx="1" hasCustomPrompt="1"/>
          </p:nvPr>
        </p:nvSpPr>
        <p:spPr>
          <a:xfrm>
            <a:off x="628650" y="1370013"/>
            <a:ext cx="788670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14977047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9D6AEA-E4F6-39A7-C109-5053300F5A43}"/>
              </a:ext>
            </a:extLst>
          </p:cNvPr>
          <p:cNvSpPr>
            <a:spLocks noGrp="1"/>
          </p:cNvSpPr>
          <p:nvPr>
            <p:ph sz="half" idx="2" hasCustomPrompt="1"/>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6959352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structional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Instructional Strategy Option 1</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16507866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7" name="Google Shape;32;p8">
            <a:extLst>
              <a:ext uri="{FF2B5EF4-FFF2-40B4-BE49-F238E27FC236}">
                <a16:creationId xmlns:a16="http://schemas.microsoft.com/office/drawing/2014/main" id="{F5384652-0571-713B-0C36-0E39808ECCA3}"/>
              </a:ext>
            </a:extLst>
          </p:cNvPr>
          <p:cNvSpPr txBox="1">
            <a:spLocks noGrp="1"/>
          </p:cNvSpPr>
          <p:nvPr>
            <p:ph type="title" hasCustomPrompt="1"/>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Video title (hyperlink)</a:t>
            </a:r>
            <a:endParaRPr dirty="0"/>
          </a:p>
        </p:txBody>
      </p:sp>
    </p:spTree>
    <p:extLst>
      <p:ext uri="{BB962C8B-B14F-4D97-AF65-F5344CB8AC3E}">
        <p14:creationId xmlns:p14="http://schemas.microsoft.com/office/powerpoint/2010/main" val="8569389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5CBF9-C364-44EA-75E0-76168F6710C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A9EB6D-F889-7788-94C9-BF7F3772ED4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116660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715BF-9B99-5380-436A-0168E5A99168}"/>
              </a:ext>
            </a:extLst>
          </p:cNvPr>
          <p:cNvSpPr>
            <a:spLocks noGrp="1"/>
          </p:cNvSpPr>
          <p:nvPr>
            <p:ph type="title"/>
          </p:nvPr>
        </p:nvSpPr>
        <p:spPr>
          <a:xfrm>
            <a:off x="628650" y="274638"/>
            <a:ext cx="7886700" cy="9937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3850050-10CA-1A36-1953-2DCF5D46B58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oogle Shape;29;p7" title="k20center-logo-variations_K20 - Bug Color.png">
            <a:extLst>
              <a:ext uri="{FF2B5EF4-FFF2-40B4-BE49-F238E27FC236}">
                <a16:creationId xmlns:a16="http://schemas.microsoft.com/office/drawing/2014/main" id="{47EFE14F-0CD0-9710-89DE-84DD998F8E34}"/>
              </a:ext>
            </a:extLst>
          </p:cNvPr>
          <p:cNvPicPr preferRelativeResize="0"/>
          <p:nvPr/>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6059480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Font typeface="+mj-lt"/>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mj-lt"/>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mj-lt"/>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600200" indent="-320040" algn="l" defTabSz="914400" rtl="0" eaLnBrk="1" latinLnBrk="0" hangingPunct="1">
        <a:lnSpc>
          <a:spcPct val="10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320040" algn="l" defTabSz="914400" rtl="0" eaLnBrk="1" latinLnBrk="0" hangingPunct="1">
        <a:lnSpc>
          <a:spcPct val="100000"/>
        </a:lnSpc>
        <a:spcBef>
          <a:spcPts val="500"/>
        </a:spcBef>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video" Target="https://www.youtube.com/embed/UrtgMJVmNAQ?feature=oembed" TargetMode="External"/><Relationship Id="rId5" Type="http://schemas.openxmlformats.org/officeDocument/2006/relationships/hyperlink" Target="https://www.youtube.com/watch?v=UrtgMJVmNAQ"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hyperlink" Target="http://www.youtube.com/watch?v=9gy-1Z2Sa-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Authentic Honeycomb Harvest</a:t>
            </a:r>
            <a:endParaRPr dirty="0"/>
          </a:p>
        </p:txBody>
      </p:sp>
      <p:sp>
        <p:nvSpPr>
          <p:cNvPr id="151" name="Google Shape;151;p32"/>
          <p:cNvSpPr txBox="1">
            <a:spLocks noGrp="1"/>
          </p:cNvSpPr>
          <p:nvPr>
            <p:ph sz="half" idx="1"/>
          </p:nvPr>
        </p:nvSpPr>
        <p:spPr>
          <a:prstGeom prst="rect">
            <a:avLst/>
          </a:prstGeom>
        </p:spPr>
        <p:txBody>
          <a:bodyPr spcFirstLastPara="1" wrap="square" lIns="91425" tIns="45700" rIns="91425" bIns="45700" anchor="t" anchorCtr="0">
            <a:noAutofit/>
          </a:bodyPr>
          <a:lstStyle/>
          <a:p>
            <a:pPr marL="0" indent="0">
              <a:spcBef>
                <a:spcPts val="480"/>
              </a:spcBef>
              <a:buNone/>
            </a:pPr>
            <a:r>
              <a:rPr lang="en-US" b="1" dirty="0"/>
              <a:t>Inquiry-Based Learning</a:t>
            </a:r>
            <a:endParaRPr b="1" dirty="0"/>
          </a:p>
          <a:p>
            <a:pPr indent="-228600">
              <a:buSzPts val="2400"/>
            </a:pPr>
            <a:r>
              <a:rPr lang="en-US" dirty="0"/>
              <a:t>Implementing Tasks that Promote Reasoning and Problem Solving</a:t>
            </a:r>
            <a:endParaRPr dirty="0"/>
          </a:p>
          <a:p>
            <a:pPr indent="-228600">
              <a:buSzPts val="2400"/>
            </a:pPr>
            <a:r>
              <a:rPr lang="en-US" dirty="0"/>
              <a:t>Facilitate Meaningful Mathematical Discourse</a:t>
            </a:r>
            <a:endParaRPr dirty="0"/>
          </a:p>
          <a:p>
            <a:pPr indent="-228600">
              <a:buSzPts val="2400"/>
            </a:pPr>
            <a:r>
              <a:rPr lang="en-US" dirty="0"/>
              <a:t>Pose Purposeful Questions</a:t>
            </a:r>
            <a:endParaRPr dirty="0"/>
          </a:p>
        </p:txBody>
      </p:sp>
      <p:sp>
        <p:nvSpPr>
          <p:cNvPr id="2" name="Google Shape;151;p32">
            <a:extLst>
              <a:ext uri="{FF2B5EF4-FFF2-40B4-BE49-F238E27FC236}">
                <a16:creationId xmlns:a16="http://schemas.microsoft.com/office/drawing/2014/main" id="{851486E6-DF80-68F3-ABC4-6F7FC9358057}"/>
              </a:ext>
            </a:extLst>
          </p:cNvPr>
          <p:cNvSpPr txBox="1">
            <a:spLocks/>
          </p:cNvSpPr>
          <p:nvPr/>
        </p:nvSpPr>
        <p:spPr>
          <a:xfrm>
            <a:off x="4648202" y="1370013"/>
            <a:ext cx="3951512" cy="3262312"/>
          </a:xfrm>
          <a:prstGeom prst="rect">
            <a:avLst/>
          </a:prstGeom>
        </p:spPr>
        <p:txBody>
          <a:bodyPr spcFirstLastPara="1" vert="horz" wrap="square" lIns="91425" tIns="45700" rIns="91425" bIns="45700" rtlCol="0" anchor="t" anchorCtr="0">
            <a:no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ts val="2400"/>
              <a:buNone/>
            </a:pPr>
            <a:r>
              <a:rPr lang="en-US" b="1" dirty="0"/>
              <a:t>Construction of Knowledge</a:t>
            </a:r>
          </a:p>
          <a:p>
            <a:pPr indent="-228600">
              <a:buSzPts val="2400"/>
            </a:pPr>
            <a:r>
              <a:rPr lang="en-US" dirty="0"/>
              <a:t>Establish Mathematics Goals to Focus Learning</a:t>
            </a:r>
          </a:p>
          <a:p>
            <a:pPr indent="-228600">
              <a:buSzPts val="2400"/>
            </a:pPr>
            <a:r>
              <a:rPr lang="en-US" dirty="0"/>
              <a:t>Build Procedural Fluency from Conceptual Understanding</a:t>
            </a:r>
          </a:p>
          <a:p>
            <a:pPr indent="-228600">
              <a:buSzPts val="2400"/>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Authentic Honeycomb Harvest</a:t>
            </a:r>
            <a:endParaRPr/>
          </a:p>
        </p:txBody>
      </p:sp>
      <p:sp>
        <p:nvSpPr>
          <p:cNvPr id="159" name="Google Shape;159;p33"/>
          <p:cNvSpPr txBox="1">
            <a:spLocks noGrp="1"/>
          </p:cNvSpPr>
          <p:nvPr>
            <p:ph sz="half" idx="1"/>
          </p:nvPr>
        </p:nvSpPr>
        <p:spPr>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b="1" dirty="0"/>
              <a:t>Student-Centered Learning</a:t>
            </a:r>
            <a:endParaRPr b="1" dirty="0"/>
          </a:p>
          <a:p>
            <a:pPr indent="-228600">
              <a:buSzPts val="2400"/>
            </a:pPr>
            <a:r>
              <a:rPr lang="en-US" dirty="0"/>
              <a:t>Support Productive Struggle in Learning Mathematics</a:t>
            </a:r>
            <a:endParaRPr dirty="0"/>
          </a:p>
          <a:p>
            <a:pPr indent="-228600">
              <a:buSzPts val="2400"/>
            </a:pPr>
            <a:r>
              <a:rPr lang="en-US" dirty="0"/>
              <a:t>Elicit and Use Evidence of Student Thinking</a:t>
            </a:r>
            <a:endParaRPr dirty="0"/>
          </a:p>
        </p:txBody>
      </p:sp>
      <p:sp>
        <p:nvSpPr>
          <p:cNvPr id="158" name="Google Shape;158;p33"/>
          <p:cNvSpPr txBox="1">
            <a:spLocks noGrp="1"/>
          </p:cNvSpPr>
          <p:nvPr>
            <p:ph sz="half" idx="2"/>
          </p:nvPr>
        </p:nvSpPr>
        <p:spPr>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US" b="1" dirty="0"/>
              <a:t>Real World Connections</a:t>
            </a:r>
            <a:endParaRPr b="1" dirty="0"/>
          </a:p>
          <a:p>
            <a:pPr lvl="0" indent="-228600" algn="l" rtl="0">
              <a:spcAft>
                <a:spcPts val="0"/>
              </a:spcAft>
              <a:buFont typeface="System Font Regular"/>
              <a:buChar char="●"/>
            </a:pPr>
            <a:r>
              <a:rPr lang="en-US" dirty="0"/>
              <a:t>Use and Connect Mathematical Representations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4"/>
          <p:cNvPicPr preferRelativeResize="0"/>
          <p:nvPr/>
        </p:nvPicPr>
        <p:blipFill>
          <a:blip r:embed="rId3">
            <a:alphaModFix/>
          </a:blip>
          <a:stretch>
            <a:fillRect/>
          </a:stretch>
        </p:blipFill>
        <p:spPr>
          <a:xfrm>
            <a:off x="1486763" y="187025"/>
            <a:ext cx="6170476" cy="47694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2" name="Online Media 1" descr="K20 Center IDEALS- Authenticity">
            <a:hlinkClick r:id="" action="ppaction://media"/>
            <a:extLst>
              <a:ext uri="{FF2B5EF4-FFF2-40B4-BE49-F238E27FC236}">
                <a16:creationId xmlns:a16="http://schemas.microsoft.com/office/drawing/2014/main" id="{6CF825B9-DD4F-80EA-5FF5-618BC6552F67}"/>
              </a:ext>
            </a:extLst>
          </p:cNvPr>
          <p:cNvPicPr>
            <a:picLocks noRot="1" noChangeAspect="1"/>
          </p:cNvPicPr>
          <p:nvPr>
            <a:videoFile r:link="rId1"/>
          </p:nvPr>
        </p:nvPicPr>
        <p:blipFill>
          <a:blip r:embed="rId4"/>
          <a:stretch>
            <a:fillRect/>
          </a:stretch>
        </p:blipFill>
        <p:spPr>
          <a:xfrm>
            <a:off x="1286425" y="358557"/>
            <a:ext cx="6571150" cy="3712700"/>
          </a:xfrm>
          <a:prstGeom prst="rect">
            <a:avLst/>
          </a:prstGeom>
        </p:spPr>
      </p:pic>
      <p:sp>
        <p:nvSpPr>
          <p:cNvPr id="3" name="Title 2">
            <a:extLst>
              <a:ext uri="{FF2B5EF4-FFF2-40B4-BE49-F238E27FC236}">
                <a16:creationId xmlns:a16="http://schemas.microsoft.com/office/drawing/2014/main" id="{94D0C235-327F-6E9B-2A1C-B19B3A7B517F}"/>
              </a:ext>
            </a:extLst>
          </p:cNvPr>
          <p:cNvSpPr>
            <a:spLocks noGrp="1"/>
          </p:cNvSpPr>
          <p:nvPr>
            <p:ph type="title"/>
          </p:nvPr>
        </p:nvSpPr>
        <p:spPr/>
        <p:txBody>
          <a:bodyPr>
            <a:normAutofit fontScale="90000"/>
          </a:bodyPr>
          <a:lstStyle/>
          <a:p>
            <a:r>
              <a:rPr lang="en-US" b="1" dirty="0">
                <a:hlinkClick r:id="rId5"/>
              </a:rPr>
              <a:t>Authenticity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36"/>
          <p:cNvPicPr preferRelativeResize="0"/>
          <p:nvPr/>
        </p:nvPicPr>
        <p:blipFill>
          <a:blip r:embed="rId3">
            <a:alphaModFix/>
          </a:blip>
          <a:stretch>
            <a:fillRect/>
          </a:stretch>
        </p:blipFill>
        <p:spPr>
          <a:xfrm>
            <a:off x="6552572" y="838800"/>
            <a:ext cx="2274653" cy="3237305"/>
          </a:xfrm>
          <a:prstGeom prst="rect">
            <a:avLst/>
          </a:prstGeom>
          <a:noFill/>
          <a:ln>
            <a:noFill/>
          </a:ln>
        </p:spPr>
      </p:pic>
      <p:pic>
        <p:nvPicPr>
          <p:cNvPr id="3" name="Picture 2" descr="A poster of a child's life&#10;&#10;AI-generated content may be incorrect.">
            <a:extLst>
              <a:ext uri="{FF2B5EF4-FFF2-40B4-BE49-F238E27FC236}">
                <a16:creationId xmlns:a16="http://schemas.microsoft.com/office/drawing/2014/main" id="{671878F5-9268-7A5D-A742-F5B0B1719FDA}"/>
              </a:ext>
            </a:extLst>
          </p:cNvPr>
          <p:cNvPicPr>
            <a:picLocks noChangeAspect="1"/>
          </p:cNvPicPr>
          <p:nvPr/>
        </p:nvPicPr>
        <p:blipFill>
          <a:blip r:embed="rId4"/>
          <a:stretch>
            <a:fillRect/>
          </a:stretch>
        </p:blipFill>
        <p:spPr>
          <a:xfrm>
            <a:off x="330200" y="978443"/>
            <a:ext cx="5829300" cy="29580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7"/>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Making the Connection</a:t>
            </a:r>
            <a:endParaRPr/>
          </a:p>
        </p:txBody>
      </p:sp>
      <p:grpSp>
        <p:nvGrpSpPr>
          <p:cNvPr id="181" name="Google Shape;181;p37"/>
          <p:cNvGrpSpPr/>
          <p:nvPr/>
        </p:nvGrpSpPr>
        <p:grpSpPr>
          <a:xfrm>
            <a:off x="471725" y="1179250"/>
            <a:ext cx="8200550" cy="3794100"/>
            <a:chOff x="526150" y="1285900"/>
            <a:chExt cx="8200550" cy="3794100"/>
          </a:xfrm>
        </p:grpSpPr>
        <p:pic>
          <p:nvPicPr>
            <p:cNvPr id="182" name="Google Shape;182;p37" title="noun-pyramid-4670005.png"/>
            <p:cNvPicPr preferRelativeResize="0"/>
            <p:nvPr/>
          </p:nvPicPr>
          <p:blipFill rotWithShape="1">
            <a:blip r:embed="rId3">
              <a:alphaModFix/>
            </a:blip>
            <a:srcRect b="16135"/>
            <a:stretch/>
          </p:blipFill>
          <p:spPr>
            <a:xfrm rot="10800000">
              <a:off x="4202799" y="1285900"/>
              <a:ext cx="4523901" cy="3794100"/>
            </a:xfrm>
            <a:prstGeom prst="rect">
              <a:avLst/>
            </a:prstGeom>
            <a:noFill/>
            <a:ln>
              <a:noFill/>
            </a:ln>
          </p:spPr>
        </p:pic>
        <p:sp>
          <p:nvSpPr>
            <p:cNvPr id="183" name="Google Shape;183;p37"/>
            <p:cNvSpPr txBox="1"/>
            <p:nvPr/>
          </p:nvSpPr>
          <p:spPr>
            <a:xfrm>
              <a:off x="526150" y="1750800"/>
              <a:ext cx="40821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a:solidFill>
                    <a:schemeClr val="dk1"/>
                  </a:solidFill>
                  <a:latin typeface="Calibri"/>
                  <a:ea typeface="Calibri"/>
                  <a:cs typeface="Calibri"/>
                  <a:sym typeface="Calibri"/>
                </a:rPr>
                <a:t>Authenticity Components</a:t>
              </a:r>
              <a:endParaRPr sz="2600" b="1">
                <a:solidFill>
                  <a:schemeClr val="dk1"/>
                </a:solidFill>
                <a:latin typeface="Calibri"/>
                <a:ea typeface="Calibri"/>
                <a:cs typeface="Calibri"/>
                <a:sym typeface="Calibri"/>
              </a:endParaRPr>
            </a:p>
          </p:txBody>
        </p:sp>
        <p:sp>
          <p:nvSpPr>
            <p:cNvPr id="184" name="Google Shape;184;p37"/>
            <p:cNvSpPr txBox="1"/>
            <p:nvPr/>
          </p:nvSpPr>
          <p:spPr>
            <a:xfrm>
              <a:off x="996075" y="2492313"/>
              <a:ext cx="4082100" cy="985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a:solidFill>
                    <a:schemeClr val="dk1"/>
                  </a:solidFill>
                  <a:latin typeface="Calibri"/>
                  <a:ea typeface="Calibri"/>
                  <a:cs typeface="Calibri"/>
                  <a:sym typeface="Calibri"/>
                </a:rPr>
                <a:t>Effective Teaching and Learning Practices</a:t>
              </a:r>
              <a:endParaRPr sz="2600" b="1">
                <a:solidFill>
                  <a:schemeClr val="dk1"/>
                </a:solidFill>
                <a:latin typeface="Calibri"/>
                <a:ea typeface="Calibri"/>
                <a:cs typeface="Calibri"/>
                <a:sym typeface="Calibri"/>
              </a:endParaRPr>
            </a:p>
          </p:txBody>
        </p:sp>
        <p:sp>
          <p:nvSpPr>
            <p:cNvPr id="185" name="Google Shape;185;p37"/>
            <p:cNvSpPr txBox="1"/>
            <p:nvPr/>
          </p:nvSpPr>
          <p:spPr>
            <a:xfrm>
              <a:off x="1656475" y="3634025"/>
              <a:ext cx="4082100" cy="985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a:solidFill>
                    <a:schemeClr val="dk1"/>
                  </a:solidFill>
                  <a:latin typeface="Calibri"/>
                  <a:ea typeface="Calibri"/>
                  <a:cs typeface="Calibri"/>
                  <a:sym typeface="Calibri"/>
                </a:rPr>
                <a:t>Instructional </a:t>
              </a:r>
              <a:endParaRPr sz="2600" b="1">
                <a:solidFill>
                  <a:schemeClr val="dk1"/>
                </a:solidFill>
                <a:latin typeface="Calibri"/>
                <a:ea typeface="Calibri"/>
                <a:cs typeface="Calibri"/>
                <a:sym typeface="Calibri"/>
              </a:endParaRPr>
            </a:p>
            <a:p>
              <a:pPr marL="0" lvl="0" indent="0" algn="r" rtl="0">
                <a:spcBef>
                  <a:spcPts val="0"/>
                </a:spcBef>
                <a:spcAft>
                  <a:spcPts val="0"/>
                </a:spcAft>
                <a:buNone/>
              </a:pPr>
              <a:r>
                <a:rPr lang="en-US" sz="2600" b="1">
                  <a:solidFill>
                    <a:schemeClr val="dk1"/>
                  </a:solidFill>
                  <a:latin typeface="Calibri"/>
                  <a:ea typeface="Calibri"/>
                  <a:cs typeface="Calibri"/>
                  <a:sym typeface="Calibri"/>
                </a:rPr>
                <a:t>Strategies</a:t>
              </a:r>
              <a:endParaRPr sz="2600" b="1">
                <a:solidFill>
                  <a:schemeClr val="dk1"/>
                </a:solidFill>
                <a:latin typeface="Calibri"/>
                <a:ea typeface="Calibri"/>
                <a:cs typeface="Calibri"/>
                <a:sym typeface="Calibri"/>
              </a:endParaRPr>
            </a:p>
          </p:txBody>
        </p:sp>
        <p:sp>
          <p:nvSpPr>
            <p:cNvPr id="186" name="Google Shape;186;p37"/>
            <p:cNvSpPr/>
            <p:nvPr/>
          </p:nvSpPr>
          <p:spPr>
            <a:xfrm rot="8690468">
              <a:off x="7213602" y="3377854"/>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187" name="Google Shape;187;p37"/>
          <p:cNvSpPr/>
          <p:nvPr/>
        </p:nvSpPr>
        <p:spPr>
          <a:xfrm rot="8690468">
            <a:off x="7737927" y="2253379"/>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Making the Connection</a:t>
            </a:r>
            <a:endParaRPr/>
          </a:p>
        </p:txBody>
      </p:sp>
      <p:sp>
        <p:nvSpPr>
          <p:cNvPr id="193" name="Google Shape;193;p38"/>
          <p:cNvSpPr txBox="1">
            <a:spLocks noGrp="1"/>
          </p:cNvSpPr>
          <p:nvPr>
            <p:ph idx="1"/>
          </p:nvPr>
        </p:nvSpPr>
        <p:spPr>
          <a:xfrm>
            <a:off x="628650" y="1370013"/>
            <a:ext cx="3943350" cy="3262312"/>
          </a:xfrm>
          <a:prstGeom prst="rect">
            <a:avLst/>
          </a:prstGeom>
        </p:spPr>
        <p:txBody>
          <a:bodyPr spcFirstLastPara="1" wrap="square" lIns="91425" tIns="45700" rIns="91425" bIns="45700" anchor="ctr" anchorCtr="0">
            <a:normAutofit/>
          </a:bodyPr>
          <a:lstStyle/>
          <a:p>
            <a:pPr marL="38100" lvl="0" indent="0" algn="l" rtl="0">
              <a:spcBef>
                <a:spcPts val="520"/>
              </a:spcBef>
              <a:spcAft>
                <a:spcPts val="0"/>
              </a:spcAft>
              <a:buSzPts val="3000"/>
              <a:buNone/>
            </a:pPr>
            <a:r>
              <a:rPr lang="en-US" dirty="0"/>
              <a:t>How can this model shape how we plan our math instruction?</a:t>
            </a:r>
            <a:endParaRPr dirty="0"/>
          </a:p>
        </p:txBody>
      </p:sp>
      <p:grpSp>
        <p:nvGrpSpPr>
          <p:cNvPr id="194" name="Google Shape;194;p38"/>
          <p:cNvGrpSpPr/>
          <p:nvPr/>
        </p:nvGrpSpPr>
        <p:grpSpPr>
          <a:xfrm>
            <a:off x="4148374" y="1179250"/>
            <a:ext cx="4523901" cy="3794100"/>
            <a:chOff x="4148375" y="1179250"/>
            <a:chExt cx="4523901" cy="3794100"/>
          </a:xfrm>
        </p:grpSpPr>
        <p:pic>
          <p:nvPicPr>
            <p:cNvPr id="195" name="Google Shape;195;p38" title="noun-pyramid-4670005.png"/>
            <p:cNvPicPr preferRelativeResize="0"/>
            <p:nvPr/>
          </p:nvPicPr>
          <p:blipFill rotWithShape="1">
            <a:blip r:embed="rId3">
              <a:alphaModFix/>
            </a:blip>
            <a:srcRect b="16135"/>
            <a:stretch/>
          </p:blipFill>
          <p:spPr>
            <a:xfrm rot="10800000">
              <a:off x="4148374" y="1179250"/>
              <a:ext cx="4523901" cy="3794100"/>
            </a:xfrm>
            <a:prstGeom prst="rect">
              <a:avLst/>
            </a:prstGeom>
            <a:noFill/>
            <a:ln>
              <a:noFill/>
            </a:ln>
          </p:spPr>
        </p:pic>
        <p:sp>
          <p:nvSpPr>
            <p:cNvPr id="196" name="Google Shape;196;p38"/>
            <p:cNvSpPr/>
            <p:nvPr/>
          </p:nvSpPr>
          <p:spPr>
            <a:xfrm rot="8690468">
              <a:off x="7728852" y="2271529"/>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7" name="Google Shape;197;p38"/>
            <p:cNvSpPr txBox="1"/>
            <p:nvPr/>
          </p:nvSpPr>
          <p:spPr>
            <a:xfrm>
              <a:off x="4742550" y="1569350"/>
              <a:ext cx="3367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Authenticity Component</a:t>
              </a:r>
              <a:endParaRPr sz="1500" b="1">
                <a:solidFill>
                  <a:schemeClr val="dk1"/>
                </a:solidFill>
                <a:latin typeface="Calibri"/>
                <a:ea typeface="Calibri"/>
                <a:cs typeface="Calibri"/>
                <a:sym typeface="Calibri"/>
              </a:endParaRPr>
            </a:p>
          </p:txBody>
        </p:sp>
        <p:sp>
          <p:nvSpPr>
            <p:cNvPr id="198" name="Google Shape;198;p38"/>
            <p:cNvSpPr txBox="1"/>
            <p:nvPr/>
          </p:nvSpPr>
          <p:spPr>
            <a:xfrm>
              <a:off x="5682825" y="3472925"/>
              <a:ext cx="1455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Instructional </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Strate-</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gies</a:t>
              </a:r>
              <a:endParaRPr sz="1500" b="1">
                <a:solidFill>
                  <a:schemeClr val="dk1"/>
                </a:solidFill>
                <a:latin typeface="Calibri"/>
                <a:ea typeface="Calibri"/>
                <a:cs typeface="Calibri"/>
                <a:sym typeface="Calibri"/>
              </a:endParaRPr>
            </a:p>
          </p:txBody>
        </p:sp>
        <p:sp>
          <p:nvSpPr>
            <p:cNvPr id="199" name="Google Shape;199;p38"/>
            <p:cNvSpPr/>
            <p:nvPr/>
          </p:nvSpPr>
          <p:spPr>
            <a:xfrm rot="8690468">
              <a:off x="7159177" y="3271204"/>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0" name="Google Shape;200;p38"/>
            <p:cNvSpPr txBox="1"/>
            <p:nvPr/>
          </p:nvSpPr>
          <p:spPr>
            <a:xfrm>
              <a:off x="5134875" y="2490475"/>
              <a:ext cx="2550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Effective Teaching and Learning Practices</a:t>
              </a:r>
              <a:endParaRPr sz="1500" b="1">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Sample Scenario</a:t>
            </a:r>
            <a:endParaRPr/>
          </a:p>
        </p:txBody>
      </p:sp>
      <p:sp>
        <p:nvSpPr>
          <p:cNvPr id="206" name="Google Shape;206;p39"/>
          <p:cNvSpPr txBox="1"/>
          <p:nvPr/>
        </p:nvSpPr>
        <p:spPr>
          <a:xfrm>
            <a:off x="244925" y="1569350"/>
            <a:ext cx="4308900" cy="58474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dirty="0">
                <a:solidFill>
                  <a:schemeClr val="accent1"/>
                </a:solidFill>
                <a:latin typeface="Calibri"/>
                <a:ea typeface="Calibri"/>
                <a:cs typeface="Calibri"/>
                <a:sym typeface="Calibri"/>
              </a:rPr>
              <a:t>Student-Centered Learning</a:t>
            </a:r>
            <a:endParaRPr sz="2600" b="1" dirty="0">
              <a:solidFill>
                <a:schemeClr val="accent1"/>
              </a:solidFill>
              <a:latin typeface="Calibri"/>
              <a:ea typeface="Calibri"/>
              <a:cs typeface="Calibri"/>
              <a:sym typeface="Calibri"/>
            </a:endParaRPr>
          </a:p>
        </p:txBody>
      </p:sp>
      <p:grpSp>
        <p:nvGrpSpPr>
          <p:cNvPr id="207" name="Google Shape;207;p39"/>
          <p:cNvGrpSpPr/>
          <p:nvPr/>
        </p:nvGrpSpPr>
        <p:grpSpPr>
          <a:xfrm>
            <a:off x="4148374" y="1179250"/>
            <a:ext cx="4523901" cy="3794100"/>
            <a:chOff x="4148375" y="1179250"/>
            <a:chExt cx="4523901" cy="3794100"/>
          </a:xfrm>
        </p:grpSpPr>
        <p:pic>
          <p:nvPicPr>
            <p:cNvPr id="208" name="Google Shape;208;p39" title="noun-pyramid-4670005.png"/>
            <p:cNvPicPr preferRelativeResize="0"/>
            <p:nvPr/>
          </p:nvPicPr>
          <p:blipFill rotWithShape="1">
            <a:blip r:embed="rId3">
              <a:alphaModFix/>
            </a:blip>
            <a:srcRect b="16135"/>
            <a:stretch/>
          </p:blipFill>
          <p:spPr>
            <a:xfrm rot="10800000">
              <a:off x="4148374" y="1179250"/>
              <a:ext cx="4523901" cy="3794100"/>
            </a:xfrm>
            <a:prstGeom prst="rect">
              <a:avLst/>
            </a:prstGeom>
            <a:noFill/>
            <a:ln>
              <a:noFill/>
            </a:ln>
          </p:spPr>
        </p:pic>
        <p:sp>
          <p:nvSpPr>
            <p:cNvPr id="209" name="Google Shape;209;p39"/>
            <p:cNvSpPr/>
            <p:nvPr/>
          </p:nvSpPr>
          <p:spPr>
            <a:xfrm rot="8690468">
              <a:off x="7728852" y="2271529"/>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0" name="Google Shape;210;p39"/>
            <p:cNvSpPr txBox="1"/>
            <p:nvPr/>
          </p:nvSpPr>
          <p:spPr>
            <a:xfrm>
              <a:off x="4742550" y="1569350"/>
              <a:ext cx="3367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Authenticity Component</a:t>
              </a:r>
              <a:endParaRPr sz="1500" b="1">
                <a:solidFill>
                  <a:schemeClr val="dk1"/>
                </a:solidFill>
                <a:latin typeface="Calibri"/>
                <a:ea typeface="Calibri"/>
                <a:cs typeface="Calibri"/>
                <a:sym typeface="Calibri"/>
              </a:endParaRPr>
            </a:p>
          </p:txBody>
        </p:sp>
        <p:sp>
          <p:nvSpPr>
            <p:cNvPr id="211" name="Google Shape;211;p39"/>
            <p:cNvSpPr txBox="1"/>
            <p:nvPr/>
          </p:nvSpPr>
          <p:spPr>
            <a:xfrm>
              <a:off x="5682825" y="3472925"/>
              <a:ext cx="1455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Instructional </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Strate-</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gies</a:t>
              </a:r>
              <a:endParaRPr sz="1500" b="1">
                <a:solidFill>
                  <a:schemeClr val="dk1"/>
                </a:solidFill>
                <a:latin typeface="Calibri"/>
                <a:ea typeface="Calibri"/>
                <a:cs typeface="Calibri"/>
                <a:sym typeface="Calibri"/>
              </a:endParaRPr>
            </a:p>
          </p:txBody>
        </p:sp>
        <p:sp>
          <p:nvSpPr>
            <p:cNvPr id="212" name="Google Shape;212;p39"/>
            <p:cNvSpPr/>
            <p:nvPr/>
          </p:nvSpPr>
          <p:spPr>
            <a:xfrm rot="8690468">
              <a:off x="7159177" y="3271204"/>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3" name="Google Shape;213;p39"/>
            <p:cNvSpPr txBox="1"/>
            <p:nvPr/>
          </p:nvSpPr>
          <p:spPr>
            <a:xfrm>
              <a:off x="5134875" y="2490475"/>
              <a:ext cx="2550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Effective Teaching and Learning Practices</a:t>
              </a:r>
              <a:endParaRPr sz="1500" b="1">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Sample Scenario</a:t>
            </a:r>
            <a:endParaRPr/>
          </a:p>
        </p:txBody>
      </p:sp>
      <p:sp>
        <p:nvSpPr>
          <p:cNvPr id="219" name="Google Shape;219;p40"/>
          <p:cNvSpPr txBox="1"/>
          <p:nvPr/>
        </p:nvSpPr>
        <p:spPr>
          <a:xfrm>
            <a:off x="244925" y="1569350"/>
            <a:ext cx="4308900" cy="58474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dirty="0">
                <a:solidFill>
                  <a:schemeClr val="accent1"/>
                </a:solidFill>
                <a:latin typeface="Calibri"/>
                <a:ea typeface="Calibri"/>
                <a:cs typeface="Calibri"/>
                <a:sym typeface="Calibri"/>
              </a:rPr>
              <a:t>Student-Centered Learning</a:t>
            </a:r>
            <a:endParaRPr sz="2600" b="1" dirty="0">
              <a:solidFill>
                <a:schemeClr val="accent1"/>
              </a:solidFill>
              <a:latin typeface="Calibri"/>
              <a:ea typeface="Calibri"/>
              <a:cs typeface="Calibri"/>
              <a:sym typeface="Calibri"/>
            </a:endParaRPr>
          </a:p>
        </p:txBody>
      </p:sp>
      <p:grpSp>
        <p:nvGrpSpPr>
          <p:cNvPr id="220" name="Google Shape;220;p40"/>
          <p:cNvGrpSpPr/>
          <p:nvPr/>
        </p:nvGrpSpPr>
        <p:grpSpPr>
          <a:xfrm>
            <a:off x="4148374" y="1179250"/>
            <a:ext cx="4523901" cy="3794100"/>
            <a:chOff x="4148375" y="1179250"/>
            <a:chExt cx="4523901" cy="3794100"/>
          </a:xfrm>
        </p:grpSpPr>
        <p:pic>
          <p:nvPicPr>
            <p:cNvPr id="221" name="Google Shape;221;p40" title="noun-pyramid-4670005.png"/>
            <p:cNvPicPr preferRelativeResize="0"/>
            <p:nvPr/>
          </p:nvPicPr>
          <p:blipFill rotWithShape="1">
            <a:blip r:embed="rId3">
              <a:alphaModFix/>
            </a:blip>
            <a:srcRect b="16135"/>
            <a:stretch/>
          </p:blipFill>
          <p:spPr>
            <a:xfrm rot="10800000">
              <a:off x="4148374" y="1179250"/>
              <a:ext cx="4523901" cy="3794100"/>
            </a:xfrm>
            <a:prstGeom prst="rect">
              <a:avLst/>
            </a:prstGeom>
            <a:noFill/>
            <a:ln>
              <a:noFill/>
            </a:ln>
          </p:spPr>
        </p:pic>
        <p:sp>
          <p:nvSpPr>
            <p:cNvPr id="222" name="Google Shape;222;p40"/>
            <p:cNvSpPr/>
            <p:nvPr/>
          </p:nvSpPr>
          <p:spPr>
            <a:xfrm rot="8690468">
              <a:off x="7728852" y="2271529"/>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3" name="Google Shape;223;p40"/>
            <p:cNvSpPr txBox="1"/>
            <p:nvPr/>
          </p:nvSpPr>
          <p:spPr>
            <a:xfrm>
              <a:off x="4742550" y="1569350"/>
              <a:ext cx="3367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Authenticity Component</a:t>
              </a:r>
              <a:endParaRPr sz="1500" b="1">
                <a:solidFill>
                  <a:schemeClr val="dk1"/>
                </a:solidFill>
                <a:latin typeface="Calibri"/>
                <a:ea typeface="Calibri"/>
                <a:cs typeface="Calibri"/>
                <a:sym typeface="Calibri"/>
              </a:endParaRPr>
            </a:p>
          </p:txBody>
        </p:sp>
        <p:sp>
          <p:nvSpPr>
            <p:cNvPr id="224" name="Google Shape;224;p40"/>
            <p:cNvSpPr txBox="1"/>
            <p:nvPr/>
          </p:nvSpPr>
          <p:spPr>
            <a:xfrm>
              <a:off x="5682825" y="3472925"/>
              <a:ext cx="1455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Instructional </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Strate-</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gies</a:t>
              </a:r>
              <a:endParaRPr sz="1500" b="1">
                <a:solidFill>
                  <a:schemeClr val="dk1"/>
                </a:solidFill>
                <a:latin typeface="Calibri"/>
                <a:ea typeface="Calibri"/>
                <a:cs typeface="Calibri"/>
                <a:sym typeface="Calibri"/>
              </a:endParaRPr>
            </a:p>
          </p:txBody>
        </p:sp>
        <p:sp>
          <p:nvSpPr>
            <p:cNvPr id="225" name="Google Shape;225;p40"/>
            <p:cNvSpPr/>
            <p:nvPr/>
          </p:nvSpPr>
          <p:spPr>
            <a:xfrm rot="8690468">
              <a:off x="7159177" y="3271204"/>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6" name="Google Shape;226;p40"/>
            <p:cNvSpPr txBox="1"/>
            <p:nvPr/>
          </p:nvSpPr>
          <p:spPr>
            <a:xfrm>
              <a:off x="5134875" y="2490475"/>
              <a:ext cx="2550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Effective Teaching and Learning Practices</a:t>
              </a:r>
              <a:endParaRPr sz="1500" b="1">
                <a:solidFill>
                  <a:schemeClr val="dk1"/>
                </a:solidFill>
                <a:latin typeface="Calibri"/>
                <a:ea typeface="Calibri"/>
                <a:cs typeface="Calibri"/>
                <a:sym typeface="Calibri"/>
              </a:endParaRPr>
            </a:p>
          </p:txBody>
        </p:sp>
      </p:grpSp>
      <p:sp>
        <p:nvSpPr>
          <p:cNvPr id="227" name="Google Shape;227;p40"/>
          <p:cNvSpPr txBox="1"/>
          <p:nvPr/>
        </p:nvSpPr>
        <p:spPr>
          <a:xfrm>
            <a:off x="932550" y="2299375"/>
            <a:ext cx="4082100" cy="98485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a:solidFill>
                  <a:schemeClr val="accent1"/>
                </a:solidFill>
                <a:latin typeface="Calibri"/>
                <a:ea typeface="Calibri"/>
                <a:cs typeface="Calibri"/>
                <a:sym typeface="Calibri"/>
              </a:rPr>
              <a:t>Elicit and Use Evidence of Student Thinking</a:t>
            </a:r>
            <a:endParaRPr sz="2600" b="1">
              <a:solidFill>
                <a:schemeClr val="accen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Sample Scenario</a:t>
            </a:r>
            <a:endParaRPr/>
          </a:p>
        </p:txBody>
      </p:sp>
      <p:sp>
        <p:nvSpPr>
          <p:cNvPr id="233" name="Google Shape;233;p41"/>
          <p:cNvSpPr txBox="1"/>
          <p:nvPr/>
        </p:nvSpPr>
        <p:spPr>
          <a:xfrm>
            <a:off x="244925" y="1569350"/>
            <a:ext cx="4308900" cy="58474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dirty="0">
                <a:solidFill>
                  <a:schemeClr val="accent1"/>
                </a:solidFill>
                <a:latin typeface="Calibri"/>
                <a:ea typeface="Calibri"/>
                <a:cs typeface="Calibri"/>
                <a:sym typeface="Calibri"/>
              </a:rPr>
              <a:t>Student-Centered Learning</a:t>
            </a:r>
            <a:endParaRPr sz="2600" b="1" dirty="0">
              <a:solidFill>
                <a:schemeClr val="accent1"/>
              </a:solidFill>
              <a:latin typeface="Calibri"/>
              <a:ea typeface="Calibri"/>
              <a:cs typeface="Calibri"/>
              <a:sym typeface="Calibri"/>
            </a:endParaRPr>
          </a:p>
        </p:txBody>
      </p:sp>
      <p:grpSp>
        <p:nvGrpSpPr>
          <p:cNvPr id="234" name="Google Shape;234;p41"/>
          <p:cNvGrpSpPr/>
          <p:nvPr/>
        </p:nvGrpSpPr>
        <p:grpSpPr>
          <a:xfrm>
            <a:off x="4148374" y="1179250"/>
            <a:ext cx="4523901" cy="3794100"/>
            <a:chOff x="4148375" y="1179250"/>
            <a:chExt cx="4523901" cy="3794100"/>
          </a:xfrm>
        </p:grpSpPr>
        <p:pic>
          <p:nvPicPr>
            <p:cNvPr id="235" name="Google Shape;235;p41" title="noun-pyramid-4670005.png"/>
            <p:cNvPicPr preferRelativeResize="0"/>
            <p:nvPr/>
          </p:nvPicPr>
          <p:blipFill rotWithShape="1">
            <a:blip r:embed="rId3">
              <a:alphaModFix/>
            </a:blip>
            <a:srcRect b="16135"/>
            <a:stretch/>
          </p:blipFill>
          <p:spPr>
            <a:xfrm rot="10800000">
              <a:off x="4148374" y="1179250"/>
              <a:ext cx="4523901" cy="3794100"/>
            </a:xfrm>
            <a:prstGeom prst="rect">
              <a:avLst/>
            </a:prstGeom>
            <a:noFill/>
            <a:ln>
              <a:noFill/>
            </a:ln>
          </p:spPr>
        </p:pic>
        <p:sp>
          <p:nvSpPr>
            <p:cNvPr id="236" name="Google Shape;236;p41"/>
            <p:cNvSpPr/>
            <p:nvPr/>
          </p:nvSpPr>
          <p:spPr>
            <a:xfrm rot="8690468">
              <a:off x="7728852" y="2271529"/>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7" name="Google Shape;237;p41"/>
            <p:cNvSpPr txBox="1"/>
            <p:nvPr/>
          </p:nvSpPr>
          <p:spPr>
            <a:xfrm>
              <a:off x="4742550" y="1569350"/>
              <a:ext cx="33672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Authenticity Component</a:t>
              </a:r>
              <a:endParaRPr sz="1500" b="1">
                <a:solidFill>
                  <a:schemeClr val="dk1"/>
                </a:solidFill>
                <a:latin typeface="Calibri"/>
                <a:ea typeface="Calibri"/>
                <a:cs typeface="Calibri"/>
                <a:sym typeface="Calibri"/>
              </a:endParaRPr>
            </a:p>
          </p:txBody>
        </p:sp>
        <p:sp>
          <p:nvSpPr>
            <p:cNvPr id="238" name="Google Shape;238;p41"/>
            <p:cNvSpPr txBox="1"/>
            <p:nvPr/>
          </p:nvSpPr>
          <p:spPr>
            <a:xfrm>
              <a:off x="5682825" y="3472925"/>
              <a:ext cx="1455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Instructional </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Strate-</a:t>
              </a:r>
              <a:endParaRPr sz="1500" b="1">
                <a:solidFill>
                  <a:schemeClr val="dk1"/>
                </a:solidFill>
                <a:latin typeface="Calibri"/>
                <a:ea typeface="Calibri"/>
                <a:cs typeface="Calibri"/>
                <a:sym typeface="Calibri"/>
              </a:endParaRPr>
            </a:p>
            <a:p>
              <a:pPr marL="0" lvl="0" indent="0" algn="ctr" rtl="0">
                <a:spcBef>
                  <a:spcPts val="0"/>
                </a:spcBef>
                <a:spcAft>
                  <a:spcPts val="0"/>
                </a:spcAft>
                <a:buNone/>
              </a:pPr>
              <a:r>
                <a:rPr lang="en-US" sz="1500" b="1">
                  <a:solidFill>
                    <a:schemeClr val="dk1"/>
                  </a:solidFill>
                  <a:latin typeface="Calibri"/>
                  <a:ea typeface="Calibri"/>
                  <a:cs typeface="Calibri"/>
                  <a:sym typeface="Calibri"/>
                </a:rPr>
                <a:t>gies</a:t>
              </a:r>
              <a:endParaRPr sz="1500" b="1">
                <a:solidFill>
                  <a:schemeClr val="dk1"/>
                </a:solidFill>
                <a:latin typeface="Calibri"/>
                <a:ea typeface="Calibri"/>
                <a:cs typeface="Calibri"/>
                <a:sym typeface="Calibri"/>
              </a:endParaRPr>
            </a:p>
          </p:txBody>
        </p:sp>
        <p:sp>
          <p:nvSpPr>
            <p:cNvPr id="239" name="Google Shape;239;p41"/>
            <p:cNvSpPr/>
            <p:nvPr/>
          </p:nvSpPr>
          <p:spPr>
            <a:xfrm rot="8690468">
              <a:off x="7159177" y="3271204"/>
              <a:ext cx="506386" cy="463842"/>
            </a:xfrm>
            <a:prstGeom prst="bentArrow">
              <a:avLst>
                <a:gd name="adj1" fmla="val 25208"/>
                <a:gd name="adj2" fmla="val 38529"/>
                <a:gd name="adj3" fmla="val 29620"/>
                <a:gd name="adj4" fmla="val 58696"/>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0" name="Google Shape;240;p41"/>
            <p:cNvSpPr txBox="1"/>
            <p:nvPr/>
          </p:nvSpPr>
          <p:spPr>
            <a:xfrm>
              <a:off x="5134875" y="2490475"/>
              <a:ext cx="2550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Effective Teaching and Learning Practices</a:t>
              </a:r>
              <a:endParaRPr sz="1500" b="1">
                <a:solidFill>
                  <a:schemeClr val="dk1"/>
                </a:solidFill>
                <a:latin typeface="Calibri"/>
                <a:ea typeface="Calibri"/>
                <a:cs typeface="Calibri"/>
                <a:sym typeface="Calibri"/>
              </a:endParaRPr>
            </a:p>
          </p:txBody>
        </p:sp>
      </p:grpSp>
      <p:sp>
        <p:nvSpPr>
          <p:cNvPr id="241" name="Google Shape;241;p41"/>
          <p:cNvSpPr txBox="1"/>
          <p:nvPr/>
        </p:nvSpPr>
        <p:spPr>
          <a:xfrm>
            <a:off x="932550" y="2299375"/>
            <a:ext cx="4082100" cy="98485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a:solidFill>
                  <a:schemeClr val="accent1"/>
                </a:solidFill>
                <a:latin typeface="Calibri"/>
                <a:ea typeface="Calibri"/>
                <a:cs typeface="Calibri"/>
                <a:sym typeface="Calibri"/>
              </a:rPr>
              <a:t>Elicit and Use Evidence of Student Thinking</a:t>
            </a:r>
            <a:endParaRPr sz="2600" b="1">
              <a:solidFill>
                <a:schemeClr val="accent1"/>
              </a:solidFill>
              <a:latin typeface="Calibri"/>
              <a:ea typeface="Calibri"/>
              <a:cs typeface="Calibri"/>
              <a:sym typeface="Calibri"/>
            </a:endParaRPr>
          </a:p>
        </p:txBody>
      </p:sp>
      <p:sp>
        <p:nvSpPr>
          <p:cNvPr id="242" name="Google Shape;242;p41"/>
          <p:cNvSpPr txBox="1"/>
          <p:nvPr/>
        </p:nvSpPr>
        <p:spPr>
          <a:xfrm>
            <a:off x="1692725" y="3643050"/>
            <a:ext cx="4082100" cy="58474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600" b="1">
                <a:solidFill>
                  <a:schemeClr val="accent1"/>
                </a:solidFill>
                <a:latin typeface="Calibri"/>
                <a:ea typeface="Calibri"/>
                <a:cs typeface="Calibri"/>
                <a:sym typeface="Calibri"/>
              </a:rPr>
              <a:t>Math Interview</a:t>
            </a:r>
            <a:endParaRPr sz="2600" b="1">
              <a:solidFill>
                <a:schemeClr val="accen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Math In Action</a:t>
            </a:r>
            <a:endParaRPr/>
          </a:p>
        </p:txBody>
      </p:sp>
      <p:sp>
        <p:nvSpPr>
          <p:cNvPr id="98" name="Google Shape;98;p24"/>
          <p:cNvSpPr txBox="1">
            <a:spLocks noGrp="1"/>
          </p:cNvSpPr>
          <p:nvPr>
            <p:ph type="body" sz="quarter" idx="10"/>
          </p:nvPr>
        </p:nvSpPr>
        <p:spPr>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a:t>Bringing Principles to Life with Authentic Learning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42"/>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Gallery Walk</a:t>
            </a:r>
            <a:endParaRPr/>
          </a:p>
        </p:txBody>
      </p:sp>
      <p:sp>
        <p:nvSpPr>
          <p:cNvPr id="247" name="Google Shape;247;p42"/>
          <p:cNvSpPr txBox="1">
            <a:spLocks noGrp="1"/>
          </p:cNvSpPr>
          <p:nvPr>
            <p:ph idx="1"/>
          </p:nvPr>
        </p:nvSpPr>
        <p:spPr>
          <a:xfrm>
            <a:off x="628650" y="1263463"/>
            <a:ext cx="6540341" cy="3368862"/>
          </a:xfrm>
          <a:prstGeom prst="rect">
            <a:avLst/>
          </a:prstGeom>
          <a:noFill/>
          <a:ln>
            <a:noFill/>
          </a:ln>
        </p:spPr>
        <p:txBody>
          <a:bodyPr spcFirstLastPara="1" wrap="square" lIns="91425" tIns="45700" rIns="91425" bIns="45700" anchor="t" anchorCtr="0">
            <a:noAutofit/>
          </a:bodyPr>
          <a:lstStyle/>
          <a:p>
            <a:pPr indent="-228600">
              <a:buSzPts val="2410"/>
            </a:pPr>
            <a:r>
              <a:rPr lang="en-US" sz="2200" dirty="0"/>
              <a:t>Travel to each Effective Teaching and Learning Practices poster.</a:t>
            </a:r>
            <a:endParaRPr sz="2200" dirty="0"/>
          </a:p>
          <a:p>
            <a:pPr indent="-228600">
              <a:buSzPts val="2410"/>
            </a:pPr>
            <a:r>
              <a:rPr lang="en-US" sz="2200" dirty="0"/>
              <a:t>Explore the strategies on the posters and choose a strategy from each poster you are interested in trying in your classroom.</a:t>
            </a:r>
            <a:endParaRPr sz="2200" strike="sngStrike" dirty="0"/>
          </a:p>
          <a:p>
            <a:pPr indent="-228600">
              <a:buSzPts val="2410"/>
            </a:pPr>
            <a:r>
              <a:rPr lang="en-US" sz="2200" dirty="0"/>
              <a:t>Identify which component of authenticity your chosen strategy is connected to.</a:t>
            </a:r>
            <a:endParaRPr sz="2200" dirty="0"/>
          </a:p>
          <a:p>
            <a:pPr indent="-228600">
              <a:buSzPts val="2410"/>
            </a:pPr>
            <a:r>
              <a:rPr lang="en-US" sz="2200" dirty="0"/>
              <a:t>Record the Practice, Strategy, and what students will gain in the row of your identified authentic component on your note catcher.</a:t>
            </a:r>
            <a:endParaRPr sz="2200" dirty="0"/>
          </a:p>
        </p:txBody>
      </p:sp>
      <p:pic>
        <p:nvPicPr>
          <p:cNvPr id="249" name="Google Shape;249;p42" title="Gallery Walk Carousel (1).png"/>
          <p:cNvPicPr preferRelativeResize="0"/>
          <p:nvPr/>
        </p:nvPicPr>
        <p:blipFill>
          <a:blip r:embed="rId3">
            <a:alphaModFix/>
          </a:blip>
          <a:stretch>
            <a:fillRect/>
          </a:stretch>
        </p:blipFill>
        <p:spPr>
          <a:xfrm>
            <a:off x="7098983" y="139020"/>
            <a:ext cx="1954775" cy="988825"/>
          </a:xfrm>
          <a:prstGeom prst="rect">
            <a:avLst/>
          </a:prstGeom>
          <a:noFill/>
          <a:ln>
            <a:noFill/>
          </a:ln>
          <a:effectLst>
            <a:outerShdw blurRad="57150" dist="19050" dir="5400000" algn="bl" rotWithShape="0">
              <a:srgbClr val="000000">
                <a:alpha val="50000"/>
              </a:srgbClr>
            </a:outerShdw>
          </a:effectLst>
        </p:spPr>
      </p:pic>
      <p:pic>
        <p:nvPicPr>
          <p:cNvPr id="250" name="Google Shape;250;p42" title="K20 Center 10 minute timer">
            <a:hlinkClick r:id="rId4"/>
          </p:cNvPr>
          <p:cNvPicPr preferRelativeResize="0"/>
          <p:nvPr/>
        </p:nvPicPr>
        <p:blipFill>
          <a:blip r:embed="rId5">
            <a:alphaModFix/>
          </a:blip>
          <a:stretch>
            <a:fillRect/>
          </a:stretch>
        </p:blipFill>
        <p:spPr>
          <a:xfrm>
            <a:off x="7168991" y="1165790"/>
            <a:ext cx="1814757" cy="10208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43"/>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Gallery Walk Discussion</a:t>
            </a:r>
            <a:endParaRPr/>
          </a:p>
        </p:txBody>
      </p:sp>
      <p:sp>
        <p:nvSpPr>
          <p:cNvPr id="255" name="Google Shape;255;p43"/>
          <p:cNvSpPr txBox="1">
            <a:spLocks noGrp="1"/>
          </p:cNvSpPr>
          <p:nvPr>
            <p:ph idx="1"/>
          </p:nvPr>
        </p:nvSpPr>
        <p:spPr>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After you look at the different strategies share with your table:</a:t>
            </a:r>
            <a:endParaRPr/>
          </a:p>
          <a:p>
            <a:pPr marL="457200" lvl="0" indent="-393700" algn="l" rtl="0">
              <a:spcBef>
                <a:spcPts val="520"/>
              </a:spcBef>
              <a:spcAft>
                <a:spcPts val="0"/>
              </a:spcAft>
              <a:buSzPts val="2600"/>
              <a:buChar char="•"/>
            </a:pPr>
            <a:r>
              <a:rPr lang="en-US"/>
              <a:t>One or two strategies you liked and why.</a:t>
            </a:r>
            <a:endParaRPr/>
          </a:p>
          <a:p>
            <a:pPr marL="457200" lvl="0" indent="-393700" algn="l" rtl="0">
              <a:spcBef>
                <a:spcPts val="0"/>
              </a:spcBef>
              <a:spcAft>
                <a:spcPts val="0"/>
              </a:spcAft>
              <a:buSzPts val="2600"/>
              <a:buChar char="•"/>
            </a:pPr>
            <a:r>
              <a:rPr lang="en-US"/>
              <a:t>Explain how that strategy can be used to support authentic learning.</a:t>
            </a:r>
            <a:endParaRPr/>
          </a:p>
        </p:txBody>
      </p:sp>
      <p:pic>
        <p:nvPicPr>
          <p:cNvPr id="257" name="Google Shape;257;p43" title="Gallery Walk Carousel (1).png"/>
          <p:cNvPicPr preferRelativeResize="0"/>
          <p:nvPr/>
        </p:nvPicPr>
        <p:blipFill>
          <a:blip r:embed="rId3">
            <a:alphaModFix/>
          </a:blip>
          <a:stretch>
            <a:fillRect/>
          </a:stretch>
        </p:blipFill>
        <p:spPr>
          <a:xfrm>
            <a:off x="6732025" y="175822"/>
            <a:ext cx="1954775" cy="988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4"/>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3-2-1</a:t>
            </a:r>
            <a:endParaRPr dirty="0"/>
          </a:p>
        </p:txBody>
      </p:sp>
      <p:sp>
        <p:nvSpPr>
          <p:cNvPr id="262" name="Google Shape;262;p44"/>
          <p:cNvSpPr txBox="1">
            <a:spLocks noGrp="1"/>
          </p:cNvSpPr>
          <p:nvPr>
            <p:ph idx="1"/>
          </p:nvPr>
        </p:nvSpPr>
        <p:spPr>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Think about what you have learned in this session. On your paper write:</a:t>
            </a:r>
            <a:endParaRPr dirty="0"/>
          </a:p>
          <a:p>
            <a:pPr marL="914400" lvl="0" indent="0" algn="l" rtl="0">
              <a:spcBef>
                <a:spcPts val="520"/>
              </a:spcBef>
              <a:spcAft>
                <a:spcPts val="0"/>
              </a:spcAft>
              <a:buNone/>
            </a:pPr>
            <a:r>
              <a:rPr lang="en-US" dirty="0">
                <a:solidFill>
                  <a:srgbClr val="910D28"/>
                </a:solidFill>
              </a:rPr>
              <a:t>3</a:t>
            </a:r>
            <a:r>
              <a:rPr lang="en-US" dirty="0"/>
              <a:t> things you will do this Semester.</a:t>
            </a:r>
            <a:endParaRPr dirty="0"/>
          </a:p>
          <a:p>
            <a:pPr marL="914400" lvl="0" indent="0" algn="l" rtl="0">
              <a:spcBef>
                <a:spcPts val="520"/>
              </a:spcBef>
              <a:spcAft>
                <a:spcPts val="0"/>
              </a:spcAft>
              <a:buNone/>
            </a:pPr>
            <a:r>
              <a:rPr lang="en-US" dirty="0">
                <a:solidFill>
                  <a:srgbClr val="910D28"/>
                </a:solidFill>
              </a:rPr>
              <a:t>2</a:t>
            </a:r>
            <a:r>
              <a:rPr lang="en-US" dirty="0"/>
              <a:t> things you will do this Month.</a:t>
            </a:r>
            <a:endParaRPr dirty="0"/>
          </a:p>
          <a:p>
            <a:pPr marL="914400" lvl="0" indent="0" algn="l" rtl="0">
              <a:spcBef>
                <a:spcPts val="520"/>
              </a:spcBef>
              <a:spcAft>
                <a:spcPts val="0"/>
              </a:spcAft>
              <a:buNone/>
            </a:pPr>
            <a:r>
              <a:rPr lang="en-US" dirty="0">
                <a:solidFill>
                  <a:srgbClr val="910D28"/>
                </a:solidFill>
              </a:rPr>
              <a:t>1</a:t>
            </a:r>
            <a:r>
              <a:rPr lang="en-US" dirty="0"/>
              <a:t> thing you will do this Week.</a:t>
            </a:r>
            <a:endParaRPr dirty="0"/>
          </a:p>
        </p:txBody>
      </p:sp>
      <p:pic>
        <p:nvPicPr>
          <p:cNvPr id="264" name="Google Shape;264;p44" title="3-2-1.png"/>
          <p:cNvPicPr preferRelativeResize="0"/>
          <p:nvPr/>
        </p:nvPicPr>
        <p:blipFill>
          <a:blip r:embed="rId3">
            <a:alphaModFix/>
          </a:blip>
          <a:stretch>
            <a:fillRect/>
          </a:stretch>
        </p:blipFill>
        <p:spPr>
          <a:xfrm>
            <a:off x="7617075" y="201088"/>
            <a:ext cx="1069724" cy="10697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title"/>
          </p:nvPr>
        </p:nvSpPr>
        <p:spPr>
          <a:xfrm>
            <a:off x="628650" y="103316"/>
            <a:ext cx="7886700" cy="993775"/>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Resources</a:t>
            </a:r>
            <a:endParaRPr dirty="0"/>
          </a:p>
        </p:txBody>
      </p:sp>
      <p:pic>
        <p:nvPicPr>
          <p:cNvPr id="270" name="Google Shape;270;p45" title="K20 IDEALS QR Code.png"/>
          <p:cNvPicPr preferRelativeResize="0"/>
          <p:nvPr/>
        </p:nvPicPr>
        <p:blipFill>
          <a:blip r:embed="rId3">
            <a:alphaModFix/>
          </a:blip>
          <a:stretch>
            <a:fillRect/>
          </a:stretch>
        </p:blipFill>
        <p:spPr>
          <a:xfrm>
            <a:off x="6592707" y="1829105"/>
            <a:ext cx="2217601" cy="2579651"/>
          </a:xfrm>
          <a:prstGeom prst="rect">
            <a:avLst/>
          </a:prstGeom>
          <a:noFill/>
          <a:ln>
            <a:noFill/>
          </a:ln>
        </p:spPr>
      </p:pic>
      <p:pic>
        <p:nvPicPr>
          <p:cNvPr id="271" name="Google Shape;271;p45" title="K20 LEARN QR Code.png"/>
          <p:cNvPicPr preferRelativeResize="0"/>
          <p:nvPr/>
        </p:nvPicPr>
        <p:blipFill>
          <a:blip r:embed="rId4">
            <a:alphaModFix/>
          </a:blip>
          <a:stretch>
            <a:fillRect/>
          </a:stretch>
        </p:blipFill>
        <p:spPr>
          <a:xfrm>
            <a:off x="3463168" y="1829105"/>
            <a:ext cx="2217601" cy="2579651"/>
          </a:xfrm>
          <a:prstGeom prst="rect">
            <a:avLst/>
          </a:prstGeom>
          <a:noFill/>
          <a:ln>
            <a:noFill/>
          </a:ln>
        </p:spPr>
      </p:pic>
      <p:pic>
        <p:nvPicPr>
          <p:cNvPr id="272" name="Google Shape;272;p45" title="NCTM Book QR Code.png"/>
          <p:cNvPicPr preferRelativeResize="0"/>
          <p:nvPr/>
        </p:nvPicPr>
        <p:blipFill>
          <a:blip r:embed="rId5">
            <a:alphaModFix/>
          </a:blip>
          <a:stretch>
            <a:fillRect/>
          </a:stretch>
        </p:blipFill>
        <p:spPr>
          <a:xfrm>
            <a:off x="333631" y="1829103"/>
            <a:ext cx="2217607" cy="2579665"/>
          </a:xfrm>
          <a:prstGeom prst="rect">
            <a:avLst/>
          </a:prstGeom>
          <a:noFill/>
          <a:ln>
            <a:noFill/>
          </a:ln>
        </p:spPr>
      </p:pic>
      <p:sp>
        <p:nvSpPr>
          <p:cNvPr id="273" name="Google Shape;273;p45"/>
          <p:cNvSpPr txBox="1"/>
          <p:nvPr/>
        </p:nvSpPr>
        <p:spPr>
          <a:xfrm>
            <a:off x="333569" y="1025631"/>
            <a:ext cx="22176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accent1"/>
                </a:solidFill>
                <a:latin typeface="Calibri"/>
                <a:ea typeface="Calibri"/>
                <a:cs typeface="Calibri"/>
                <a:sym typeface="Calibri"/>
              </a:rPr>
              <a:t>Principles to Action</a:t>
            </a:r>
            <a:endParaRPr sz="2400" dirty="0">
              <a:solidFill>
                <a:schemeClr val="accent1"/>
              </a:solidFill>
              <a:latin typeface="Calibri"/>
              <a:ea typeface="Calibri"/>
              <a:cs typeface="Calibri"/>
              <a:sym typeface="Calibri"/>
            </a:endParaRPr>
          </a:p>
        </p:txBody>
      </p:sp>
      <p:sp>
        <p:nvSpPr>
          <p:cNvPr id="274" name="Google Shape;274;p45"/>
          <p:cNvSpPr txBox="1"/>
          <p:nvPr/>
        </p:nvSpPr>
        <p:spPr>
          <a:xfrm>
            <a:off x="3463157" y="1055481"/>
            <a:ext cx="22176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accent1"/>
                </a:solidFill>
                <a:latin typeface="Calibri"/>
                <a:ea typeface="Calibri"/>
                <a:cs typeface="Calibri"/>
                <a:sym typeface="Calibri"/>
              </a:rPr>
              <a:t>K20 LEARN Website</a:t>
            </a:r>
            <a:endParaRPr sz="2400">
              <a:solidFill>
                <a:schemeClr val="accent1"/>
              </a:solidFill>
              <a:latin typeface="Calibri"/>
              <a:ea typeface="Calibri"/>
              <a:cs typeface="Calibri"/>
              <a:sym typeface="Calibri"/>
            </a:endParaRPr>
          </a:p>
        </p:txBody>
      </p:sp>
      <p:sp>
        <p:nvSpPr>
          <p:cNvPr id="275" name="Google Shape;275;p45"/>
          <p:cNvSpPr txBox="1"/>
          <p:nvPr/>
        </p:nvSpPr>
        <p:spPr>
          <a:xfrm>
            <a:off x="6592769" y="1055481"/>
            <a:ext cx="2217600" cy="7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accent1"/>
                </a:solidFill>
                <a:latin typeface="Calibri"/>
                <a:ea typeface="Calibri"/>
                <a:cs typeface="Calibri"/>
                <a:sym typeface="Calibri"/>
              </a:rPr>
              <a:t>K20 IDEALS Website</a:t>
            </a:r>
            <a:endParaRPr sz="2400">
              <a:solidFill>
                <a:schemeClr val="accen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5"/>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Honeycomb Harvest</a:t>
            </a:r>
            <a:endParaRPr/>
          </a:p>
        </p:txBody>
      </p:sp>
      <p:sp>
        <p:nvSpPr>
          <p:cNvPr id="103" name="Google Shape;103;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indent="-228600"/>
            <a:r>
              <a:rPr lang="en-US" dirty="0"/>
              <a:t>Each hexagon has one of the following:</a:t>
            </a:r>
            <a:endParaRPr dirty="0"/>
          </a:p>
          <a:p>
            <a:pPr lvl="1" indent="-228600">
              <a:buSzPts val="2400"/>
            </a:pPr>
            <a:r>
              <a:rPr lang="en-US" dirty="0"/>
              <a:t>NCTM Teaching and Learning Practice (</a:t>
            </a:r>
            <a:r>
              <a:rPr lang="en-US" b="1" dirty="0"/>
              <a:t>Bold</a:t>
            </a:r>
            <a:r>
              <a:rPr lang="en-US" dirty="0"/>
              <a:t>)</a:t>
            </a:r>
            <a:endParaRPr dirty="0"/>
          </a:p>
          <a:p>
            <a:pPr lvl="1" indent="-228600">
              <a:buSzPts val="2400"/>
            </a:pPr>
            <a:r>
              <a:rPr lang="en-US" dirty="0"/>
              <a:t>Definition (Plain)</a:t>
            </a:r>
            <a:endParaRPr dirty="0"/>
          </a:p>
          <a:p>
            <a:pPr indent="-228600"/>
            <a:r>
              <a:rPr lang="en-US" dirty="0"/>
              <a:t>With your partner, match an </a:t>
            </a:r>
            <a:r>
              <a:rPr lang="en-US" b="1" dirty="0"/>
              <a:t>Effective Teaching and Learning Practice</a:t>
            </a:r>
            <a:r>
              <a:rPr lang="en-US" dirty="0"/>
              <a:t> and a definition.</a:t>
            </a:r>
            <a:endParaRPr dirty="0"/>
          </a:p>
          <a:p>
            <a:pPr indent="-228600"/>
            <a:r>
              <a:rPr lang="en-US" dirty="0"/>
              <a:t>Arrange hexagons so the sides of related hexagons are touching. </a:t>
            </a:r>
            <a:endParaRPr dirty="0"/>
          </a:p>
        </p:txBody>
      </p:sp>
      <p:pic>
        <p:nvPicPr>
          <p:cNvPr id="105" name="Google Shape;105;p25" title="honeycomb harvest.png"/>
          <p:cNvPicPr preferRelativeResize="0"/>
          <p:nvPr/>
        </p:nvPicPr>
        <p:blipFill>
          <a:blip r:embed="rId3">
            <a:alphaModFix/>
          </a:blip>
          <a:stretch>
            <a:fillRect/>
          </a:stretch>
        </p:blipFill>
        <p:spPr>
          <a:xfrm>
            <a:off x="7719718" y="167264"/>
            <a:ext cx="1262265" cy="13023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26"/>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Honeycomb Harvest</a:t>
            </a:r>
            <a:endParaRPr dirty="0"/>
          </a:p>
        </p:txBody>
      </p:sp>
      <p:sp>
        <p:nvSpPr>
          <p:cNvPr id="110" name="Google Shape;110;p2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indent="-228600">
              <a:buSzPts val="2800"/>
            </a:pPr>
            <a:r>
              <a:rPr lang="en-US" dirty="0"/>
              <a:t>Which practice(s) do you see most often in your own instruction?</a:t>
            </a:r>
            <a:endParaRPr dirty="0"/>
          </a:p>
          <a:p>
            <a:pPr indent="-228600">
              <a:buSzPts val="2800"/>
            </a:pPr>
            <a:r>
              <a:rPr lang="en-US" dirty="0"/>
              <a:t>Which practice(s) feels more challenging to implement?</a:t>
            </a:r>
            <a:endParaRPr dirty="0"/>
          </a:p>
        </p:txBody>
      </p:sp>
      <p:pic>
        <p:nvPicPr>
          <p:cNvPr id="2" name="Google Shape;105;p25" title="honeycomb harvest.png">
            <a:extLst>
              <a:ext uri="{FF2B5EF4-FFF2-40B4-BE49-F238E27FC236}">
                <a16:creationId xmlns:a16="http://schemas.microsoft.com/office/drawing/2014/main" id="{ADC6555E-4C95-35EE-F5E2-6586BEB6CE00}"/>
              </a:ext>
            </a:extLst>
          </p:cNvPr>
          <p:cNvPicPr preferRelativeResize="0"/>
          <p:nvPr/>
        </p:nvPicPr>
        <p:blipFill>
          <a:blip r:embed="rId3">
            <a:alphaModFix/>
          </a:blip>
          <a:stretch>
            <a:fillRect/>
          </a:stretch>
        </p:blipFill>
        <p:spPr>
          <a:xfrm>
            <a:off x="7719718" y="167264"/>
            <a:ext cx="1262265" cy="13023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18" name="Google Shape;118;p27"/>
          <p:cNvSpPr txBox="1">
            <a:spLocks noGrp="1"/>
          </p:cNvSpPr>
          <p:nvPr>
            <p:ph type="body" sz="quarter" idx="10"/>
          </p:nvPr>
        </p:nvSpPr>
        <p:spPr>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dirty="0"/>
              <a:t>How can teachers enhance student engagement and learning?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623888" y="48059"/>
            <a:ext cx="7886700" cy="21399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Objectives</a:t>
            </a:r>
            <a:endParaRPr dirty="0"/>
          </a:p>
        </p:txBody>
      </p:sp>
      <p:sp>
        <p:nvSpPr>
          <p:cNvPr id="124" name="Google Shape;124;p28"/>
          <p:cNvSpPr txBox="1">
            <a:spLocks noGrp="1"/>
          </p:cNvSpPr>
          <p:nvPr>
            <p:ph type="body" sz="quarter" idx="10"/>
          </p:nvPr>
        </p:nvSpPr>
        <p:spPr>
          <a:xfrm>
            <a:off x="623888" y="2296102"/>
            <a:ext cx="7885113" cy="1397000"/>
          </a:xfrm>
          <a:prstGeom prst="rect">
            <a:avLst/>
          </a:prstGeom>
          <a:noFill/>
          <a:ln>
            <a:noFill/>
          </a:ln>
        </p:spPr>
        <p:txBody>
          <a:bodyPr spcFirstLastPara="1" wrap="square" lIns="45700" tIns="45700" rIns="45700" bIns="45700" anchor="t" anchorCtr="0">
            <a:noAutofit/>
          </a:bodyPr>
          <a:lstStyle/>
          <a:p>
            <a:pPr indent="-228600">
              <a:buSzPts val="2600"/>
            </a:pPr>
            <a:r>
              <a:rPr lang="en-US" dirty="0"/>
              <a:t>Analyze the relationship between the NCTM Effective Teaching and Learning Practices and the K20 Authenticity Framework.</a:t>
            </a:r>
            <a:endParaRPr dirty="0"/>
          </a:p>
          <a:p>
            <a:pPr indent="-228600">
              <a:buSzPts val="2600"/>
            </a:pPr>
            <a:r>
              <a:rPr lang="en-US" dirty="0"/>
              <a:t>Create a plan to implement best teaching practices in the classroom.</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28"/>
        <p:cNvGrpSpPr/>
        <p:nvPr/>
      </p:nvGrpSpPr>
      <p:grpSpPr>
        <a:xfrm>
          <a:off x="0" y="0"/>
          <a:ext cx="0" cy="0"/>
          <a:chOff x="0" y="0"/>
          <a:chExt cx="0" cy="0"/>
        </a:xfrm>
      </p:grpSpPr>
      <p:sp>
        <p:nvSpPr>
          <p:cNvPr id="130" name="Google Shape;130;p29"/>
          <p:cNvSpPr txBox="1">
            <a:spLocks noGrp="1"/>
          </p:cNvSpPr>
          <p:nvPr>
            <p:ph type="title"/>
          </p:nvPr>
        </p:nvSpPr>
        <p:spPr>
          <a:xfrm>
            <a:off x="628650" y="1349829"/>
            <a:ext cx="7886700" cy="772868"/>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K20 IDEALS</a:t>
            </a:r>
            <a:endParaRPr dirty="0"/>
          </a:p>
        </p:txBody>
      </p:sp>
      <p:sp>
        <p:nvSpPr>
          <p:cNvPr id="129" name="Google Shape;129;p29"/>
          <p:cNvSpPr txBox="1">
            <a:spLocks noGrp="1"/>
          </p:cNvSpPr>
          <p:nvPr>
            <p:ph type="body" idx="1"/>
          </p:nvPr>
        </p:nvSpPr>
        <p:spPr>
          <a:xfrm>
            <a:off x="628650" y="2141747"/>
            <a:ext cx="7886700" cy="1125538"/>
          </a:xfrm>
          <a:prstGeom prst="rect">
            <a:avLst/>
          </a:prstGeom>
        </p:spPr>
        <p:txBody>
          <a:bodyPr spcFirstLastPara="1" wrap="square" lIns="91400" tIns="91400" rIns="91400" bIns="91400" anchor="t" anchorCtr="0">
            <a:noAutofit/>
          </a:bodyPr>
          <a:lstStyle/>
          <a:p>
            <a:pPr marL="0" lvl="0" indent="0" algn="l" rtl="0">
              <a:lnSpc>
                <a:spcPct val="90000"/>
              </a:lnSpc>
              <a:spcBef>
                <a:spcPts val="520"/>
              </a:spcBef>
              <a:spcAft>
                <a:spcPts val="0"/>
              </a:spcAft>
              <a:buSzPts val="1018"/>
              <a:buNone/>
            </a:pPr>
            <a:r>
              <a:rPr lang="en-US" dirty="0"/>
              <a:t>Authentic learning aims to infuse learning with purpose and meaning so that students develop the skills necessary to fully engage with the world at large.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30"/>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Authentic Honeycomb Harvest</a:t>
            </a:r>
            <a:endParaRPr dirty="0"/>
          </a:p>
        </p:txBody>
      </p:sp>
      <p:sp>
        <p:nvSpPr>
          <p:cNvPr id="135" name="Google Shape;135;p30"/>
          <p:cNvSpPr txBox="1">
            <a:spLocks noGrp="1"/>
          </p:cNvSpPr>
          <p:nvPr>
            <p:ph idx="1"/>
          </p:nvPr>
        </p:nvSpPr>
        <p:spPr>
          <a:xfrm>
            <a:off x="628650" y="1184951"/>
            <a:ext cx="7886700" cy="3262312"/>
          </a:xfrm>
          <a:prstGeom prst="rect">
            <a:avLst/>
          </a:prstGeom>
          <a:noFill/>
          <a:ln>
            <a:noFill/>
          </a:ln>
        </p:spPr>
        <p:txBody>
          <a:bodyPr spcFirstLastPara="1" wrap="square" lIns="91425" tIns="45700" rIns="91425" bIns="45700" anchor="t" anchorCtr="0">
            <a:noAutofit/>
          </a:bodyPr>
          <a:lstStyle/>
          <a:p>
            <a:pPr indent="-228600">
              <a:buSzPts val="2600"/>
            </a:pPr>
            <a:r>
              <a:rPr lang="en-US" sz="2200" dirty="0"/>
              <a:t>Connect the </a:t>
            </a:r>
            <a:r>
              <a:rPr lang="en-US" sz="2200" b="1" dirty="0">
                <a:solidFill>
                  <a:srgbClr val="38761D"/>
                </a:solidFill>
              </a:rPr>
              <a:t>Authenticity Component</a:t>
            </a:r>
            <a:r>
              <a:rPr lang="en-US" sz="2200" dirty="0"/>
              <a:t> cards to the </a:t>
            </a:r>
            <a:r>
              <a:rPr lang="en-US" sz="2200" b="1" dirty="0">
                <a:solidFill>
                  <a:srgbClr val="0B5394"/>
                </a:solidFill>
              </a:rPr>
              <a:t>Teaching and Learning Practices</a:t>
            </a:r>
            <a:r>
              <a:rPr lang="en-US" sz="2200" dirty="0"/>
              <a:t> cards.</a:t>
            </a:r>
            <a:endParaRPr sz="2200" dirty="0"/>
          </a:p>
          <a:p>
            <a:pPr indent="-228600">
              <a:buSzPts val="2600"/>
            </a:pPr>
            <a:r>
              <a:rPr lang="en-US" sz="2200" dirty="0"/>
              <a:t>If a component can align with multiple practices, organize and arrange the hexagons so that the sides of that component card and those practices are touching to create a honeycomb effect (mind map).</a:t>
            </a:r>
            <a:endParaRPr sz="2200" dirty="0"/>
          </a:p>
          <a:p>
            <a:pPr indent="-228600">
              <a:buSzPts val="2600"/>
            </a:pPr>
            <a:r>
              <a:rPr lang="en-US" sz="2200" dirty="0"/>
              <a:t>Discuss  reasoning as you work together to build the honeycomb harvest. </a:t>
            </a:r>
            <a:endParaRPr sz="2200" dirty="0"/>
          </a:p>
          <a:p>
            <a:pPr indent="-228600">
              <a:buSzPts val="2600"/>
            </a:pPr>
            <a:r>
              <a:rPr lang="en-US" sz="2200" dirty="0"/>
              <a:t>Use evidence from your teaching experience or understanding of the Authenticity Component.</a:t>
            </a:r>
            <a:endParaRPr sz="2200" dirty="0"/>
          </a:p>
        </p:txBody>
      </p:sp>
      <p:grpSp>
        <p:nvGrpSpPr>
          <p:cNvPr id="2" name="Google Shape;137;p30">
            <a:extLst>
              <a:ext uri="{FF2B5EF4-FFF2-40B4-BE49-F238E27FC236}">
                <a16:creationId xmlns:a16="http://schemas.microsoft.com/office/drawing/2014/main" id="{36817FFB-CB7E-1781-A24F-45E383AC58CB}"/>
              </a:ext>
            </a:extLst>
          </p:cNvPr>
          <p:cNvGrpSpPr/>
          <p:nvPr/>
        </p:nvGrpSpPr>
        <p:grpSpPr>
          <a:xfrm>
            <a:off x="7719719" y="133021"/>
            <a:ext cx="1305188" cy="1336552"/>
            <a:chOff x="12130422" y="-451509"/>
            <a:chExt cx="2550924" cy="2631848"/>
          </a:xfrm>
        </p:grpSpPr>
        <p:pic>
          <p:nvPicPr>
            <p:cNvPr id="3" name="Google Shape;138;p30" title="honeycomb harvest.png">
              <a:extLst>
                <a:ext uri="{FF2B5EF4-FFF2-40B4-BE49-F238E27FC236}">
                  <a16:creationId xmlns:a16="http://schemas.microsoft.com/office/drawing/2014/main" id="{0377D4F1-70D5-E751-F73D-965761AD1478}"/>
                </a:ext>
              </a:extLst>
            </p:cNvPr>
            <p:cNvPicPr preferRelativeResize="0"/>
            <p:nvPr/>
          </p:nvPicPr>
          <p:blipFill>
            <a:blip r:embed="rId3">
              <a:alphaModFix/>
            </a:blip>
            <a:stretch>
              <a:fillRect/>
            </a:stretch>
          </p:blipFill>
          <p:spPr>
            <a:xfrm>
              <a:off x="12130422" y="-451509"/>
              <a:ext cx="2550924" cy="2631848"/>
            </a:xfrm>
            <a:prstGeom prst="rect">
              <a:avLst/>
            </a:prstGeom>
            <a:noFill/>
            <a:ln>
              <a:noFill/>
            </a:ln>
          </p:spPr>
        </p:pic>
        <p:sp>
          <p:nvSpPr>
            <p:cNvPr id="4" name="Google Shape;139;p30">
              <a:extLst>
                <a:ext uri="{FF2B5EF4-FFF2-40B4-BE49-F238E27FC236}">
                  <a16:creationId xmlns:a16="http://schemas.microsoft.com/office/drawing/2014/main" id="{C5464E99-5008-7011-979B-A9400A177A1C}"/>
                </a:ext>
              </a:extLst>
            </p:cNvPr>
            <p:cNvSpPr/>
            <p:nvPr/>
          </p:nvSpPr>
          <p:spPr>
            <a:xfrm>
              <a:off x="12980906" y="498073"/>
              <a:ext cx="849925" cy="732700"/>
            </a:xfrm>
            <a:prstGeom prst="flowChartPreparation">
              <a:avLst/>
            </a:prstGeom>
            <a:solidFill>
              <a:srgbClr val="BED7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1"/>
          <p:cNvSpPr txBox="1">
            <a:spLocks noGrp="1"/>
          </p:cNvSpPr>
          <p:nvPr>
            <p:ph type="title"/>
          </p:nvPr>
        </p:nvSpPr>
        <p:spPr>
          <a:xfrm>
            <a:off x="1070203" y="1426027"/>
            <a:ext cx="7886700" cy="729325"/>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Authentic Honeycomb Harvest</a:t>
            </a:r>
            <a:endParaRPr dirty="0"/>
          </a:p>
        </p:txBody>
      </p:sp>
      <p:sp>
        <p:nvSpPr>
          <p:cNvPr id="144" name="Google Shape;144;p31"/>
          <p:cNvSpPr txBox="1">
            <a:spLocks noGrp="1"/>
          </p:cNvSpPr>
          <p:nvPr>
            <p:ph type="body" idx="1"/>
          </p:nvPr>
        </p:nvSpPr>
        <p:spPr>
          <a:xfrm>
            <a:off x="536803" y="1749859"/>
            <a:ext cx="7886700" cy="199482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sz="2500" dirty="0"/>
          </a:p>
          <a:p>
            <a:pPr marL="457200" lvl="0" indent="-381000" rtl="0">
              <a:spcBef>
                <a:spcPts val="0"/>
              </a:spcBef>
              <a:spcAft>
                <a:spcPts val="0"/>
              </a:spcAft>
              <a:buClr>
                <a:schemeClr val="accent6"/>
              </a:buClr>
              <a:buSzPts val="2400"/>
              <a:buFont typeface="Calibri"/>
              <a:buChar char="•"/>
            </a:pPr>
            <a:r>
              <a:rPr lang="en-US" sz="2400" dirty="0"/>
              <a:t>How do these components of authenticity show up in your classroom when you use these practices?</a:t>
            </a:r>
            <a:endParaRPr sz="2400" dirty="0"/>
          </a:p>
          <a:p>
            <a:pPr marL="457200" lvl="0" indent="-381000" rtl="0">
              <a:spcBef>
                <a:spcPts val="0"/>
              </a:spcBef>
              <a:spcAft>
                <a:spcPts val="0"/>
              </a:spcAft>
              <a:buClr>
                <a:schemeClr val="accent6"/>
              </a:buClr>
              <a:buSzPts val="2400"/>
              <a:buFont typeface="Calibri"/>
              <a:buChar char="•"/>
            </a:pPr>
            <a:r>
              <a:rPr lang="en-US" sz="2400" dirty="0"/>
              <a:t>Where do you see overlap or tension between a practice and an authenticity component?</a:t>
            </a:r>
            <a:endParaRPr sz="2400" dirty="0"/>
          </a:p>
        </p:txBody>
      </p:sp>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3864FDE4-BD66-9348-B923-FBAAADA80F7B}" vid="{82339467-3629-9643-A0BF-1C31E461CBA4}"/>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3864FDE4-BD66-9348-B923-FBAAADA80F7B}" vid="{EE3E3A29-ECBC-684E-9E45-8D6948BFB0F0}"/>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25</Template>
  <TotalTime>11</TotalTime>
  <Words>1737</Words>
  <Application>Microsoft Macintosh PowerPoint</Application>
  <PresentationFormat>On-screen Show (16:9)</PresentationFormat>
  <Paragraphs>167</Paragraphs>
  <Slides>23</Slides>
  <Notes>23</Notes>
  <HiddenSlides>3</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Courier New</vt:lpstr>
      <vt:lpstr>System Font Regular</vt:lpstr>
      <vt:lpstr>Times New Roman</vt:lpstr>
      <vt:lpstr>Wingdings</vt:lpstr>
      <vt:lpstr>Custom Design</vt:lpstr>
      <vt:lpstr>1_Custom Design</vt:lpstr>
      <vt:lpstr>PowerPoint Presentation</vt:lpstr>
      <vt:lpstr>Math In Action</vt:lpstr>
      <vt:lpstr>Honeycomb Harvest</vt:lpstr>
      <vt:lpstr>Honeycomb Harvest</vt:lpstr>
      <vt:lpstr>Essential Question</vt:lpstr>
      <vt:lpstr>Learning Objectives</vt:lpstr>
      <vt:lpstr>K20 IDEALS</vt:lpstr>
      <vt:lpstr>Authentic Honeycomb Harvest</vt:lpstr>
      <vt:lpstr>Authentic Honeycomb Harvest</vt:lpstr>
      <vt:lpstr>Authentic Honeycomb Harvest</vt:lpstr>
      <vt:lpstr>Authentic Honeycomb Harvest</vt:lpstr>
      <vt:lpstr>PowerPoint Presentation</vt:lpstr>
      <vt:lpstr>Authenticity </vt:lpstr>
      <vt:lpstr>PowerPoint Presentation</vt:lpstr>
      <vt:lpstr>Making the Connection</vt:lpstr>
      <vt:lpstr>Making the Connection</vt:lpstr>
      <vt:lpstr>Sample Scenario</vt:lpstr>
      <vt:lpstr>Sample Scenario</vt:lpstr>
      <vt:lpstr>Sample Scenario</vt:lpstr>
      <vt:lpstr>Gallery Walk</vt:lpstr>
      <vt:lpstr>Gallery Walk Discussion</vt:lpstr>
      <vt:lpstr>3-2-1</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in Action</dc:title>
  <dc:subject/>
  <dc:creator>K20 Center</dc:creator>
  <cp:keywords/>
  <dc:description/>
  <cp:lastModifiedBy>Gracia, Ann M.</cp:lastModifiedBy>
  <cp:revision>2</cp:revision>
  <dcterms:modified xsi:type="dcterms:W3CDTF">2025-07-22T14:58:21Z</dcterms:modified>
  <cp:category/>
</cp:coreProperties>
</file>