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  <p:sldMasterId id="2147483690" r:id="rId2"/>
  </p:sldMasterIdLst>
  <p:notesMasterIdLst>
    <p:notesMasterId r:id="rId16"/>
  </p:notesMasterIdLst>
  <p:sldIdLst>
    <p:sldId id="256" r:id="rId3"/>
    <p:sldId id="270" r:id="rId4"/>
    <p:sldId id="258" r:id="rId5"/>
    <p:sldId id="259" r:id="rId6"/>
    <p:sldId id="260" r:id="rId7"/>
    <p:sldId id="262" r:id="rId8"/>
    <p:sldId id="263" r:id="rId9"/>
    <p:sldId id="264" r:id="rId10"/>
    <p:sldId id="271" r:id="rId11"/>
    <p:sldId id="266" r:id="rId12"/>
    <p:sldId id="272" r:id="rId13"/>
    <p:sldId id="273" r:id="rId14"/>
    <p:sldId id="274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elby Blackwood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14"/>
    <p:restoredTop sz="70254"/>
  </p:normalViewPr>
  <p:slideViewPr>
    <p:cSldViewPr snapToGrid="0">
      <p:cViewPr varScale="1">
        <p:scale>
          <a:sx n="106" d="100"/>
          <a:sy n="106" d="100"/>
        </p:scale>
        <p:origin x="14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4414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k20center.ou.edu/strategy/1771" TargetMode="External"/><Relationship Id="rId3" Type="http://schemas.openxmlformats.org/officeDocument/2006/relationships/hyperlink" Target="https://learn.k20center.ou.edu/strategy/4414" TargetMode="External"/><Relationship Id="rId7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strategy/118" TargetMode="External"/><Relationship Id="rId5" Type="http://schemas.openxmlformats.org/officeDocument/2006/relationships/hyperlink" Target="https://learn.k20center.ou.edu/strategy/161" TargetMode="External"/><Relationship Id="rId4" Type="http://schemas.openxmlformats.org/officeDocument/2006/relationships/hyperlink" Target="https://learn.k20center.ou.edu/strategy/3049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049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71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youtube.com/watch?v=iISP02KPau0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1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79" TargetMode="Externa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1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strategy/75" TargetMode="External"/><Relationship Id="rId5" Type="http://schemas.openxmlformats.org/officeDocument/2006/relationships/hyperlink" Target="https://learn.k20center.ou.edu/strategy/54" TargetMode="External"/><Relationship Id="rId4" Type="http://schemas.openxmlformats.org/officeDocument/2006/relationships/hyperlink" Target="https://learn.k20center.ou.edu/strategy/179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8" name="Google Shape;1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Aha! Huh? Uh uh.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https://learn.k20center.ou.edu/strategy/4414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75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Aha! Huh? Uh uh.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https://learn.k20center.ou.edu/strategy/4414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Beach ball talk and toss.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https://learn.k20center.ou.edu/strategy/3049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Color, symbol, image.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https://learn.k20center.ou.edu/strategy/161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Gallery walk/carousel.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Jigsaw.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Stand up, sit down.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https://learn.k20center.ou.edu/strategy/1771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44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585b16b6cc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Beach ball talk and toss.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https://learn.k20center.ou.edu/strategy/3049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88" name="Google Shape;188;g3585b16b6cc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1" name="Google Shape;2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585b16b6cc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Stand up, sit down.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https://learn.k20center.ou.edu/strategy/1771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(2021, September 21). </a:t>
            </a:r>
            <a:r>
              <a:rPr lang="en-US" i="1" dirty="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 3 minute timer </a:t>
            </a:r>
            <a:r>
              <a:rPr lang="en-US" dirty="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[Video]. YouTube. </a:t>
            </a:r>
            <a:r>
              <a:rPr lang="en-US" dirty="0">
                <a:solidFill>
                  <a:schemeClr val="hlink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https://www.youtube.com/watch?v=iISP02KPau0</a:t>
            </a:r>
            <a:endParaRPr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3585b16b6cc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585b16b6cc_0_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Color, symbol, image.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https://learn.k20center.ou.edu/strategy/161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Jigsaw.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g3585b16b6cc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585b16b6cc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Color, symbol, image.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https://learn.k20center.ou.edu/strategy/161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Jigsaw.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https://learn.k20center.ou.edu/strategy/179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Six-word memoir. Strategies.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https://learn.k20center.ou.edu/strategy/75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9" name="Google Shape;229;g3585b16b6cc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Gallery walk/carousel.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20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585b16b6cc_0_3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g3585b16b6cc_0_3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Gallery walk/carousel.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6" name="Google Shape;246;g3585b16b6cc_0_3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875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525" tIns="48750" rIns="97525" bIns="48750" anchor="t" anchorCtr="0">
            <a:normAutofit/>
          </a:bodyPr>
          <a:lstStyle>
            <a:lvl1pPr marL="457200" lvl="0" indent="-3111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300"/>
              <a:buChar char="⚫"/>
              <a:defRPr/>
            </a:lvl1pPr>
            <a:lvl2pPr marL="914400" lvl="1" indent="-2730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700"/>
              <a:buChar char="➤"/>
              <a:defRPr/>
            </a:lvl2pPr>
            <a:lvl3pPr marL="1371600" lvl="2" indent="-2857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Char char="-"/>
              <a:defRPr/>
            </a:lvl3pPr>
            <a:lvl4pPr marL="1828800" lvl="3" indent="-2857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Char char="-"/>
              <a:defRPr/>
            </a:lvl4pPr>
            <a:lvl5pPr marL="2286000" lvl="4" indent="-2857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Char char="-"/>
              <a:defRPr/>
            </a:lvl5pPr>
            <a:lvl6pPr marL="2743200" lvl="5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100"/>
              <a:buChar char="⚫"/>
              <a:defRPr/>
            </a:lvl6pPr>
            <a:lvl7pPr marL="3200400" lvl="6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100"/>
              <a:buChar char="⚫"/>
              <a:defRPr/>
            </a:lvl7pPr>
            <a:lvl8pPr marL="3657600" lvl="7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78" name="Google Shape;7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9" name="Google Shape;89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3" name="Google Shape;93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ISP02KPau0?feature=oembed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5"/>
          <p:cNvSpPr txBox="1">
            <a:spLocks noGrp="1"/>
          </p:cNvSpPr>
          <p:nvPr>
            <p:ph type="title"/>
          </p:nvPr>
        </p:nvSpPr>
        <p:spPr>
          <a:xfrm>
            <a:off x="457200" y="-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875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Calibri"/>
              <a:buNone/>
            </a:pPr>
            <a:r>
              <a:rPr lang="en-US" dirty="0"/>
              <a:t>Why Clubs? Carousel	</a:t>
            </a:r>
            <a:endParaRPr dirty="0"/>
          </a:p>
        </p:txBody>
      </p:sp>
      <p:sp>
        <p:nvSpPr>
          <p:cNvPr id="249" name="Google Shape;249;p55"/>
          <p:cNvSpPr txBox="1">
            <a:spLocks noGrp="1"/>
          </p:cNvSpPr>
          <p:nvPr>
            <p:ph type="body" idx="1"/>
          </p:nvPr>
        </p:nvSpPr>
        <p:spPr>
          <a:xfrm>
            <a:off x="423900" y="787375"/>
            <a:ext cx="87201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525" tIns="48750" rIns="97525" bIns="48750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9600" dirty="0"/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1200" b="1" dirty="0"/>
              <a:t>Promotion</a:t>
            </a:r>
            <a:endParaRPr sz="11200" b="1" dirty="0"/>
          </a:p>
          <a:p>
            <a:pPr marL="914400" lvl="1" indent="-368300" algn="l" rtl="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78571"/>
              <a:buFont typeface="Calibri"/>
              <a:buChar char="○"/>
            </a:pPr>
            <a:r>
              <a:rPr lang="en-US" sz="11200" dirty="0"/>
              <a:t>How can we increase club participation?</a:t>
            </a:r>
            <a:endParaRPr sz="112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1200" b="1" dirty="0"/>
              <a:t>Celebration</a:t>
            </a:r>
            <a:r>
              <a:rPr lang="en-US" sz="11200" b="1" dirty="0">
                <a:solidFill>
                  <a:srgbClr val="0000FF"/>
                </a:solidFill>
              </a:rPr>
              <a:t> </a:t>
            </a:r>
            <a:endParaRPr sz="11200" b="1" dirty="0">
              <a:solidFill>
                <a:srgbClr val="0000FF"/>
              </a:solidFill>
            </a:endParaRPr>
          </a:p>
          <a:p>
            <a:pPr marL="914400" lvl="1" indent="-368300" algn="l" rtl="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78571"/>
              <a:buFont typeface="Calibri"/>
              <a:buChar char="○"/>
            </a:pPr>
            <a:r>
              <a:rPr lang="en-US" sz="11200" dirty="0"/>
              <a:t>How can we celebrate clubs and student outcomes?</a:t>
            </a:r>
            <a:endParaRPr sz="112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1200" b="1" dirty="0"/>
              <a:t>Support</a:t>
            </a:r>
            <a:endParaRPr sz="11200" b="1" dirty="0"/>
          </a:p>
          <a:p>
            <a:pPr marL="914400" lvl="1" indent="-368300" algn="l" rtl="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78571"/>
              <a:buFont typeface="Calibri"/>
              <a:buChar char="○"/>
            </a:pPr>
            <a:r>
              <a:rPr lang="en-US" sz="11200" dirty="0"/>
              <a:t>How can we support club sponsors?</a:t>
            </a:r>
            <a:endParaRPr sz="112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1200" b="1" dirty="0"/>
              <a:t>Barriers</a:t>
            </a:r>
            <a:endParaRPr sz="11200" b="1" dirty="0"/>
          </a:p>
          <a:p>
            <a:pPr marL="914400" lvl="1" indent="-368300" algn="l" rtl="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78571"/>
              <a:buFont typeface="Calibri"/>
              <a:buChar char="○"/>
            </a:pPr>
            <a:r>
              <a:rPr lang="en-US" sz="11200" dirty="0"/>
              <a:t>What barriers exist?</a:t>
            </a:r>
            <a:endParaRPr sz="112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ct val="53846"/>
              <a:buNone/>
            </a:pPr>
            <a:endParaRPr dirty="0"/>
          </a:p>
        </p:txBody>
      </p:sp>
      <p:pic>
        <p:nvPicPr>
          <p:cNvPr id="250" name="Google Shape;250;p55" title="Gallery Walk Carous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31165">
            <a:off x="6639356" y="367265"/>
            <a:ext cx="2203402" cy="1114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396C-D18E-74DC-0031-A3FFCC29E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Clubs? Carousel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C5A42-D5D3-89CA-D44C-A3B89B47F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When your group returns to where you started, circle one idea to share from your poster. 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Prepare to share with the whole group.</a:t>
            </a:r>
          </a:p>
        </p:txBody>
      </p:sp>
      <p:sp>
        <p:nvSpPr>
          <p:cNvPr id="4" name="Google Shape;258;p56">
            <a:extLst>
              <a:ext uri="{FF2B5EF4-FFF2-40B4-BE49-F238E27FC236}">
                <a16:creationId xmlns:a16="http://schemas.microsoft.com/office/drawing/2014/main" id="{146F5CF0-3127-C4F3-064D-16300DD90B2B}"/>
              </a:ext>
            </a:extLst>
          </p:cNvPr>
          <p:cNvSpPr/>
          <p:nvPr/>
        </p:nvSpPr>
        <p:spPr>
          <a:xfrm>
            <a:off x="7392649" y="1451610"/>
            <a:ext cx="891600" cy="6297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  <a:highlight>
                <a:srgbClr val="FF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2806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5B9F-1ECD-BBBB-22A5-0318A835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Aha! Huh? Uh uh.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CEBB7-EECE-868F-1923-D12B4BC99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Aha! </a:t>
            </a:r>
            <a:r>
              <a:rPr lang="en-US" dirty="0"/>
              <a:t>What is something you can implement or do immediately to support clubs at your school?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Huh? </a:t>
            </a:r>
            <a:r>
              <a:rPr lang="en-US" dirty="0"/>
              <a:t>What is something you would like to do with the right support, but still have questions or concerns about?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Uh uh. </a:t>
            </a:r>
            <a:r>
              <a:rPr lang="en-US" dirty="0"/>
              <a:t>What is something that would be difficult to change or implement in your school?</a:t>
            </a:r>
          </a:p>
        </p:txBody>
      </p:sp>
      <p:pic>
        <p:nvPicPr>
          <p:cNvPr id="4" name="Google Shape;266;p57" title="cover_image.png">
            <a:extLst>
              <a:ext uri="{FF2B5EF4-FFF2-40B4-BE49-F238E27FC236}">
                <a16:creationId xmlns:a16="http://schemas.microsoft.com/office/drawing/2014/main" id="{52379C2C-B6F0-3067-5F1D-F4A7503849E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918209">
            <a:off x="7392175" y="135867"/>
            <a:ext cx="1562874" cy="16417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8959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9DDC-781B-845C-BE2A-C1444A79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Strategy 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978C5-1A68-C665-0489-A21CB894F5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Beach Ball Talk and Toss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Stand Up, Sit Down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Jigsaw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Color, Symbol, Image (CSI)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Gallery Walk/Carousel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Aha! Huh? Uh uh. </a:t>
            </a:r>
          </a:p>
        </p:txBody>
      </p:sp>
      <p:pic>
        <p:nvPicPr>
          <p:cNvPr id="4" name="Google Shape;274;p58">
            <a:extLst>
              <a:ext uri="{FF2B5EF4-FFF2-40B4-BE49-F238E27FC236}">
                <a16:creationId xmlns:a16="http://schemas.microsoft.com/office/drawing/2014/main" id="{FFA20571-9B38-0B47-9728-127ADBB6FE0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25594">
            <a:off x="4841669" y="1446481"/>
            <a:ext cx="1429100" cy="142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73;p58" title="cover_image.png">
            <a:extLst>
              <a:ext uri="{FF2B5EF4-FFF2-40B4-BE49-F238E27FC236}">
                <a16:creationId xmlns:a16="http://schemas.microsoft.com/office/drawing/2014/main" id="{182EE82C-476A-D445-7AB4-3A8029A409B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918209">
            <a:off x="4146083" y="3324565"/>
            <a:ext cx="1562874" cy="1641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275;p58">
            <a:extLst>
              <a:ext uri="{FF2B5EF4-FFF2-40B4-BE49-F238E27FC236}">
                <a16:creationId xmlns:a16="http://schemas.microsoft.com/office/drawing/2014/main" id="{52484210-D529-F37E-005F-4601306F7A2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26809" y="2094247"/>
            <a:ext cx="1470875" cy="147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276;p58">
            <a:extLst>
              <a:ext uri="{FF2B5EF4-FFF2-40B4-BE49-F238E27FC236}">
                <a16:creationId xmlns:a16="http://schemas.microsoft.com/office/drawing/2014/main" id="{6C6A4C7F-F4EF-AC49-0294-8230451E92FC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541910">
            <a:off x="7072264" y="638604"/>
            <a:ext cx="1346885" cy="1291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278;p58" title="Gallery Walk Carousel.png">
            <a:extLst>
              <a:ext uri="{FF2B5EF4-FFF2-40B4-BE49-F238E27FC236}">
                <a16:creationId xmlns:a16="http://schemas.microsoft.com/office/drawing/2014/main" id="{B5F0D7DE-84A8-722F-006F-2A83046D5A10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 rot="905441">
            <a:off x="5698761" y="3090854"/>
            <a:ext cx="2216799" cy="110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277;p58">
            <a:extLst>
              <a:ext uri="{FF2B5EF4-FFF2-40B4-BE49-F238E27FC236}">
                <a16:creationId xmlns:a16="http://schemas.microsoft.com/office/drawing/2014/main" id="{98BB20E4-B818-3153-7DEB-B6607FCCCDF8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rot="909676">
            <a:off x="5587659" y="141691"/>
            <a:ext cx="1249868" cy="12498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46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25142-E80B-EA84-0FEB-ECB5B2D9FB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Power of Belonging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89D63-BCB3-BFFF-A2EC-9C4C911D00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Why School Clubs Matter</a:t>
            </a:r>
          </a:p>
        </p:txBody>
      </p:sp>
    </p:spTree>
    <p:extLst>
      <p:ext uri="{BB962C8B-B14F-4D97-AF65-F5344CB8AC3E}">
        <p14:creationId xmlns:p14="http://schemas.microsoft.com/office/powerpoint/2010/main" val="293891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7"/>
          <p:cNvSpPr txBox="1">
            <a:spLocks noGrp="1"/>
          </p:cNvSpPr>
          <p:nvPr>
            <p:ph type="title"/>
          </p:nvPr>
        </p:nvSpPr>
        <p:spPr>
          <a:xfrm>
            <a:off x="317250" y="-25375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Beach Ball Talk and Toss</a:t>
            </a:r>
            <a:endParaRPr/>
          </a:p>
        </p:txBody>
      </p:sp>
      <p:sp>
        <p:nvSpPr>
          <p:cNvPr id="191" name="Google Shape;191;p47"/>
          <p:cNvSpPr txBox="1">
            <a:spLocks noGrp="1"/>
          </p:cNvSpPr>
          <p:nvPr>
            <p:ph type="body" idx="1"/>
          </p:nvPr>
        </p:nvSpPr>
        <p:spPr>
          <a:xfrm>
            <a:off x="164100" y="662525"/>
            <a:ext cx="75168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rgbClr val="A4C2F4"/>
                </a:highlight>
              </a:rPr>
              <a:t>Blue:</a:t>
            </a:r>
            <a:r>
              <a:rPr lang="en-US" sz="1800" dirty="0"/>
              <a:t> How many students in your classes are involved in at least one club or extracurricular activity? Which activities are they involved in?</a:t>
            </a: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chemeClr val="lt1"/>
                </a:highlight>
              </a:rPr>
              <a:t>White:</a:t>
            </a:r>
            <a:r>
              <a:rPr lang="en-US" sz="1800" b="1" dirty="0"/>
              <a:t> </a:t>
            </a:r>
            <a:r>
              <a:rPr lang="en-US" sz="1800" dirty="0"/>
              <a:t>What types of clubs are offered at your school? What clubs would you like to see offered? </a:t>
            </a: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rgbClr val="00FF00"/>
                </a:highlight>
              </a:rPr>
              <a:t>Green:</a:t>
            </a:r>
            <a:r>
              <a:rPr lang="en-US" sz="1800" dirty="0"/>
              <a:t> What types of clubs would your students be interested in?</a:t>
            </a: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857250" lvl="0" indent="-8001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rgbClr val="FFFF00"/>
                </a:highlight>
              </a:rPr>
              <a:t>Yellow:</a:t>
            </a:r>
            <a:r>
              <a:rPr lang="en-US" sz="1800" b="1" dirty="0"/>
              <a:t> </a:t>
            </a:r>
            <a:r>
              <a:rPr lang="en-US" sz="1800" dirty="0"/>
              <a:t>Recall a time you or a student you know blossomed because of a club. What changed for you or them?</a:t>
            </a:r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rgbClr val="FF0000"/>
                </a:highlight>
              </a:rPr>
              <a:t>Red:</a:t>
            </a:r>
            <a:r>
              <a:rPr lang="en-US" sz="1800" b="1" dirty="0"/>
              <a:t> </a:t>
            </a:r>
            <a:r>
              <a:rPr lang="en-US" sz="1800" dirty="0"/>
              <a:t>How does your school promote clubs?</a:t>
            </a:r>
            <a:endParaRPr sz="1800" dirty="0"/>
          </a:p>
          <a:p>
            <a:pPr marL="685800" lvl="0" indent="-62865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800100" lvl="0" indent="-7429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highlight>
                  <a:srgbClr val="FF8100"/>
                </a:highlight>
              </a:rPr>
              <a:t>Orange:</a:t>
            </a:r>
            <a:r>
              <a:rPr lang="en-US" sz="1800" b="1" dirty="0"/>
              <a:t> </a:t>
            </a:r>
            <a:r>
              <a:rPr lang="en-US" sz="1800" dirty="0"/>
              <a:t>What is one college or career-readiness skill that being part of a club promotes?</a:t>
            </a:r>
            <a:endParaRPr sz="3300" dirty="0"/>
          </a:p>
        </p:txBody>
      </p:sp>
      <p:pic>
        <p:nvPicPr>
          <p:cNvPr id="192" name="Google Shape;192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909676">
            <a:off x="7847226" y="99624"/>
            <a:ext cx="1199028" cy="11990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8"/>
          <p:cNvSpPr txBox="1">
            <a:spLocks noGrp="1"/>
          </p:cNvSpPr>
          <p:nvPr>
            <p:ph type="title"/>
          </p:nvPr>
        </p:nvSpPr>
        <p:spPr>
          <a:xfrm>
            <a:off x="450677" y="1355281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98" name="Google Shape;198;p48"/>
          <p:cNvSpPr txBox="1">
            <a:spLocks noGrp="1"/>
          </p:cNvSpPr>
          <p:nvPr>
            <p:ph type="body" idx="1"/>
          </p:nvPr>
        </p:nvSpPr>
        <p:spPr>
          <a:xfrm>
            <a:off x="450677" y="2377123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How can schools create and support clubs to engage students and enhance college and career readiness skills?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9"/>
          <p:cNvSpPr txBox="1">
            <a:spLocks noGrp="1"/>
          </p:cNvSpPr>
          <p:nvPr>
            <p:ph type="title"/>
          </p:nvPr>
        </p:nvSpPr>
        <p:spPr>
          <a:xfrm>
            <a:off x="530352" y="604275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Learning Objectives</a:t>
            </a:r>
            <a:endParaRPr dirty="0"/>
          </a:p>
        </p:txBody>
      </p:sp>
      <p:sp>
        <p:nvSpPr>
          <p:cNvPr id="204" name="Google Shape;204;p49"/>
          <p:cNvSpPr txBox="1">
            <a:spLocks noGrp="1"/>
          </p:cNvSpPr>
          <p:nvPr>
            <p:ph type="body" idx="1"/>
          </p:nvPr>
        </p:nvSpPr>
        <p:spPr>
          <a:xfrm>
            <a:off x="530352" y="1626075"/>
            <a:ext cx="7772400" cy="33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Research the benefits of student participation in school clubs.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Explore how clubs contribute to student growth and school culture.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Collaborate with colleagues to identify opportunities and strategies for expanding club access and engagement.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Stand Up, Sit Down</a:t>
            </a:r>
            <a:endParaRPr/>
          </a:p>
        </p:txBody>
      </p:sp>
      <p:sp>
        <p:nvSpPr>
          <p:cNvPr id="216" name="Google Shape;216;p51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78999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/>
              <a:t>What are the benefits of students actively participating in clubs?</a:t>
            </a:r>
            <a:endParaRPr sz="2800" dirty="0"/>
          </a:p>
          <a:p>
            <a:pPr marL="9144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sz="2800" dirty="0"/>
          </a:p>
          <a:p>
            <a:pPr marL="508000" lvl="0" indent="-4572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 panose="020B0604020202020204" pitchFamily="34" charset="0"/>
              <a:buChar char="•"/>
            </a:pPr>
            <a:r>
              <a:rPr lang="en-US" sz="2800" dirty="0"/>
              <a:t>What college and career-readiness skills do students develop by being part of a club?</a:t>
            </a:r>
            <a:endParaRPr dirty="0"/>
          </a:p>
        </p:txBody>
      </p:sp>
      <p:pic>
        <p:nvPicPr>
          <p:cNvPr id="217" name="Google Shape;217;p5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88121">
            <a:off x="7510448" y="197675"/>
            <a:ext cx="1334499" cy="127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nline Media 1" descr="K20 Center 3 minute timer">
            <a:hlinkClick r:id="" action="ppaction://media"/>
            <a:extLst>
              <a:ext uri="{FF2B5EF4-FFF2-40B4-BE49-F238E27FC236}">
                <a16:creationId xmlns:a16="http://schemas.microsoft.com/office/drawing/2014/main" id="{D4556860-829D-F0B9-0811-124B2F73FC4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137150" y="3631353"/>
            <a:ext cx="2540000" cy="143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lvl="0"/>
            <a:r>
              <a:rPr lang="en-US" dirty="0"/>
              <a:t>Jigsaw and Color, Summary, Image</a:t>
            </a:r>
            <a:endParaRPr dirty="0"/>
          </a:p>
        </p:txBody>
      </p:sp>
      <p:sp>
        <p:nvSpPr>
          <p:cNvPr id="224" name="Google Shape;224;p52"/>
          <p:cNvSpPr txBox="1">
            <a:spLocks noGrp="1"/>
          </p:cNvSpPr>
          <p:nvPr>
            <p:ph type="body" idx="1"/>
          </p:nvPr>
        </p:nvSpPr>
        <p:spPr>
          <a:xfrm>
            <a:off x="369900" y="1399575"/>
            <a:ext cx="7899900" cy="31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-US" sz="2800" dirty="0"/>
              <a:t>Read your given article summary.</a:t>
            </a:r>
            <a:endParaRPr sz="2800" dirty="0"/>
          </a:p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-US" sz="2800" dirty="0"/>
              <a:t>As you read, consider the main idea of the article and the key takeaways.</a:t>
            </a:r>
            <a:endParaRPr sz="2800" dirty="0"/>
          </a:p>
        </p:txBody>
      </p:sp>
      <p:pic>
        <p:nvPicPr>
          <p:cNvPr id="225" name="Google Shape;225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7050" y="3193204"/>
            <a:ext cx="1603575" cy="16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5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725603">
            <a:off x="6851716" y="2509919"/>
            <a:ext cx="1557217" cy="1557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3"/>
          <p:cNvSpPr txBox="1">
            <a:spLocks noGrp="1"/>
          </p:cNvSpPr>
          <p:nvPr>
            <p:ph type="title"/>
          </p:nvPr>
        </p:nvSpPr>
        <p:spPr>
          <a:xfrm>
            <a:off x="387475" y="3030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Jigsaw and Color, Summary, Image</a:t>
            </a:r>
            <a:endParaRPr dirty="0"/>
          </a:p>
        </p:txBody>
      </p:sp>
      <p:sp>
        <p:nvSpPr>
          <p:cNvPr id="232" name="Google Shape;232;p53"/>
          <p:cNvSpPr txBox="1">
            <a:spLocks noGrp="1"/>
          </p:cNvSpPr>
          <p:nvPr>
            <p:ph type="body" idx="1"/>
          </p:nvPr>
        </p:nvSpPr>
        <p:spPr>
          <a:xfrm>
            <a:off x="387475" y="1414600"/>
            <a:ext cx="78999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With your group, discuss and determine the following for your article summary:</a:t>
            </a:r>
            <a:endParaRPr dirty="0"/>
          </a:p>
          <a:p>
            <a:pPr marL="914400" lvl="0" indent="-3810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-US" dirty="0"/>
              <a:t>Select a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4"/>
                </a:solidFill>
              </a:rPr>
              <a:t>color </a:t>
            </a:r>
            <a:r>
              <a:rPr lang="en-US" dirty="0"/>
              <a:t>that represents the concept. 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endParaRPr dirty="0">
              <a:solidFill>
                <a:schemeClr val="accent4"/>
              </a:solidFill>
            </a:endParaRPr>
          </a:p>
          <a:p>
            <a:pPr marL="914400" lvl="0" indent="-3810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-US" dirty="0"/>
              <a:t>Create a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4"/>
                </a:solidFill>
              </a:rPr>
              <a:t>short summary</a:t>
            </a:r>
            <a:r>
              <a:rPr lang="en-US" b="1" dirty="0"/>
              <a:t> </a:t>
            </a:r>
            <a:r>
              <a:rPr lang="en-US" dirty="0"/>
              <a:t>of the article.</a:t>
            </a:r>
          </a:p>
          <a:p>
            <a:pPr marL="914400" lvl="0" indent="-3810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-US" dirty="0"/>
              <a:t>Draw an </a:t>
            </a:r>
            <a:r>
              <a:rPr lang="en-US" b="1" dirty="0">
                <a:solidFill>
                  <a:schemeClr val="accent4"/>
                </a:solidFill>
              </a:rPr>
              <a:t>image</a:t>
            </a:r>
            <a:r>
              <a:rPr lang="en-US" b="1" dirty="0"/>
              <a:t> </a:t>
            </a:r>
            <a:r>
              <a:rPr lang="en-US" dirty="0"/>
              <a:t>that represents the concept. </a:t>
            </a:r>
            <a:endParaRPr dirty="0"/>
          </a:p>
          <a:p>
            <a:pPr marL="914400" lvl="0" indent="-3810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-US" b="1" dirty="0">
                <a:solidFill>
                  <a:schemeClr val="accent4"/>
                </a:solidFill>
              </a:rPr>
              <a:t>Prepare to justify your choices.</a:t>
            </a:r>
            <a:endParaRPr b="1" dirty="0">
              <a:solidFill>
                <a:schemeClr val="accent4"/>
              </a:solidFill>
            </a:endParaRPr>
          </a:p>
        </p:txBody>
      </p:sp>
      <p:pic>
        <p:nvPicPr>
          <p:cNvPr id="233" name="Google Shape;233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72750" y="218860"/>
            <a:ext cx="1183775" cy="1183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725594">
            <a:off x="7193581" y="2103802"/>
            <a:ext cx="1429100" cy="142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AE9B-8A55-9FAD-6EDC-8064FEB8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Clubs? Carousel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B123D-7984-8F8F-E7EB-20E334EAB1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6050" indent="0">
              <a:buNone/>
            </a:pPr>
            <a:r>
              <a:rPr lang="en-US" dirty="0"/>
              <a:t>Find the other members of your assigned group: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Promotion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Celebration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Support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Barriers</a:t>
            </a:r>
          </a:p>
        </p:txBody>
      </p:sp>
      <p:pic>
        <p:nvPicPr>
          <p:cNvPr id="4" name="Google Shape;242;p54" title="Gallery Walk Carousel.png">
            <a:extLst>
              <a:ext uri="{FF2B5EF4-FFF2-40B4-BE49-F238E27FC236}">
                <a16:creationId xmlns:a16="http://schemas.microsoft.com/office/drawing/2014/main" id="{E32C4603-5EB1-3CA4-14A6-F9DB17999F7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24014">
            <a:off x="3130814" y="2445284"/>
            <a:ext cx="4139672" cy="20940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499422"/>
      </p:ext>
    </p:extLst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955</Words>
  <Application>Microsoft Macintosh PowerPoint</Application>
  <PresentationFormat>On-screen Show (16:9)</PresentationFormat>
  <Paragraphs>82</Paragraphs>
  <Slides>13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Noto Sans Symbols</vt:lpstr>
      <vt:lpstr>Calibri</vt:lpstr>
      <vt:lpstr>LEARN theme</vt:lpstr>
      <vt:lpstr>LEARN theme</vt:lpstr>
      <vt:lpstr>PowerPoint Presentation</vt:lpstr>
      <vt:lpstr>The Power of Belonging</vt:lpstr>
      <vt:lpstr>Beach Ball Talk and Toss</vt:lpstr>
      <vt:lpstr>Essential Question</vt:lpstr>
      <vt:lpstr>Learning Objectives</vt:lpstr>
      <vt:lpstr>Stand Up, Sit Down</vt:lpstr>
      <vt:lpstr>Jigsaw and Color, Summary, Image</vt:lpstr>
      <vt:lpstr>Jigsaw and Color, Summary, Image</vt:lpstr>
      <vt:lpstr>Why Clubs? Carousel</vt:lpstr>
      <vt:lpstr>Why Clubs? Carousel </vt:lpstr>
      <vt:lpstr>Why Clubs? Carousel</vt:lpstr>
      <vt:lpstr>Aha! Huh? Uh uh.</vt:lpstr>
      <vt:lpstr>LEARN Strategy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Finley-Combs, Elsa C.</cp:lastModifiedBy>
  <cp:revision>6</cp:revision>
  <dcterms:modified xsi:type="dcterms:W3CDTF">2025-06-18T17:16:59Z</dcterms:modified>
</cp:coreProperties>
</file>