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93861-C3B4-4441-BED1-943DB12E8C80}">
  <a:tblStyle styleId="{C5693861-C3B4-4441-BED1-943DB12E8C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751"/>
    <p:restoredTop sz="87955"/>
  </p:normalViewPr>
  <p:slideViewPr>
    <p:cSldViewPr snapToGrid="0">
      <p:cViewPr varScale="1">
        <p:scale>
          <a:sx n="64" d="100"/>
          <a:sy n="64" d="100"/>
        </p:scale>
        <p:origin x="176" y="1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47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91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47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47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3478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d1674a9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d1674a92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b05bdd7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b05bdd77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AI chatbot. Tech Tools.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https://learn.k20center.ou.edu/tech-tool/3478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OpenAI. (2023). ChatGPT (Jun 2025 version) [Large language model]. </a:t>
            </a: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https://</a:t>
            </a:r>
            <a:r>
              <a:rPr lang="en-US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chatgpt.com</a:t>
            </a: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b05bdd77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b05bdd77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SchoolAI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https://learn.k20center.ou.edu/tech-tool/3919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b05bdd7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b05bdd77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MagicSchool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AI. Tech Tools.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https://learn.k20center.ou.edu/tech-tool/3416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b05bdd7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b05bdd77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745569f1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745569f1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AI chatbot. Tech Tools.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https://learn.k20center.ou.edu/tech-tool/3478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745569f1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745569f1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AI chatbot. Tech Tools.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https://learn.k20center.ou.edu/tech-tool/3478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745569f1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745569f1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How am I feeling? What am I thinking?.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https://learn.k20center.ou.edu/strategy/187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d1674a92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d1674a92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d1674a9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d1674a92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Facilitator’s Note: </a:t>
            </a:r>
            <a:r>
              <a:rPr lang="en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five minutes, consider asking these follow-up questions: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en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notice about the responses?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en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there any surprises or common themes?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en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still wondering about AI?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endParaRPr lang="en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(n.d.). Chalk talk.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endParaRPr lang="en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d1674a9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d1674a9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Facilitator’s Note: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Paste the link to the Padlet you created in the “Preparation” section into the highlighted portion of the slide.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AI chatbot. Tech Tools.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https://learn.k20center.ou.edu/tech-tool/3478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8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745569f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745569f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S-I-T (Surprising, interesting, troubling). Strategies. https://learn.k20center.ou.edu/strategy/926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0008b86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0008b86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EVS_yYQoLJg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745569f1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745569f1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Categorical highlighting.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5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tgpt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EVS_yYQoLJ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Additional AI Tools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22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 err="1"/>
              <a:t>Skrappy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 err="1"/>
              <a:t>Skrappy</a:t>
            </a:r>
            <a:r>
              <a:rPr lang="en" dirty="0"/>
              <a:t> is an AI chatbot that is integrated into </a:t>
            </a:r>
            <a:r>
              <a:rPr lang="en" dirty="0" err="1"/>
              <a:t>eKadence</a:t>
            </a:r>
            <a:r>
              <a:rPr lang="en" dirty="0"/>
              <a:t>. 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This option is good if your school uses </a:t>
            </a:r>
            <a:r>
              <a:rPr lang="en" dirty="0" err="1"/>
              <a:t>eKadence</a:t>
            </a:r>
            <a:r>
              <a:rPr lang="en" dirty="0"/>
              <a:t>, but it is not free.</a:t>
            </a: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300" y="1005263"/>
            <a:ext cx="3153900" cy="313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Additional AI Tools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570245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 dirty="0"/>
              <a:t>ChatGPT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○"/>
            </a:pPr>
            <a:r>
              <a:rPr lang="en" dirty="0"/>
              <a:t>ChatGPT is a free AI tool.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○"/>
            </a:pPr>
            <a:r>
              <a:rPr lang="en" dirty="0"/>
              <a:t>This is a good all-around option.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○"/>
            </a:pPr>
            <a:r>
              <a:rPr lang="en" dirty="0"/>
              <a:t>Prompting is especially useful with ChatGPT because it hasn’t been set up for schools and students like other AI tools.</a:t>
            </a:r>
            <a:endParaRPr dirty="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t="327" b="337"/>
          <a:stretch/>
        </p:blipFill>
        <p:spPr>
          <a:xfrm>
            <a:off x="6172224" y="1325407"/>
            <a:ext cx="2509351" cy="249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Additional AI Tools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 err="1"/>
              <a:t>SchoolAI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School AI is a program designed specifically for teachers to use with students. 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Teachers can set up the chatbot with a prompt then assign the prompt to students.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Allows teachers to monitor student use. 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Free for a specific number of users.</a:t>
            </a:r>
          </a:p>
        </p:txBody>
      </p:sp>
      <p:pic>
        <p:nvPicPr>
          <p:cNvPr id="117" name="Google Shape;117;p22" descr="School A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350" y="445025"/>
            <a:ext cx="1131925" cy="11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Additional AI Tools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730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 err="1"/>
              <a:t>MagicSchool</a:t>
            </a:r>
            <a:r>
              <a:rPr lang="en" dirty="0"/>
              <a:t> with </a:t>
            </a:r>
            <a:r>
              <a:rPr lang="en" dirty="0" err="1"/>
              <a:t>MagicStudent</a:t>
            </a:r>
            <a:endParaRPr dirty="0"/>
          </a:p>
          <a:p>
            <a:pPr lvl="1">
              <a:buClr>
                <a:schemeClr val="accent1"/>
              </a:buClr>
            </a:pPr>
            <a:r>
              <a:rPr lang="en" dirty="0" err="1"/>
              <a:t>MagicSchool</a:t>
            </a:r>
            <a:r>
              <a:rPr lang="en" dirty="0"/>
              <a:t> AI is a program designed specifically for teachers to use with students. </a:t>
            </a:r>
          </a:p>
          <a:p>
            <a:pPr lvl="1">
              <a:buClr>
                <a:schemeClr val="accent1"/>
              </a:buClr>
            </a:pPr>
            <a:r>
              <a:rPr lang="en" dirty="0"/>
              <a:t>Teachers can set up task-oriented tools for students. </a:t>
            </a:r>
          </a:p>
          <a:p>
            <a:pPr lvl="1">
              <a:buClr>
                <a:schemeClr val="accent1"/>
              </a:buClr>
            </a:pPr>
            <a:r>
              <a:rPr lang="en" dirty="0"/>
              <a:t>Allows teachers to monitor student use. </a:t>
            </a:r>
          </a:p>
          <a:p>
            <a:pPr lvl="1">
              <a:buClr>
                <a:schemeClr val="accent1"/>
              </a:buClr>
            </a:pPr>
            <a:r>
              <a:rPr lang="en" dirty="0"/>
              <a:t>Free for a specific number of users.</a:t>
            </a:r>
          </a:p>
        </p:txBody>
      </p:sp>
      <p:pic>
        <p:nvPicPr>
          <p:cNvPr id="124" name="Google Shape;124;p23" title="Magic School A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5250" y="338762"/>
            <a:ext cx="1320123" cy="135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Additional AI Tools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46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 err="1"/>
              <a:t>Thetawise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 err="1"/>
              <a:t>Thetawise</a:t>
            </a:r>
            <a:r>
              <a:rPr lang="en" dirty="0"/>
              <a:t> is a chatbot designed specifically to help students with math.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○"/>
            </a:pPr>
            <a:r>
              <a:rPr lang="en" dirty="0"/>
              <a:t>The free version allows users 50 chats per day.</a:t>
            </a:r>
          </a:p>
        </p:txBody>
      </p:sp>
      <p:pic>
        <p:nvPicPr>
          <p:cNvPr id="131" name="Google Shape;131;p24" descr="Thetawise | Linked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2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Try Your Own Prompt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Select an AI chatbot tool.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Use your highlighted outline to create a prompt specific to your subject area.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Input your prompt into the tool.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Adjust your prompt as needed.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Share successful prompts in the Padlet under your subject area.</a:t>
            </a:r>
            <a:endParaRPr dirty="0"/>
          </a:p>
        </p:txBody>
      </p:sp>
      <p:pic>
        <p:nvPicPr>
          <p:cNvPr id="2" name="Google Shape;145;p26" title="AI Chatbot.png">
            <a:extLst>
              <a:ext uri="{FF2B5EF4-FFF2-40B4-BE49-F238E27FC236}">
                <a16:creationId xmlns:a16="http://schemas.microsoft.com/office/drawing/2014/main" id="{DF29AFE6-CA6D-3A5D-F5F9-31A40F6159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9" b="49"/>
          <a:stretch/>
        </p:blipFill>
        <p:spPr>
          <a:xfrm>
            <a:off x="7469631" y="209404"/>
            <a:ext cx="1414393" cy="141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Test Other Tutoring Prompts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Pair up with someone from a different subject area.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Share your prompt with your partner.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Enter your partner’s prompt in a chatbot of your choice as if you were a student.</a:t>
            </a:r>
            <a:endParaRPr dirty="0"/>
          </a:p>
        </p:txBody>
      </p:sp>
      <p:pic>
        <p:nvPicPr>
          <p:cNvPr id="145" name="Google Shape;145;p26" title="AI Chatbot.png"/>
          <p:cNvPicPr preferRelativeResize="0"/>
          <p:nvPr/>
        </p:nvPicPr>
        <p:blipFill rotWithShape="1">
          <a:blip r:embed="rId3">
            <a:alphaModFix/>
          </a:blip>
          <a:srcRect t="59" b="49"/>
          <a:stretch/>
        </p:blipFill>
        <p:spPr>
          <a:xfrm>
            <a:off x="5972525" y="1152475"/>
            <a:ext cx="2820050" cy="282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How Am I Feeling? What Am I Thinking?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your sticky note, respond to the following question: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/>
              <a:t>What are some benefits and concerns of using artificial intelligence (AI) in our lives?</a:t>
            </a:r>
          </a:p>
        </p:txBody>
      </p:sp>
      <p:pic>
        <p:nvPicPr>
          <p:cNvPr id="152" name="Google Shape;152;p27" title="How am I Feeling What am I Think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525" y="1152475"/>
            <a:ext cx="2820050" cy="282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Instructional Strategy Note Catcher</a:t>
            </a:r>
            <a:endParaRPr dirty="0"/>
          </a:p>
        </p:txBody>
      </p:sp>
      <p:graphicFrame>
        <p:nvGraphicFramePr>
          <p:cNvPr id="158" name="Google Shape;158;p28"/>
          <p:cNvGraphicFramePr/>
          <p:nvPr>
            <p:extLst>
              <p:ext uri="{D42A27DB-BD31-4B8C-83A1-F6EECF244321}">
                <p14:modId xmlns:p14="http://schemas.microsoft.com/office/powerpoint/2010/main" val="2099871145"/>
              </p:ext>
            </p:extLst>
          </p:nvPr>
        </p:nvGraphicFramePr>
        <p:xfrm>
          <a:off x="949375" y="1306210"/>
          <a:ext cx="7239000" cy="3291660"/>
        </p:xfrm>
        <a:graphic>
          <a:graphicData uri="http://schemas.openxmlformats.org/drawingml/2006/table">
            <a:tbl>
              <a:tblPr>
                <a:noFill/>
                <a:tableStyleId>{C5693861-C3B4-4441-BED1-943DB12E8C80}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or Tool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was it used?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could I use it?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Chalk Talk</a:t>
                      </a:r>
                      <a:endParaRPr sz="1800"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 Chatbot</a:t>
                      </a:r>
                      <a:endParaRPr sz="1800"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S-I-T</a:t>
                      </a:r>
                      <a:endParaRPr sz="1800"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Categorical Highlighting</a:t>
                      </a:r>
                      <a:endParaRPr sz="1800"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Am I Feeling? What Am I Thinking?</a:t>
                      </a:r>
                      <a:endParaRPr sz="1800" b="1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913350" y="901850"/>
            <a:ext cx="731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Teaching Smarter</a:t>
            </a:r>
            <a:endParaRPr dirty="0"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913350" y="2991400"/>
            <a:ext cx="731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Bots as Your Digital Tutoring Sidekick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Chalk Talk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" dirty="0"/>
              <a:t>In your groups, silently explore this question: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/>
              <a:t>What are the possible benefits and concerns of using artificial intelligence (AI) in our lives?</a:t>
            </a:r>
            <a:endParaRPr dirty="0"/>
          </a:p>
        </p:txBody>
      </p:sp>
      <p:pic>
        <p:nvPicPr>
          <p:cNvPr id="69" name="Google Shape;69;p15" title="Chalk Talk.png"/>
          <p:cNvPicPr preferRelativeResize="0"/>
          <p:nvPr/>
        </p:nvPicPr>
        <p:blipFill rotWithShape="1">
          <a:blip r:embed="rId3">
            <a:alphaModFix/>
          </a:blip>
          <a:srcRect t="-320" b="320"/>
          <a:stretch/>
        </p:blipFill>
        <p:spPr>
          <a:xfrm>
            <a:off x="5972525" y="1152475"/>
            <a:ext cx="2820050" cy="282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908700" y="1164600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08700" y="1995000"/>
            <a:ext cx="7326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How can I guide students in using AI as a supportive learning tool while maintaining academic integrity and promoting critical thinking?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455850" y="376703"/>
            <a:ext cx="8232300" cy="8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55850" y="1231103"/>
            <a:ext cx="8337000" cy="30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ts val="2405"/>
              <a:buChar char="●"/>
            </a:pPr>
            <a:r>
              <a:rPr lang="en" sz="2300" dirty="0"/>
              <a:t>Examine how AI-powered platforms can support student learning by practicing a tutoring conversation across various subjects.</a:t>
            </a:r>
            <a:endParaRPr sz="23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ts val="2405"/>
              <a:buChar char="●"/>
            </a:pPr>
            <a:r>
              <a:rPr lang="en" sz="2300" dirty="0"/>
              <a:t>Design and refine AI tutoring prompts that guide students in generating meaningful questions, reviewing content, and engaging in self-directed learning.</a:t>
            </a:r>
            <a:endParaRPr sz="23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ts val="2405"/>
              <a:buChar char="●"/>
            </a:pPr>
            <a:r>
              <a:rPr lang="en" sz="2300" dirty="0"/>
              <a:t>Evaluate the effectiveness and limitations of AI tools in supporting student understanding and reflect on how AI can be integrated into instructional practices to enhance personalized learning.</a:t>
            </a:r>
            <a:endParaRPr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9A48-5C66-F4D1-497F-B66D919F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Try a Tutoring Prompt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3757-571B-595B-2817-858523405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63500" indent="0">
              <a:buNone/>
            </a:pPr>
            <a:r>
              <a:rPr lang="en-US" dirty="0"/>
              <a:t>Pretend you are a student and complete a tutoring session with an AI Chatbot.</a:t>
            </a:r>
          </a:p>
          <a:p>
            <a:pPr>
              <a:buClr>
                <a:schemeClr val="accent3"/>
              </a:buClr>
            </a:pPr>
            <a:r>
              <a:rPr lang="en-US" dirty="0"/>
              <a:t>Access the Padlet at this link: </a:t>
            </a:r>
            <a:r>
              <a:rPr lang="en-US" dirty="0">
                <a:highlight>
                  <a:srgbClr val="FFFF00"/>
                </a:highlight>
              </a:rPr>
              <a:t>INSERT LINK</a:t>
            </a:r>
          </a:p>
          <a:p>
            <a:pPr>
              <a:buClr>
                <a:schemeClr val="accent3"/>
              </a:buClr>
            </a:pPr>
            <a:r>
              <a:rPr lang="en-US" dirty="0"/>
              <a:t>Copy the example prompt.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Select “…”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Select “Open post”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Highlight the entire post and copy it.  </a:t>
            </a:r>
          </a:p>
          <a:p>
            <a:pPr>
              <a:buClr>
                <a:schemeClr val="accent3"/>
              </a:buClr>
            </a:pPr>
            <a:r>
              <a:rPr lang="en-US" dirty="0"/>
              <a:t>Navigate to </a:t>
            </a:r>
            <a:r>
              <a:rPr lang="en" b="1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chatgpt.com</a:t>
            </a:r>
            <a:r>
              <a:rPr lang="en-US" dirty="0"/>
              <a:t>.</a:t>
            </a:r>
          </a:p>
          <a:p>
            <a:pPr>
              <a:buClr>
                <a:schemeClr val="accent3"/>
              </a:buClr>
            </a:pPr>
            <a:r>
              <a:rPr lang="en-US" dirty="0"/>
              <a:t>Paste the prompt and begin your tutoring session with the chatbot.</a:t>
            </a:r>
          </a:p>
        </p:txBody>
      </p:sp>
      <p:pic>
        <p:nvPicPr>
          <p:cNvPr id="4" name="Google Shape;76;p16" title="AI Chatbot.png">
            <a:extLst>
              <a:ext uri="{FF2B5EF4-FFF2-40B4-BE49-F238E27FC236}">
                <a16:creationId xmlns:a16="http://schemas.microsoft.com/office/drawing/2014/main" id="{1E921427-59DC-D03C-FFAA-4A299A3A32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9" b="49"/>
          <a:stretch/>
        </p:blipFill>
        <p:spPr>
          <a:xfrm>
            <a:off x="7862176" y="43474"/>
            <a:ext cx="1108974" cy="110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2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S-I-T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b="1" dirty="0"/>
              <a:t>S</a:t>
            </a:r>
            <a:r>
              <a:rPr lang="en" dirty="0"/>
              <a:t>: What was </a:t>
            </a:r>
            <a:r>
              <a:rPr lang="en" b="1" dirty="0"/>
              <a:t>surprising</a:t>
            </a:r>
            <a:r>
              <a:rPr lang="en" dirty="0"/>
              <a:t> about the interaction?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b="1" dirty="0"/>
              <a:t>I</a:t>
            </a:r>
            <a:r>
              <a:rPr lang="en" dirty="0"/>
              <a:t>: What did you find </a:t>
            </a:r>
            <a:r>
              <a:rPr lang="en" b="1" dirty="0"/>
              <a:t>interesting </a:t>
            </a:r>
            <a:r>
              <a:rPr lang="en" dirty="0"/>
              <a:t>that could be valuable in your classroom practice?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b="1" dirty="0"/>
              <a:t>T</a:t>
            </a:r>
            <a:r>
              <a:rPr lang="en" dirty="0"/>
              <a:t>: What was </a:t>
            </a:r>
            <a:r>
              <a:rPr lang="en" b="1" dirty="0"/>
              <a:t>troubling</a:t>
            </a:r>
            <a:r>
              <a:rPr lang="en" dirty="0"/>
              <a:t>? Were there any gaps, inaccuracies, or moments that might confuse a student?</a:t>
            </a:r>
            <a:endParaRPr dirty="0"/>
          </a:p>
        </p:txBody>
      </p:sp>
      <p:pic>
        <p:nvPicPr>
          <p:cNvPr id="83" name="Google Shape;83;p17" title="SIT.png"/>
          <p:cNvPicPr preferRelativeResize="0"/>
          <p:nvPr/>
        </p:nvPicPr>
        <p:blipFill rotWithShape="1">
          <a:blip r:embed="rId3">
            <a:alphaModFix/>
          </a:blip>
          <a:srcRect t="4396" b="4396"/>
          <a:stretch/>
        </p:blipFill>
        <p:spPr>
          <a:xfrm>
            <a:off x="6223536" y="938084"/>
            <a:ext cx="3527488" cy="352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5 Minute Timer</a:t>
            </a:r>
            <a:endParaRPr dirty="0"/>
          </a:p>
        </p:txBody>
      </p:sp>
      <p:pic>
        <p:nvPicPr>
          <p:cNvPr id="3" name="Online Media 2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8A21A01C-ECC2-A8BF-FEAF-14AD457157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36615" y="421940"/>
            <a:ext cx="6670770" cy="376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Categorical Highlighting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2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Highlight information about each of the following in a different color: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>
                <a:highlight>
                  <a:srgbClr val="FF00FF"/>
                </a:highlight>
              </a:rPr>
              <a:t>Task</a:t>
            </a:r>
            <a:endParaRPr dirty="0">
              <a:highlight>
                <a:srgbClr val="FF00FF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>
                <a:highlight>
                  <a:srgbClr val="00FFFF"/>
                </a:highlight>
              </a:rPr>
              <a:t>Format</a:t>
            </a:r>
            <a:endParaRPr dirty="0">
              <a:highlight>
                <a:srgbClr val="00FFFF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>
                <a:highlight>
                  <a:srgbClr val="FFFF00"/>
                </a:highlight>
              </a:rPr>
              <a:t>Voice</a:t>
            </a:r>
            <a:endParaRPr dirty="0">
              <a:highlight>
                <a:srgbClr val="FF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●"/>
            </a:pPr>
            <a:r>
              <a:rPr lang="en" dirty="0">
                <a:highlight>
                  <a:srgbClr val="00FF00"/>
                </a:highlight>
              </a:rPr>
              <a:t>Context</a:t>
            </a:r>
            <a:endParaRPr dirty="0">
              <a:highlight>
                <a:srgbClr val="00FF00"/>
              </a:highlight>
            </a:endParaRPr>
          </a:p>
        </p:txBody>
      </p:sp>
      <p:pic>
        <p:nvPicPr>
          <p:cNvPr id="96" name="Google Shape;96;p19" title="categorical highlighting.png"/>
          <p:cNvPicPr preferRelativeResize="0"/>
          <p:nvPr/>
        </p:nvPicPr>
        <p:blipFill rotWithShape="1">
          <a:blip r:embed="rId3">
            <a:alphaModFix/>
          </a:blip>
          <a:srcRect l="3095" r="3095"/>
          <a:stretch/>
        </p:blipFill>
        <p:spPr>
          <a:xfrm>
            <a:off x="5972525" y="1152475"/>
            <a:ext cx="2820051" cy="282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1009</Words>
  <Application>Microsoft Macintosh PowerPoint</Application>
  <PresentationFormat>On-screen Show (16:9)</PresentationFormat>
  <Paragraphs>97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K20 LEARN</vt:lpstr>
      <vt:lpstr>PowerPoint Presentation</vt:lpstr>
      <vt:lpstr>Teaching Smarter</vt:lpstr>
      <vt:lpstr>Chalk Talk</vt:lpstr>
      <vt:lpstr>Essential Question</vt:lpstr>
      <vt:lpstr>Learning Objectives</vt:lpstr>
      <vt:lpstr>Try a Tutoring Prompt</vt:lpstr>
      <vt:lpstr>S-I-T</vt:lpstr>
      <vt:lpstr>5 Minute Timer</vt:lpstr>
      <vt:lpstr>Categorical Highlighting</vt:lpstr>
      <vt:lpstr>Additional AI Tools</vt:lpstr>
      <vt:lpstr>Additional AI Tools</vt:lpstr>
      <vt:lpstr>Additional AI Tools</vt:lpstr>
      <vt:lpstr>Additional AI Tools</vt:lpstr>
      <vt:lpstr>Additional AI Tools</vt:lpstr>
      <vt:lpstr>Try Your Own Prompt</vt:lpstr>
      <vt:lpstr>Test Other Tutoring Prompts</vt:lpstr>
      <vt:lpstr>How Am I Feeling? What Am I Thinking?</vt:lpstr>
      <vt:lpstr>Instructional Strategy Note Catcher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Smarter</dc:title>
  <dc:subject/>
  <dc:creator>K20 Center</dc:creator>
  <cp:keywords/>
  <dc:description/>
  <cp:lastModifiedBy>Finley-Combs, Elsa C.</cp:lastModifiedBy>
  <cp:revision>8</cp:revision>
  <dcterms:modified xsi:type="dcterms:W3CDTF">2025-07-22T16:17:28Z</dcterms:modified>
  <cp:category/>
</cp:coreProperties>
</file>