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CyGbSqGWNyX1lmKevg1rbTJKe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2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XCLUltgsLs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ki-LQTKYJ0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6a8aa70515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36a8aa70515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a8aa70515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36a8aa70515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https://www.youtube.com/watch?v=OXCLUltgsLs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6a8aa70515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36a8aa70515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https://www.youtube.com/watch?v=gki-LQTKYJ0</a:t>
            </a:r>
            <a:endParaRPr u="sng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69c8db4e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69c8db4e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69a7a7e95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369a7a7e95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69a7a7e95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369a7a7e95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69a7a7e95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369a7a7e95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69a7a7e95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369a7a7e95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69a7a7e95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369a7a7e95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69a7a7e95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69a7a7e95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69a7a7e952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369a7a7e952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69a7a7e95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69a7a7e952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Fill in the dates for your school.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69a7a7e952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69a7a7e952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a8aa70515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g36a8aa70515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a8aa70515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36a8aa70515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a8aa70515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36a8aa70515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6a8aa70515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36a8aa70515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2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12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3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Google Shape;17;p13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AND_BODY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4" title="k20center-logo-variations_K20 - Bug Col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4"/>
          <p:cNvSpPr txBox="1">
            <a:spLocks noGrp="1"/>
          </p:cNvSpPr>
          <p:nvPr>
            <p:ph type="title"/>
          </p:nvPr>
        </p:nvSpPr>
        <p:spPr>
          <a:xfrm>
            <a:off x="1483050" y="1515775"/>
            <a:ext cx="617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  <a:defRPr sz="50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title" idx="2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TITLE_AND_BODY_1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5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AND_BODY_1_1_1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" name="Google Shape;28;p16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TITLE_AND_BODY_1_1_1_2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TITLE_AND_BODY_1_1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399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2"/>
          </p:nvPr>
        </p:nvSpPr>
        <p:spPr>
          <a:xfrm>
            <a:off x="4687932" y="1152475"/>
            <a:ext cx="399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" name="Google Shape;36;p1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trek.k20center.ou.ed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OXCLUltgsLs?feature=oembed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gki-LQTKYJ0?feature=oembed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" descr="A logo with text and hexagon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40931" y="4303309"/>
            <a:ext cx="1306846" cy="72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a8aa70515_1_33"/>
          <p:cNvSpPr txBox="1">
            <a:spLocks noGrp="1"/>
          </p:cNvSpPr>
          <p:nvPr>
            <p:ph type="title"/>
          </p:nvPr>
        </p:nvSpPr>
        <p:spPr>
          <a:xfrm>
            <a:off x="471058" y="189457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 dirty="0"/>
              <a:t>Tyler</a:t>
            </a:r>
            <a:endParaRPr sz="3640" dirty="0"/>
          </a:p>
        </p:txBody>
      </p:sp>
      <p:sp>
        <p:nvSpPr>
          <p:cNvPr id="110" name="Google Shape;110;g36a8aa70515_1_33"/>
          <p:cNvSpPr txBox="1">
            <a:spLocks noGrp="1"/>
          </p:cNvSpPr>
          <p:nvPr>
            <p:ph type="body" idx="1"/>
          </p:nvPr>
        </p:nvSpPr>
        <p:spPr>
          <a:xfrm>
            <a:off x="493878" y="910991"/>
            <a:ext cx="6551807" cy="380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401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5"/>
              <a:buChar char="●"/>
            </a:pPr>
            <a:r>
              <a:rPr lang="en" sz="2605" b="1" dirty="0"/>
              <a:t>Score increases from: 17 → 19</a:t>
            </a:r>
            <a:endParaRPr sz="2605" b="1" dirty="0"/>
          </a:p>
          <a:p>
            <a:pPr marL="457200" lvl="0" indent="-394017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1192A"/>
              </a:buClr>
              <a:buSzPts val="2605"/>
              <a:buChar char="●"/>
            </a:pPr>
            <a:r>
              <a:rPr lang="en" sz="2605" dirty="0"/>
              <a:t>Tyler meets admission requirements for an agricultural technology degree.</a:t>
            </a:r>
            <a:endParaRPr sz="2605" dirty="0"/>
          </a:p>
          <a:p>
            <a:pPr marL="457200" lvl="0" indent="-394017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1192A"/>
              </a:buClr>
              <a:buSzPts val="2605"/>
              <a:buChar char="●"/>
            </a:pPr>
            <a:r>
              <a:rPr lang="en" sz="2605" dirty="0"/>
              <a:t>He qualifies for rural scholarship program.</a:t>
            </a:r>
            <a:endParaRPr sz="2605" dirty="0"/>
          </a:p>
          <a:p>
            <a:pPr marL="457200" lvl="0" indent="-394017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1192A"/>
              </a:buClr>
              <a:buSzPts val="2605"/>
              <a:buChar char="●"/>
            </a:pPr>
            <a:r>
              <a:rPr lang="en" sz="2605" dirty="0"/>
              <a:t>He can combine hands-on skills with business/technology training.</a:t>
            </a:r>
            <a:endParaRPr sz="2605" dirty="0"/>
          </a:p>
          <a:p>
            <a:pPr marL="457200" lvl="0" indent="-394017" algn="l" rtl="0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91192A"/>
              </a:buClr>
              <a:buSzPts val="2605"/>
              <a:buChar char="●"/>
            </a:pPr>
            <a:r>
              <a:rPr lang="en" sz="2605" dirty="0"/>
              <a:t>He has the potential to own his own shop or agricultural equipment business.</a:t>
            </a:r>
            <a:endParaRPr sz="2605" dirty="0"/>
          </a:p>
        </p:txBody>
      </p:sp>
      <p:pic>
        <p:nvPicPr>
          <p:cNvPr id="111" name="Google Shape;111;g36a8aa70515_1_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8770" y="4434672"/>
            <a:ext cx="591865" cy="55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36a8aa70515_1_33" title="Emotional-06.png"/>
          <p:cNvPicPr preferRelativeResize="0"/>
          <p:nvPr/>
        </p:nvPicPr>
        <p:blipFill rotWithShape="1">
          <a:blip r:embed="rId4">
            <a:alphaModFix/>
          </a:blip>
          <a:srcRect l="30651" t="12623" r="34172" b="-7391"/>
          <a:stretch/>
        </p:blipFill>
        <p:spPr>
          <a:xfrm>
            <a:off x="6632326" y="-55295"/>
            <a:ext cx="2669624" cy="487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/>
              <a:t>Navigate to </a:t>
            </a:r>
            <a:r>
              <a:rPr lang="en" sz="3640" u="sng">
                <a:solidFill>
                  <a:srgbClr val="2988C2"/>
                </a:solidFill>
              </a:rPr>
              <a:t>learn.k20center.ou.edu</a:t>
            </a:r>
            <a:endParaRPr sz="3640" u="sng">
              <a:solidFill>
                <a:srgbClr val="2988C2"/>
              </a:solidFill>
            </a:endParaRPr>
          </a:p>
        </p:txBody>
      </p:sp>
      <p:sp>
        <p:nvSpPr>
          <p:cNvPr id="118" name="Google Shape;118;p6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5319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" dirty="0"/>
              <a:t>Search “Power Up.”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Scroll to find the “Week 1” Activity for your subject.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600"/>
              <a:buChar char="●"/>
            </a:pPr>
            <a:r>
              <a:rPr lang="en" dirty="0"/>
              <a:t>Read through the activity and materials using the Implementation Fidelity Checklist.</a:t>
            </a:r>
            <a:endParaRPr dirty="0"/>
          </a:p>
        </p:txBody>
      </p:sp>
      <p:pic>
        <p:nvPicPr>
          <p:cNvPr id="119" name="Google Shape;119;p6" title="LEARN Logo 2025_Vertica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6200" y="1026250"/>
            <a:ext cx="2114449" cy="30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8770" y="4434672"/>
            <a:ext cx="591868" cy="55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Entering Attendance</a:t>
            </a:r>
            <a:endParaRPr/>
          </a:p>
        </p:txBody>
      </p:sp>
      <p:pic>
        <p:nvPicPr>
          <p:cNvPr id="126" name="Google Shape;12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8770" y="4434672"/>
            <a:ext cx="591865" cy="5557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7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Navigate to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trek.k20center.ou.edu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Sign in.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g36a8aa70515_1_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8770" y="4434672"/>
            <a:ext cx="591865" cy="55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TREK - Scheduling Activities from a list">
            <a:hlinkClick r:id="" action="ppaction://media"/>
            <a:extLst>
              <a:ext uri="{FF2B5EF4-FFF2-40B4-BE49-F238E27FC236}">
                <a16:creationId xmlns:a16="http://schemas.microsoft.com/office/drawing/2014/main" id="{12779D87-DC4A-7E10-CB93-345AA44DE04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13365" y="131016"/>
            <a:ext cx="6508622" cy="4881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36a8aa70515_1_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8770" y="4434672"/>
            <a:ext cx="591865" cy="55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TREK - Creating Rosters">
            <a:hlinkClick r:id="" action="ppaction://media"/>
            <a:extLst>
              <a:ext uri="{FF2B5EF4-FFF2-40B4-BE49-F238E27FC236}">
                <a16:creationId xmlns:a16="http://schemas.microsoft.com/office/drawing/2014/main" id="{F4F42DDD-88F1-6132-7C69-10F0A6CF361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64713" y="169102"/>
            <a:ext cx="6237746" cy="4678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69c8db4e3a_0_0"/>
          <p:cNvSpPr txBox="1">
            <a:spLocks noGrp="1"/>
          </p:cNvSpPr>
          <p:nvPr>
            <p:ph type="title"/>
          </p:nvPr>
        </p:nvSpPr>
        <p:spPr>
          <a:xfrm>
            <a:off x="464797" y="136128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Power Up: ACT Prep Curriculum Study</a:t>
            </a:r>
            <a:endParaRPr dirty="0"/>
          </a:p>
        </p:txBody>
      </p:sp>
      <p:sp>
        <p:nvSpPr>
          <p:cNvPr id="145" name="Google Shape;145;g369c8db4e3a_0_0"/>
          <p:cNvSpPr txBox="1">
            <a:spLocks noGrp="1"/>
          </p:cNvSpPr>
          <p:nvPr>
            <p:ph type="body" idx="1"/>
          </p:nvPr>
        </p:nvSpPr>
        <p:spPr>
          <a:xfrm>
            <a:off x="425783" y="786180"/>
            <a:ext cx="7685618" cy="3848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4335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2610"/>
              <a:buChar char="●"/>
            </a:pPr>
            <a:r>
              <a:rPr lang="en" sz="2450" dirty="0"/>
              <a:t>1,496 11th grade students from 9 high schools in an urban district (67.1% Hispanic, 19.5% Black, 5.3% White).</a:t>
            </a:r>
            <a:endParaRPr sz="2450" dirty="0"/>
          </a:p>
          <a:p>
            <a:pPr marL="457200" lvl="0" indent="-394335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2610"/>
              <a:buChar char="●"/>
            </a:pPr>
            <a:r>
              <a:rPr lang="en" sz="2450" dirty="0"/>
              <a:t>~2 point increase in composite ACT scores from the Pre-test taken in Fall 2023 to Post-test in Spring 2024.</a:t>
            </a:r>
            <a:endParaRPr sz="2450" dirty="0"/>
          </a:p>
          <a:p>
            <a:pPr marL="457200" lvl="0" indent="-394335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2610"/>
              <a:buChar char="●"/>
            </a:pPr>
            <a:r>
              <a:rPr lang="en" sz="2450" dirty="0"/>
              <a:t>The results indicated a significant, positive effect of the total number of prep sessions attended on these scores.</a:t>
            </a:r>
            <a:endParaRPr sz="2450" dirty="0"/>
          </a:p>
        </p:txBody>
      </p:sp>
      <p:pic>
        <p:nvPicPr>
          <p:cNvPr id="2" name="Google Shape;138;g36a8aa70515_1_49">
            <a:extLst>
              <a:ext uri="{FF2B5EF4-FFF2-40B4-BE49-F238E27FC236}">
                <a16:creationId xmlns:a16="http://schemas.microsoft.com/office/drawing/2014/main" id="{C060F68C-3851-4129-7FCB-B15B71CF6D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8477" y="4451596"/>
            <a:ext cx="591865" cy="55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/>
              <a:t>Delivery of Curriculum</a:t>
            </a:r>
            <a:endParaRPr sz="3640"/>
          </a:p>
        </p:txBody>
      </p:sp>
      <p:pic>
        <p:nvPicPr>
          <p:cNvPr id="151" name="Google Shape;15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8770" y="4434672"/>
            <a:ext cx="591868" cy="55577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8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29090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84% completed all 10 activities.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82% facilitated 1 activity per week.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44% used paper handouts and 40% used a mix of paper and digital.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49% gave grades to students for participation.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69a7a7e952_0_1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/>
              <a:t>Themes in Barriers Reported</a:t>
            </a:r>
            <a:endParaRPr sz="3640"/>
          </a:p>
        </p:txBody>
      </p:sp>
      <p:pic>
        <p:nvPicPr>
          <p:cNvPr id="158" name="Google Shape;158;g369a7a7e952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8770" y="4434672"/>
            <a:ext cx="591865" cy="55577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369a7a7e952_0_1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Preparation required for paper materials attached to each activity.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Relevance of this curriculum to students who don’t consider themselves to be college-bound.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Learning new technology.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69a7a7e952_0_14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/>
              <a:t>Adaptations made </a:t>
            </a:r>
            <a:br>
              <a:rPr lang="en" sz="3640"/>
            </a:br>
            <a:r>
              <a:rPr lang="en" sz="3640"/>
              <a:t>to accommodate </a:t>
            </a:r>
            <a:r>
              <a:rPr lang="en" sz="3640" b="1"/>
              <a:t>time </a:t>
            </a:r>
            <a:r>
              <a:rPr lang="en" sz="3640"/>
              <a:t>constraints</a:t>
            </a:r>
            <a:endParaRPr sz="3640"/>
          </a:p>
        </p:txBody>
      </p:sp>
      <p:pic>
        <p:nvPicPr>
          <p:cNvPr id="165" name="Google Shape;165;g369a7a7e952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8770" y="4434672"/>
            <a:ext cx="591865" cy="55577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369a7a7e952_0_14"/>
          <p:cNvSpPr txBox="1">
            <a:spLocks noGrp="1"/>
          </p:cNvSpPr>
          <p:nvPr>
            <p:ph type="body" idx="1"/>
          </p:nvPr>
        </p:nvSpPr>
        <p:spPr>
          <a:xfrm>
            <a:off x="456300" y="1762700"/>
            <a:ext cx="82254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497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2620"/>
              <a:buChar char="●"/>
            </a:pPr>
            <a:r>
              <a:rPr lang="en" sz="2620" dirty="0"/>
              <a:t>Shortening or removing parts of an activity.</a:t>
            </a:r>
            <a:endParaRPr sz="2620" dirty="0"/>
          </a:p>
          <a:p>
            <a:pPr marL="457200" lvl="0" indent="-39497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2620"/>
              <a:buChar char="●"/>
            </a:pPr>
            <a:r>
              <a:rPr lang="en" sz="2620" dirty="0"/>
              <a:t>Splitting activities across more than one class period.</a:t>
            </a:r>
            <a:endParaRPr sz="2620" dirty="0"/>
          </a:p>
          <a:p>
            <a:pPr marL="457200" lvl="0" indent="-39497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2620"/>
              <a:buChar char="●"/>
            </a:pPr>
            <a:r>
              <a:rPr lang="en" sz="2620" dirty="0"/>
              <a:t>Remove bell-ringer/warm-up. </a:t>
            </a:r>
            <a:endParaRPr sz="262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69a7a7e952_0_7"/>
          <p:cNvSpPr txBox="1">
            <a:spLocks noGrp="1"/>
          </p:cNvSpPr>
          <p:nvPr>
            <p:ph type="title"/>
          </p:nvPr>
        </p:nvSpPr>
        <p:spPr>
          <a:xfrm>
            <a:off x="424985" y="254002"/>
            <a:ext cx="8225400" cy="123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 dirty="0"/>
              <a:t>Adaptations made to </a:t>
            </a:r>
            <a:br>
              <a:rPr lang="en" sz="3640" dirty="0"/>
            </a:br>
            <a:r>
              <a:rPr lang="en" sz="3640" dirty="0"/>
              <a:t>accommodate </a:t>
            </a:r>
            <a:r>
              <a:rPr lang="en" sz="3640" b="1" dirty="0"/>
              <a:t>student learning needs</a:t>
            </a:r>
            <a:r>
              <a:rPr lang="en" sz="3640" dirty="0"/>
              <a:t> </a:t>
            </a:r>
            <a:endParaRPr sz="3640" dirty="0"/>
          </a:p>
        </p:txBody>
      </p:sp>
      <p:pic>
        <p:nvPicPr>
          <p:cNvPr id="172" name="Google Shape;172;g369a7a7e952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8770" y="4434672"/>
            <a:ext cx="591865" cy="55577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369a7a7e952_0_7"/>
          <p:cNvSpPr txBox="1">
            <a:spLocks noGrp="1"/>
          </p:cNvSpPr>
          <p:nvPr>
            <p:ph type="body" idx="1"/>
          </p:nvPr>
        </p:nvSpPr>
        <p:spPr>
          <a:xfrm>
            <a:off x="424985" y="1458944"/>
            <a:ext cx="8225400" cy="33040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497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2620"/>
              <a:buChar char="●"/>
            </a:pPr>
            <a:r>
              <a:rPr lang="en" sz="2620" dirty="0"/>
              <a:t>Modifying or subbing in different practice problems (easier or harder to meet students at their level).</a:t>
            </a:r>
            <a:endParaRPr sz="2620" dirty="0"/>
          </a:p>
          <a:p>
            <a:pPr marL="457200" lvl="0" indent="-39497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2620"/>
              <a:buChar char="●"/>
            </a:pPr>
            <a:r>
              <a:rPr lang="en" sz="2620" dirty="0"/>
              <a:t>Adding more ACT practice problems to an activity.</a:t>
            </a:r>
            <a:endParaRPr sz="2620" dirty="0"/>
          </a:p>
          <a:p>
            <a:pPr marL="457200" lvl="0" indent="-39497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2620"/>
              <a:buChar char="●"/>
            </a:pPr>
            <a:r>
              <a:rPr lang="en" sz="2620" dirty="0"/>
              <a:t>Expand on by further teaching the concepts students struggled with that were required by the activity.</a:t>
            </a:r>
            <a:endParaRPr sz="2620" dirty="0"/>
          </a:p>
          <a:p>
            <a:pPr marL="457200" lvl="0" indent="-39497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2620"/>
              <a:buChar char="●"/>
            </a:pPr>
            <a:r>
              <a:rPr lang="en" sz="2620" dirty="0"/>
              <a:t>Adding time to go over the practice problem </a:t>
            </a:r>
            <a:br>
              <a:rPr lang="en" sz="2620" dirty="0"/>
            </a:br>
            <a:r>
              <a:rPr lang="en" sz="2620" dirty="0"/>
              <a:t>answers and learn from mistakes.</a:t>
            </a:r>
            <a:endParaRPr sz="26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913350" y="901850"/>
            <a:ext cx="7317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Power Up: ACT Prep</a:t>
            </a:r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913350" y="2991400"/>
            <a:ext cx="7317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Implementation</a:t>
            </a:r>
            <a:endParaRPr/>
          </a:p>
        </p:txBody>
      </p:sp>
      <p:pic>
        <p:nvPicPr>
          <p:cNvPr id="48" name="Google Shape;48;p2" descr="A black and white text with a progress bar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8759" y="4434672"/>
            <a:ext cx="591891" cy="55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69a7a7e952_0_20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/>
              <a:t>Adaptations made to </a:t>
            </a:r>
            <a:br>
              <a:rPr lang="en" sz="3640"/>
            </a:br>
            <a:r>
              <a:rPr lang="en" sz="3640"/>
              <a:t>align </a:t>
            </a:r>
            <a:r>
              <a:rPr lang="en" sz="3640" b="1"/>
              <a:t>activity to a lesson or unit</a:t>
            </a:r>
            <a:r>
              <a:rPr lang="en" sz="3640"/>
              <a:t> </a:t>
            </a:r>
            <a:endParaRPr sz="3640"/>
          </a:p>
        </p:txBody>
      </p:sp>
      <p:pic>
        <p:nvPicPr>
          <p:cNvPr id="179" name="Google Shape;179;g369a7a7e952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8770" y="4434672"/>
            <a:ext cx="591865" cy="55577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369a7a7e952_0_20"/>
          <p:cNvSpPr txBox="1">
            <a:spLocks noGrp="1"/>
          </p:cNvSpPr>
          <p:nvPr>
            <p:ph type="body" idx="1"/>
          </p:nvPr>
        </p:nvSpPr>
        <p:spPr>
          <a:xfrm>
            <a:off x="456300" y="1762700"/>
            <a:ext cx="6990423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497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2620"/>
              <a:buChar char="●"/>
            </a:pPr>
            <a:r>
              <a:rPr lang="en" sz="2620" dirty="0"/>
              <a:t>Rearranging the order of the weeks.</a:t>
            </a:r>
            <a:endParaRPr sz="2620" dirty="0"/>
          </a:p>
          <a:p>
            <a:pPr marL="457200" lvl="0" indent="-39497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2620"/>
              <a:buChar char="●"/>
            </a:pPr>
            <a:r>
              <a:rPr lang="en" sz="2620" dirty="0"/>
              <a:t>Rearranging parts of an activity.</a:t>
            </a:r>
            <a:endParaRPr sz="262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9a7a7e952_0_26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/>
              <a:t>Themes in Barriers Reported</a:t>
            </a:r>
            <a:endParaRPr sz="3640"/>
          </a:p>
        </p:txBody>
      </p:sp>
      <p:pic>
        <p:nvPicPr>
          <p:cNvPr id="186" name="Google Shape;186;g369a7a7e952_0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8770" y="4434672"/>
            <a:ext cx="591865" cy="55577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369a7a7e952_0_26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26585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Preparation required for paper materials attached to each activity.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b="1" dirty="0"/>
              <a:t>Relevance of this curriculum to students who don’t consider themselves to be college-bound.</a:t>
            </a:r>
            <a:endParaRPr b="1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Learning new technology.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69a7a7e952_0_32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Role-Play Conversations</a:t>
            </a:r>
            <a:endParaRPr/>
          </a:p>
        </p:txBody>
      </p:sp>
      <p:sp>
        <p:nvSpPr>
          <p:cNvPr id="193" name="Google Shape;193;g369a7a7e952_0_32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4880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Do three rounds of role-play where one of you is the student, one the teacher, and one a scribe.</a:t>
            </a:r>
            <a:endParaRPr dirty="0"/>
          </a:p>
          <a:p>
            <a:pPr marL="457200" lvl="0" indent="-381317" algn="l" rtl="0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Help the student see how the ACT prep activities will benefit them. </a:t>
            </a:r>
            <a:endParaRPr dirty="0"/>
          </a:p>
          <a:p>
            <a:pPr marL="457200" lvl="0" indent="-381317" algn="l" rtl="0">
              <a:spcBef>
                <a:spcPts val="1000"/>
              </a:spcBef>
              <a:spcAft>
                <a:spcPts val="1000"/>
              </a:spcAft>
              <a:buSzPct val="100000"/>
              <a:buChar char="●"/>
            </a:pPr>
            <a:r>
              <a:rPr lang="en" dirty="0"/>
              <a:t>Take notes on the conversation.</a:t>
            </a:r>
            <a:endParaRPr dirty="0"/>
          </a:p>
        </p:txBody>
      </p:sp>
      <p:pic>
        <p:nvPicPr>
          <p:cNvPr id="194" name="Google Shape;194;g369a7a7e952_0_32" title="Role Play Conversation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3973" y="541005"/>
            <a:ext cx="341640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86;g369a7a7e952_0_26">
            <a:extLst>
              <a:ext uri="{FF2B5EF4-FFF2-40B4-BE49-F238E27FC236}">
                <a16:creationId xmlns:a16="http://schemas.microsoft.com/office/drawing/2014/main" id="{3DA8655E-2696-7587-852E-BFAA98BB060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0082" y="4509828"/>
            <a:ext cx="511471" cy="47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69a7a7e952_0_63"/>
          <p:cNvSpPr/>
          <p:nvPr/>
        </p:nvSpPr>
        <p:spPr>
          <a:xfrm>
            <a:off x="3820475" y="486575"/>
            <a:ext cx="1587000" cy="2028900"/>
          </a:xfrm>
          <a:prstGeom prst="rect">
            <a:avLst/>
          </a:prstGeom>
          <a:solidFill>
            <a:srgbClr val="7CA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0" name="Google Shape;200;g369a7a7e952_0_63" title="Emotional-07.png"/>
          <p:cNvPicPr preferRelativeResize="0"/>
          <p:nvPr/>
        </p:nvPicPr>
        <p:blipFill rotWithShape="1">
          <a:blip r:embed="rId3">
            <a:alphaModFix/>
          </a:blip>
          <a:srcRect l="25401" t="17942" r="38953" b="5282"/>
          <a:stretch/>
        </p:blipFill>
        <p:spPr>
          <a:xfrm>
            <a:off x="544425" y="1820274"/>
            <a:ext cx="2276726" cy="332322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369a7a7e952_0_63"/>
          <p:cNvSpPr txBox="1">
            <a:spLocks noGrp="1"/>
          </p:cNvSpPr>
          <p:nvPr>
            <p:ph type="title"/>
          </p:nvPr>
        </p:nvSpPr>
        <p:spPr>
          <a:xfrm>
            <a:off x="0" y="218125"/>
            <a:ext cx="354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Marcus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00">
                <a:solidFill>
                  <a:schemeClr val="dk1"/>
                </a:solidFill>
              </a:rPr>
              <a:t>"I just want to graduate </a:t>
            </a:r>
            <a:endParaRPr sz="26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00">
                <a:solidFill>
                  <a:schemeClr val="dk1"/>
                </a:solidFill>
              </a:rPr>
              <a:t>and get a real job."</a:t>
            </a:r>
            <a:endParaRPr sz="2600"/>
          </a:p>
        </p:txBody>
      </p:sp>
      <p:pic>
        <p:nvPicPr>
          <p:cNvPr id="202" name="Google Shape;202;g369a7a7e952_0_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8770" y="4434672"/>
            <a:ext cx="591865" cy="55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369a7a7e952_0_63" title="Emotional-08.png"/>
          <p:cNvPicPr preferRelativeResize="0"/>
          <p:nvPr/>
        </p:nvPicPr>
        <p:blipFill rotWithShape="1">
          <a:blip r:embed="rId5">
            <a:alphaModFix/>
          </a:blip>
          <a:srcRect l="28276" t="19717" r="35369"/>
          <a:stretch/>
        </p:blipFill>
        <p:spPr>
          <a:xfrm>
            <a:off x="3532900" y="91800"/>
            <a:ext cx="2238326" cy="334992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369a7a7e952_0_63"/>
          <p:cNvSpPr txBox="1">
            <a:spLocks noGrp="1"/>
          </p:cNvSpPr>
          <p:nvPr>
            <p:ph type="title"/>
          </p:nvPr>
        </p:nvSpPr>
        <p:spPr>
          <a:xfrm>
            <a:off x="3028644" y="2951809"/>
            <a:ext cx="3451661" cy="197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 dirty="0"/>
              <a:t>Jasmine</a:t>
            </a:r>
            <a:endParaRPr sz="364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05" dirty="0">
                <a:solidFill>
                  <a:schemeClr val="dk1"/>
                </a:solidFill>
              </a:rPr>
              <a:t>"College isn't  for people like me; it's too expensive and hard."</a:t>
            </a:r>
            <a:endParaRPr sz="3640" dirty="0"/>
          </a:p>
        </p:txBody>
      </p:sp>
      <p:pic>
        <p:nvPicPr>
          <p:cNvPr id="205" name="Google Shape;205;g369a7a7e952_0_63" title="Emotional-06.png"/>
          <p:cNvPicPr preferRelativeResize="0"/>
          <p:nvPr/>
        </p:nvPicPr>
        <p:blipFill rotWithShape="1">
          <a:blip r:embed="rId6">
            <a:alphaModFix/>
          </a:blip>
          <a:srcRect l="40286" t="18674" r="39294" b="2795"/>
          <a:stretch/>
        </p:blipFill>
        <p:spPr>
          <a:xfrm>
            <a:off x="6775375" y="2047300"/>
            <a:ext cx="1129226" cy="29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369a7a7e952_0_63"/>
          <p:cNvSpPr txBox="1">
            <a:spLocks noGrp="1"/>
          </p:cNvSpPr>
          <p:nvPr>
            <p:ph type="title"/>
          </p:nvPr>
        </p:nvSpPr>
        <p:spPr>
          <a:xfrm>
            <a:off x="5596625" y="218125"/>
            <a:ext cx="354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 dirty="0"/>
              <a:t>Tyler</a:t>
            </a:r>
            <a:endParaRPr sz="3640" dirty="0"/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605" dirty="0">
                <a:solidFill>
                  <a:schemeClr val="dk1"/>
                </a:solidFill>
              </a:rPr>
              <a:t>"I’m not book smart, </a:t>
            </a:r>
            <a:br>
              <a:rPr lang="en" sz="2605" dirty="0">
                <a:solidFill>
                  <a:schemeClr val="dk1"/>
                </a:solidFill>
              </a:rPr>
            </a:br>
            <a:r>
              <a:rPr lang="en" sz="2605" dirty="0">
                <a:solidFill>
                  <a:schemeClr val="dk1"/>
                </a:solidFill>
              </a:rPr>
              <a:t>but I’m good with my hands.”</a:t>
            </a:r>
            <a:endParaRPr sz="3640" dirty="0"/>
          </a:p>
        </p:txBody>
      </p:sp>
      <p:cxnSp>
        <p:nvCxnSpPr>
          <p:cNvPr id="207" name="Google Shape;207;g369a7a7e952_0_63"/>
          <p:cNvCxnSpPr/>
          <p:nvPr/>
        </p:nvCxnSpPr>
        <p:spPr>
          <a:xfrm>
            <a:off x="2836850" y="1808600"/>
            <a:ext cx="0" cy="2589000"/>
          </a:xfrm>
          <a:prstGeom prst="straightConnector1">
            <a:avLst/>
          </a:prstGeom>
          <a:noFill/>
          <a:ln w="38100" cap="flat" cmpd="sng">
            <a:solidFill>
              <a:srgbClr val="2988C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" name="Google Shape;208;g369a7a7e952_0_63"/>
          <p:cNvCxnSpPr/>
          <p:nvPr/>
        </p:nvCxnSpPr>
        <p:spPr>
          <a:xfrm>
            <a:off x="5771225" y="312125"/>
            <a:ext cx="0" cy="2589000"/>
          </a:xfrm>
          <a:prstGeom prst="straightConnector1">
            <a:avLst/>
          </a:prstGeom>
          <a:noFill/>
          <a:ln w="38100" cap="flat" cmpd="sng">
            <a:solidFill>
              <a:srgbClr val="E5BB3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69a7a7e952_0_76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UP: ACT Prep Implementation Schedule</a:t>
            </a:r>
            <a:endParaRPr/>
          </a:p>
        </p:txBody>
      </p:sp>
      <p:sp>
        <p:nvSpPr>
          <p:cNvPr id="214" name="Google Shape;214;g369a7a7e952_0_76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399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401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5"/>
              <a:buAutoNum type="arabicPeriod"/>
            </a:pPr>
            <a:r>
              <a:rPr lang="en" sz="2605" b="1"/>
              <a:t>Pre-testing:</a:t>
            </a:r>
            <a:r>
              <a:rPr lang="en" sz="2605" b="1">
                <a:highlight>
                  <a:srgbClr val="FFFF00"/>
                </a:highlight>
              </a:rPr>
              <a:t>[date]</a:t>
            </a:r>
            <a:endParaRPr sz="2605" b="1">
              <a:highlight>
                <a:srgbClr val="FFFF00"/>
              </a:highlight>
            </a:endParaRPr>
          </a:p>
          <a:p>
            <a:pPr marL="457200" lvl="0" indent="-39401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5781"/>
              </a:buClr>
              <a:buSzPts val="2605"/>
              <a:buAutoNum type="arabicPeriod"/>
            </a:pPr>
            <a:r>
              <a:rPr lang="en" sz="2605">
                <a:solidFill>
                  <a:srgbClr val="91192A"/>
                </a:solidFill>
              </a:rPr>
              <a:t>Week 1 Activity</a:t>
            </a:r>
            <a:endParaRPr sz="2605">
              <a:solidFill>
                <a:srgbClr val="91192A"/>
              </a:solidFill>
            </a:endParaRPr>
          </a:p>
          <a:p>
            <a:pPr marL="457200" lvl="0" indent="-39401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5781"/>
              </a:buClr>
              <a:buSzPts val="2605"/>
              <a:buAutoNum type="arabicPeriod"/>
            </a:pPr>
            <a:r>
              <a:rPr lang="en" sz="2605"/>
              <a:t>PLC Check-in:</a:t>
            </a:r>
            <a:r>
              <a:rPr lang="en" sz="2605">
                <a:highlight>
                  <a:srgbClr val="FFFF00"/>
                </a:highlight>
              </a:rPr>
              <a:t>[date]</a:t>
            </a:r>
            <a:endParaRPr sz="2605">
              <a:highlight>
                <a:srgbClr val="FFFF00"/>
              </a:highlight>
            </a:endParaRPr>
          </a:p>
          <a:p>
            <a:pPr marL="457200" lvl="0" indent="-39401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5781"/>
              </a:buClr>
              <a:buSzPts val="2605"/>
              <a:buAutoNum type="arabicPeriod"/>
            </a:pPr>
            <a:r>
              <a:rPr lang="en" sz="2605">
                <a:solidFill>
                  <a:srgbClr val="91192A"/>
                </a:solidFill>
              </a:rPr>
              <a:t>Weeks 2-4</a:t>
            </a:r>
            <a:r>
              <a:rPr lang="en" sz="2605"/>
              <a:t> </a:t>
            </a:r>
            <a:r>
              <a:rPr lang="en" sz="2605">
                <a:solidFill>
                  <a:srgbClr val="91192A"/>
                </a:solidFill>
              </a:rPr>
              <a:t>Activities</a:t>
            </a:r>
            <a:endParaRPr sz="2605"/>
          </a:p>
          <a:p>
            <a:pPr marL="457200" lvl="0" indent="-394017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75781"/>
              </a:buClr>
              <a:buSzPts val="2605"/>
              <a:buAutoNum type="arabicPeriod"/>
            </a:pPr>
            <a:r>
              <a:rPr lang="en" sz="2605"/>
              <a:t>PLC Check-in:</a:t>
            </a:r>
            <a:r>
              <a:rPr lang="en" sz="2605">
                <a:highlight>
                  <a:srgbClr val="FFFF00"/>
                </a:highlight>
              </a:rPr>
              <a:t>[date]</a:t>
            </a:r>
            <a:endParaRPr sz="2605">
              <a:solidFill>
                <a:srgbClr val="91192A"/>
              </a:solidFill>
              <a:highlight>
                <a:srgbClr val="FFFF00"/>
              </a:highlight>
            </a:endParaRPr>
          </a:p>
        </p:txBody>
      </p:sp>
      <p:sp>
        <p:nvSpPr>
          <p:cNvPr id="215" name="Google Shape;215;g369a7a7e952_0_76"/>
          <p:cNvSpPr txBox="1">
            <a:spLocks noGrp="1"/>
          </p:cNvSpPr>
          <p:nvPr>
            <p:ph type="body" idx="2"/>
          </p:nvPr>
        </p:nvSpPr>
        <p:spPr>
          <a:xfrm>
            <a:off x="4687925" y="1152475"/>
            <a:ext cx="3993900" cy="38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4017" algn="l" rtl="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5"/>
              <a:buAutoNum type="arabicPeriod" startAt="6"/>
            </a:pPr>
            <a:r>
              <a:rPr lang="en" sz="2605">
                <a:solidFill>
                  <a:srgbClr val="91192A"/>
                </a:solidFill>
              </a:rPr>
              <a:t>Weeks 5-8 Activities</a:t>
            </a:r>
            <a:endParaRPr sz="2605">
              <a:solidFill>
                <a:srgbClr val="91192A"/>
              </a:solidFill>
              <a:highlight>
                <a:srgbClr val="FFFF00"/>
              </a:highlight>
            </a:endParaRPr>
          </a:p>
          <a:p>
            <a:pPr marL="457200" lvl="0" indent="-39401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5781"/>
              </a:buClr>
              <a:buSzPts val="2605"/>
              <a:buAutoNum type="arabicPeriod" startAt="6"/>
            </a:pPr>
            <a:r>
              <a:rPr lang="en" sz="2605"/>
              <a:t>PLC Check-in:</a:t>
            </a:r>
            <a:r>
              <a:rPr lang="en" sz="2605">
                <a:highlight>
                  <a:srgbClr val="FFFF00"/>
                </a:highlight>
              </a:rPr>
              <a:t>[date]</a:t>
            </a:r>
            <a:endParaRPr sz="2605">
              <a:highlight>
                <a:srgbClr val="FFFF00"/>
              </a:highlight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5781"/>
              </a:buClr>
              <a:buSzPts val="2600"/>
              <a:buAutoNum type="arabicPeriod" startAt="6"/>
            </a:pPr>
            <a:r>
              <a:rPr lang="en">
                <a:solidFill>
                  <a:srgbClr val="91192A"/>
                </a:solidFill>
              </a:rPr>
              <a:t>Weeks 9-10 Activities</a:t>
            </a:r>
            <a:endParaRPr>
              <a:solidFill>
                <a:srgbClr val="91192A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5781"/>
              </a:buClr>
              <a:buSzPts val="2600"/>
              <a:buAutoNum type="arabicPeriod" startAt="6"/>
            </a:pPr>
            <a:r>
              <a:rPr lang="en" b="1"/>
              <a:t>Post testing:</a:t>
            </a:r>
            <a:r>
              <a:rPr lang="en" b="1">
                <a:highlight>
                  <a:srgbClr val="FFFF00"/>
                </a:highlight>
              </a:rPr>
              <a:t>[date]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75781"/>
              </a:buClr>
              <a:buSzPts val="2600"/>
              <a:buAutoNum type="arabicPeriod" startAt="6"/>
            </a:pPr>
            <a:r>
              <a:rPr lang="en"/>
              <a:t>Celebration &amp; Reflection: </a:t>
            </a:r>
            <a:r>
              <a:rPr lang="en">
                <a:highlight>
                  <a:srgbClr val="FFFF00"/>
                </a:highlight>
              </a:rPr>
              <a:t>[date]</a:t>
            </a:r>
            <a:endParaRPr>
              <a:highlight>
                <a:srgbClr val="FFFF00"/>
              </a:highlight>
            </a:endParaRPr>
          </a:p>
        </p:txBody>
      </p:sp>
      <p:pic>
        <p:nvPicPr>
          <p:cNvPr id="2" name="Google Shape;186;g369a7a7e952_0_26">
            <a:extLst>
              <a:ext uri="{FF2B5EF4-FFF2-40B4-BE49-F238E27FC236}">
                <a16:creationId xmlns:a16="http://schemas.microsoft.com/office/drawing/2014/main" id="{3DBDD28B-3F9E-DBE4-0F8C-66A1F4AF12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6846" y="4506714"/>
            <a:ext cx="495813" cy="46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69a7a7e952_0_82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PLC Check-in Meeting Norms</a:t>
            </a:r>
            <a:endParaRPr/>
          </a:p>
        </p:txBody>
      </p:sp>
      <p:sp>
        <p:nvSpPr>
          <p:cNvPr id="221" name="Google Shape;221;g369a7a7e952_0_82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Start and end on time.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Arrive with the PLC Check-In form completed.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Be fully present, focusing on student learning issues with ACT implementation and instruction.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Rotate leadership roles (facilitator, note-taker, timekeeper).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26221" y="2567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dirty="0"/>
              <a:t>Essential Question</a:t>
            </a:r>
            <a:endParaRPr dirty="0"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26221" y="2481198"/>
            <a:ext cx="8232300" cy="1449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15"/>
              <a:buNone/>
            </a:pPr>
            <a:r>
              <a:rPr lang="en" sz="2615" dirty="0"/>
              <a:t>How can we strategically plan and implement the Power Up: ACT Prep curriculum to ensure all students are prepared for ACT success?</a:t>
            </a:r>
            <a:endParaRPr sz="2615" dirty="0"/>
          </a:p>
        </p:txBody>
      </p:sp>
      <p:pic>
        <p:nvPicPr>
          <p:cNvPr id="55" name="Google Shape;55;p3" descr="A black and white text with a progress bar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8759" y="4434672"/>
            <a:ext cx="591891" cy="55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 txBox="1">
            <a:spLocks noGrp="1"/>
          </p:cNvSpPr>
          <p:nvPr>
            <p:ph type="ctrTitle"/>
          </p:nvPr>
        </p:nvSpPr>
        <p:spPr>
          <a:xfrm>
            <a:off x="664723" y="-188273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56"/>
              <a:buNone/>
            </a:pPr>
            <a:r>
              <a:rPr lang="en" dirty="0"/>
              <a:t>Learning Goals</a:t>
            </a:r>
            <a:endParaRPr dirty="0"/>
          </a:p>
        </p:txBody>
      </p:sp>
      <p:pic>
        <p:nvPicPr>
          <p:cNvPr id="61" name="Google Shape;6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8770" y="4434672"/>
            <a:ext cx="591868" cy="55577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4"/>
          <p:cNvSpPr txBox="1">
            <a:spLocks noGrp="1"/>
          </p:cNvSpPr>
          <p:nvPr>
            <p:ph type="subTitle" idx="1"/>
          </p:nvPr>
        </p:nvSpPr>
        <p:spPr>
          <a:xfrm>
            <a:off x="555636" y="2141908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Demonstrate understanding of the curriculum structure and instructional strategies </a:t>
            </a:r>
            <a:endParaRPr dirty="0"/>
          </a:p>
          <a:p>
            <a:pPr marL="457200" lvl="0" indent="-393700" algn="l" rtl="0">
              <a:spcBef>
                <a:spcPts val="1000"/>
              </a:spcBef>
              <a:spcAft>
                <a:spcPts val="1000"/>
              </a:spcAft>
              <a:buSzPts val="2600"/>
              <a:buAutoNum type="arabicPeriod"/>
            </a:pPr>
            <a:r>
              <a:rPr lang="en" dirty="0"/>
              <a:t>Successfully complete a guided practice on how to report cohort student attendance with at least one mock entry submitted per participant.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487490" y="289888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 dirty="0"/>
              <a:t>Marcus</a:t>
            </a:r>
            <a:endParaRPr sz="3640" dirty="0"/>
          </a:p>
        </p:txBody>
      </p:sp>
      <p:sp>
        <p:nvSpPr>
          <p:cNvPr id="68" name="Google Shape;68;p5"/>
          <p:cNvSpPr txBox="1">
            <a:spLocks noGrp="1"/>
          </p:cNvSpPr>
          <p:nvPr>
            <p:ph type="body" idx="1"/>
          </p:nvPr>
        </p:nvSpPr>
        <p:spPr>
          <a:xfrm>
            <a:off x="445270" y="940430"/>
            <a:ext cx="5593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401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5"/>
              <a:buChar char="●"/>
            </a:pPr>
            <a:r>
              <a:rPr lang="en" sz="2605" dirty="0"/>
              <a:t>Marcus lives with  his grandmother and works 25 hours/week at local grocery store.</a:t>
            </a:r>
            <a:endParaRPr sz="2605" dirty="0"/>
          </a:p>
          <a:p>
            <a:pPr marL="457200" lvl="0" indent="-394017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1192A"/>
              </a:buClr>
              <a:buSzPts val="2605"/>
              <a:buChar char="●"/>
            </a:pPr>
            <a:r>
              <a:rPr lang="en" sz="2605" dirty="0"/>
              <a:t>He struggles with math, barely passing Algebra II.</a:t>
            </a:r>
            <a:endParaRPr sz="2605" dirty="0"/>
          </a:p>
          <a:p>
            <a:pPr marL="457200" lvl="0" indent="-394017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1192A"/>
              </a:buClr>
              <a:buSzPts val="2605"/>
              <a:buChar char="●"/>
            </a:pPr>
            <a:r>
              <a:rPr lang="en" sz="2605" dirty="0"/>
              <a:t>He talks about "just wanting to graduate and get a real job."</a:t>
            </a:r>
            <a:endParaRPr sz="2605" dirty="0"/>
          </a:p>
          <a:p>
            <a:pPr marL="457200" lvl="0" indent="-394017" algn="l" rtl="0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91192A"/>
              </a:buClr>
              <a:buSzPts val="2605"/>
              <a:buChar char="●"/>
            </a:pPr>
            <a:r>
              <a:rPr lang="en" sz="2605" b="1" dirty="0"/>
              <a:t>Initial ACT Score: 16</a:t>
            </a:r>
            <a:endParaRPr sz="2605" b="1" dirty="0"/>
          </a:p>
        </p:txBody>
      </p:sp>
      <p:pic>
        <p:nvPicPr>
          <p:cNvPr id="69" name="Google Shape;6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8770" y="4434672"/>
            <a:ext cx="591868" cy="55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5" title="Emotional-07.png"/>
          <p:cNvPicPr preferRelativeResize="0"/>
          <p:nvPr/>
        </p:nvPicPr>
        <p:blipFill rotWithShape="1">
          <a:blip r:embed="rId4">
            <a:alphaModFix/>
          </a:blip>
          <a:srcRect l="25401" t="17945" r="38953"/>
          <a:stretch/>
        </p:blipFill>
        <p:spPr>
          <a:xfrm>
            <a:off x="5996850" y="0"/>
            <a:ext cx="3124449" cy="487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6a8aa70515_1_11"/>
          <p:cNvSpPr txBox="1">
            <a:spLocks noGrp="1"/>
          </p:cNvSpPr>
          <p:nvPr>
            <p:ph type="title"/>
          </p:nvPr>
        </p:nvSpPr>
        <p:spPr>
          <a:xfrm>
            <a:off x="390414" y="153052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 dirty="0"/>
              <a:t>Jasmine</a:t>
            </a:r>
            <a:endParaRPr sz="3640" dirty="0"/>
          </a:p>
        </p:txBody>
      </p:sp>
      <p:sp>
        <p:nvSpPr>
          <p:cNvPr id="76" name="Google Shape;76;g36a8aa70515_1_11"/>
          <p:cNvSpPr txBox="1">
            <a:spLocks noGrp="1"/>
          </p:cNvSpPr>
          <p:nvPr>
            <p:ph type="body" idx="1"/>
          </p:nvPr>
        </p:nvSpPr>
        <p:spPr>
          <a:xfrm>
            <a:off x="301706" y="782956"/>
            <a:ext cx="5958176" cy="3992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401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5"/>
              <a:buChar char="●"/>
            </a:pPr>
            <a:r>
              <a:rPr lang="en" sz="2605" dirty="0"/>
              <a:t>Both of Jasmine’s parents work </a:t>
            </a:r>
            <a:br>
              <a:rPr lang="en" sz="2605" dirty="0"/>
            </a:br>
            <a:r>
              <a:rPr lang="en" sz="2605" dirty="0"/>
              <a:t>factory jobs. She is a potential first-generation college student.</a:t>
            </a:r>
            <a:endParaRPr sz="2605" dirty="0"/>
          </a:p>
          <a:p>
            <a:pPr marL="457200" lvl="0" indent="-394017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1192A"/>
              </a:buClr>
              <a:buSzPts val="2605"/>
              <a:buChar char="●"/>
            </a:pPr>
            <a:r>
              <a:rPr lang="en" sz="2605" dirty="0"/>
              <a:t>She is a good student, but says </a:t>
            </a:r>
            <a:r>
              <a:rPr lang="en-US" sz="2605" dirty="0"/>
              <a:t>"college isn't for people like me."</a:t>
            </a:r>
          </a:p>
          <a:p>
            <a:pPr marL="457200" lvl="0" indent="-394017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1192A"/>
              </a:buClr>
              <a:buSzPts val="2605"/>
              <a:buChar char="●"/>
            </a:pPr>
            <a:r>
              <a:rPr lang="en" sz="2605" dirty="0"/>
              <a:t>She is interested in healthcare but thinks it's "too expensive and too hard."</a:t>
            </a:r>
            <a:endParaRPr sz="2605" dirty="0"/>
          </a:p>
          <a:p>
            <a:pPr marL="457200" lvl="0" indent="-394017" algn="l" rtl="0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91192A"/>
              </a:buClr>
              <a:buSzPts val="2605"/>
              <a:buChar char="●"/>
            </a:pPr>
            <a:r>
              <a:rPr lang="en" sz="2605" b="1" dirty="0"/>
              <a:t>Initial ACT Score: 18</a:t>
            </a:r>
            <a:endParaRPr sz="2605" b="1" dirty="0"/>
          </a:p>
        </p:txBody>
      </p:sp>
      <p:pic>
        <p:nvPicPr>
          <p:cNvPr id="77" name="Google Shape;77;g36a8aa70515_1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8770" y="4434672"/>
            <a:ext cx="591865" cy="55577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36a8aa70515_1_11"/>
          <p:cNvSpPr/>
          <p:nvPr/>
        </p:nvSpPr>
        <p:spPr>
          <a:xfrm>
            <a:off x="6361990" y="619983"/>
            <a:ext cx="2115600" cy="2735700"/>
          </a:xfrm>
          <a:prstGeom prst="rect">
            <a:avLst/>
          </a:prstGeom>
          <a:solidFill>
            <a:srgbClr val="7CA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" name="Google Shape;79;g36a8aa70515_1_11" title="Emotional-08.png"/>
          <p:cNvPicPr preferRelativeResize="0"/>
          <p:nvPr/>
        </p:nvPicPr>
        <p:blipFill rotWithShape="1">
          <a:blip r:embed="rId4">
            <a:alphaModFix/>
          </a:blip>
          <a:srcRect l="28276" t="19717" r="35369"/>
          <a:stretch/>
        </p:blipFill>
        <p:spPr>
          <a:xfrm>
            <a:off x="6422719" y="97077"/>
            <a:ext cx="2227527" cy="3782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6a8aa70515_1_26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/>
              <a:t>Tyler</a:t>
            </a:r>
            <a:endParaRPr sz="3640"/>
          </a:p>
        </p:txBody>
      </p:sp>
      <p:sp>
        <p:nvSpPr>
          <p:cNvPr id="85" name="Google Shape;85;g36a8aa70515_1_26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7420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401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5"/>
              <a:buChar char="●"/>
            </a:pPr>
            <a:r>
              <a:rPr lang="en" sz="2605" dirty="0"/>
              <a:t>Tyler lives in a rural area. He loves working </a:t>
            </a:r>
            <a:br>
              <a:rPr lang="en" sz="2605" dirty="0"/>
            </a:br>
            <a:r>
              <a:rPr lang="en" sz="2605" dirty="0"/>
              <a:t>on cars and farming equipment.</a:t>
            </a:r>
            <a:endParaRPr sz="2605" dirty="0"/>
          </a:p>
          <a:p>
            <a:pPr marL="457200" lvl="0" indent="-394017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1192A"/>
              </a:buClr>
              <a:buSzPts val="2605"/>
              <a:buChar char="●"/>
            </a:pPr>
            <a:r>
              <a:rPr lang="en" sz="2605" dirty="0"/>
              <a:t>He plans to work at his uncle's auto shop after graduation.</a:t>
            </a:r>
            <a:endParaRPr sz="2605" dirty="0"/>
          </a:p>
          <a:p>
            <a:pPr marL="457200" lvl="0" indent="-394017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1192A"/>
              </a:buClr>
              <a:buSzPts val="2605"/>
              <a:buChar char="●"/>
            </a:pPr>
            <a:r>
              <a:rPr lang="en" sz="2605" dirty="0"/>
              <a:t>He says he's "not book smart" but is incredibly </a:t>
            </a:r>
            <a:br>
              <a:rPr lang="en" sz="2605" dirty="0"/>
            </a:br>
            <a:r>
              <a:rPr lang="en" sz="2605" dirty="0"/>
              <a:t>skilled with his hands.</a:t>
            </a:r>
            <a:endParaRPr sz="2605" dirty="0"/>
          </a:p>
          <a:p>
            <a:pPr marL="457200" lvl="0" indent="-394017" algn="l" rtl="0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91192A"/>
              </a:buClr>
              <a:buSzPts val="2605"/>
              <a:buChar char="●"/>
            </a:pPr>
            <a:r>
              <a:rPr lang="en" sz="2605" b="1" dirty="0"/>
              <a:t>Initial ACT Score: 17</a:t>
            </a:r>
            <a:endParaRPr sz="2605" b="1" dirty="0"/>
          </a:p>
        </p:txBody>
      </p:sp>
      <p:pic>
        <p:nvPicPr>
          <p:cNvPr id="86" name="Google Shape;86;g36a8aa70515_1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8770" y="4434672"/>
            <a:ext cx="591865" cy="55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36a8aa70515_1_26" title="Emotional-06.png"/>
          <p:cNvPicPr preferRelativeResize="0"/>
          <p:nvPr/>
        </p:nvPicPr>
        <p:blipFill rotWithShape="1">
          <a:blip r:embed="rId4">
            <a:alphaModFix/>
          </a:blip>
          <a:srcRect l="30651" t="12623" r="34172" b="-7391"/>
          <a:stretch/>
        </p:blipFill>
        <p:spPr>
          <a:xfrm>
            <a:off x="6463225" y="0"/>
            <a:ext cx="2669624" cy="487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6a8aa70515_1_4"/>
          <p:cNvSpPr txBox="1">
            <a:spLocks noGrp="1"/>
          </p:cNvSpPr>
          <p:nvPr>
            <p:ph type="title"/>
          </p:nvPr>
        </p:nvSpPr>
        <p:spPr>
          <a:xfrm>
            <a:off x="456175" y="1402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/>
              <a:t>Marcus</a:t>
            </a:r>
            <a:endParaRPr sz="3640"/>
          </a:p>
        </p:txBody>
      </p:sp>
      <p:sp>
        <p:nvSpPr>
          <p:cNvPr id="93" name="Google Shape;93;g36a8aa70515_1_4"/>
          <p:cNvSpPr txBox="1">
            <a:spLocks noGrp="1"/>
          </p:cNvSpPr>
          <p:nvPr>
            <p:ph type="body" idx="1"/>
          </p:nvPr>
        </p:nvSpPr>
        <p:spPr>
          <a:xfrm>
            <a:off x="456300" y="847674"/>
            <a:ext cx="7420800" cy="396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401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5"/>
              <a:buChar char="●"/>
            </a:pPr>
            <a:r>
              <a:rPr lang="en" sz="2605" b="1" dirty="0"/>
              <a:t>Score increases from 16 → 18</a:t>
            </a:r>
            <a:endParaRPr sz="2605" b="1" dirty="0"/>
          </a:p>
          <a:p>
            <a:pPr marL="457200" lvl="0" indent="-394017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1192A"/>
              </a:buClr>
              <a:buSzPts val="2605"/>
              <a:buChar char="●"/>
            </a:pPr>
            <a:r>
              <a:rPr lang="en" sz="2605" dirty="0"/>
              <a:t>Marcus now qualifies for community </a:t>
            </a:r>
            <a:br>
              <a:rPr lang="en" sz="2605" dirty="0"/>
            </a:br>
            <a:r>
              <a:rPr lang="en" sz="2605" dirty="0"/>
              <a:t>college automotive technology </a:t>
            </a:r>
            <a:br>
              <a:rPr lang="en" sz="2605" dirty="0"/>
            </a:br>
            <a:r>
              <a:rPr lang="en" sz="2605" dirty="0"/>
              <a:t>program with minimal remedial </a:t>
            </a:r>
            <a:br>
              <a:rPr lang="en" sz="2605" dirty="0"/>
            </a:br>
            <a:r>
              <a:rPr lang="en" sz="2605" dirty="0"/>
              <a:t>coursework.</a:t>
            </a:r>
            <a:endParaRPr sz="2605" dirty="0"/>
          </a:p>
          <a:p>
            <a:pPr marL="457200" lvl="0" indent="-394017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1192A"/>
              </a:buClr>
              <a:buSzPts val="2605"/>
              <a:buChar char="●"/>
            </a:pPr>
            <a:r>
              <a:rPr lang="en" sz="2605" dirty="0"/>
              <a:t>The program has 95% job placement rate </a:t>
            </a:r>
            <a:br>
              <a:rPr lang="en" sz="2605" dirty="0"/>
            </a:br>
            <a:r>
              <a:rPr lang="en" sz="2605" dirty="0"/>
              <a:t>with $45,000 starting salary.</a:t>
            </a:r>
            <a:endParaRPr sz="2605" dirty="0"/>
          </a:p>
          <a:p>
            <a:pPr marL="457200" lvl="0" indent="-394017" algn="l" rtl="0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91192A"/>
              </a:buClr>
              <a:buSzPts val="2605"/>
              <a:buChar char="●"/>
            </a:pPr>
            <a:r>
              <a:rPr lang="en" sz="2605" dirty="0"/>
              <a:t>He can complete certification while </a:t>
            </a:r>
            <a:br>
              <a:rPr lang="en" sz="2605" dirty="0"/>
            </a:br>
            <a:r>
              <a:rPr lang="en" sz="2605" dirty="0"/>
              <a:t>working part-time.</a:t>
            </a:r>
            <a:endParaRPr sz="2605" dirty="0"/>
          </a:p>
        </p:txBody>
      </p:sp>
      <p:pic>
        <p:nvPicPr>
          <p:cNvPr id="94" name="Google Shape;94;g36a8aa70515_1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8770" y="4434672"/>
            <a:ext cx="591865" cy="55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36a8aa70515_1_4" title="Emotional-07.png"/>
          <p:cNvPicPr preferRelativeResize="0"/>
          <p:nvPr/>
        </p:nvPicPr>
        <p:blipFill rotWithShape="1">
          <a:blip r:embed="rId4">
            <a:alphaModFix/>
          </a:blip>
          <a:srcRect l="25401" t="17945" r="38953"/>
          <a:stretch/>
        </p:blipFill>
        <p:spPr>
          <a:xfrm>
            <a:off x="6316249" y="0"/>
            <a:ext cx="2805050" cy="4525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6a8aa70515_1_19"/>
          <p:cNvSpPr txBox="1">
            <a:spLocks noGrp="1"/>
          </p:cNvSpPr>
          <p:nvPr>
            <p:ph type="title"/>
          </p:nvPr>
        </p:nvSpPr>
        <p:spPr>
          <a:xfrm>
            <a:off x="456175" y="2164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/>
              <a:t>Jasmine</a:t>
            </a:r>
            <a:endParaRPr sz="3640"/>
          </a:p>
        </p:txBody>
      </p:sp>
      <p:sp>
        <p:nvSpPr>
          <p:cNvPr id="101" name="Google Shape;101;g36a8aa70515_1_19"/>
          <p:cNvSpPr txBox="1">
            <a:spLocks noGrp="1"/>
          </p:cNvSpPr>
          <p:nvPr>
            <p:ph type="body" idx="1"/>
          </p:nvPr>
        </p:nvSpPr>
        <p:spPr>
          <a:xfrm>
            <a:off x="456300" y="923874"/>
            <a:ext cx="7420800" cy="406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401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5"/>
              <a:buChar char="●"/>
            </a:pPr>
            <a:r>
              <a:rPr lang="en" sz="2400" b="1" dirty="0"/>
              <a:t>Score increases from 18 → 20</a:t>
            </a:r>
            <a:endParaRPr sz="2400" b="1" dirty="0"/>
          </a:p>
          <a:p>
            <a:pPr marL="457200" lvl="0" indent="-394017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1192A"/>
              </a:buClr>
              <a:buSzPts val="2605"/>
              <a:buChar char="●"/>
            </a:pPr>
            <a:r>
              <a:rPr lang="en" sz="2400" dirty="0"/>
              <a:t>Jasmine qualifies for state university’s  bridge  program for first-generation students.</a:t>
            </a:r>
            <a:endParaRPr sz="2400" dirty="0"/>
          </a:p>
          <a:p>
            <a:pPr marL="457200" lvl="0" indent="-394017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1192A"/>
              </a:buClr>
              <a:buSzPts val="2605"/>
              <a:buChar char="●"/>
            </a:pPr>
            <a:r>
              <a:rPr lang="en" sz="2400" dirty="0"/>
              <a:t>She is eligible for needs-based aid that </a:t>
            </a:r>
            <a:br>
              <a:rPr lang="en" sz="2400" dirty="0"/>
            </a:br>
            <a:r>
              <a:rPr lang="en" sz="2400" dirty="0"/>
              <a:t>covers 80% of tuition.</a:t>
            </a:r>
            <a:endParaRPr sz="2400" dirty="0"/>
          </a:p>
          <a:p>
            <a:pPr marL="457200" lvl="0" indent="-394017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1192A"/>
              </a:buClr>
              <a:buSzPts val="2605"/>
              <a:buChar char="●"/>
            </a:pPr>
            <a:r>
              <a:rPr lang="en" sz="2400" dirty="0"/>
              <a:t>She can pursue a 2-year nursing program </a:t>
            </a:r>
            <a:br>
              <a:rPr lang="en" sz="2400" dirty="0"/>
            </a:br>
            <a:r>
              <a:rPr lang="en" sz="2400" dirty="0"/>
              <a:t>at a community college first.</a:t>
            </a:r>
            <a:endParaRPr sz="2400" dirty="0"/>
          </a:p>
          <a:p>
            <a:pPr marL="457200" lvl="0" indent="-394017" algn="l" rtl="0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91192A"/>
              </a:buClr>
              <a:buSzPts val="2605"/>
              <a:buChar char="●"/>
            </a:pPr>
            <a:r>
              <a:rPr lang="en" sz="2400" dirty="0"/>
              <a:t>There are multiple healthcare pathway options </a:t>
            </a:r>
            <a:br>
              <a:rPr lang="en" sz="2400" dirty="0"/>
            </a:br>
            <a:r>
              <a:rPr lang="en" sz="2400" dirty="0"/>
              <a:t>now available.</a:t>
            </a:r>
            <a:endParaRPr sz="2400" dirty="0"/>
          </a:p>
        </p:txBody>
      </p:sp>
      <p:pic>
        <p:nvPicPr>
          <p:cNvPr id="102" name="Google Shape;102;g36a8aa70515_1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8770" y="4434672"/>
            <a:ext cx="591865" cy="55577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36a8aa70515_1_19"/>
          <p:cNvSpPr/>
          <p:nvPr/>
        </p:nvSpPr>
        <p:spPr>
          <a:xfrm>
            <a:off x="6939753" y="706877"/>
            <a:ext cx="2115600" cy="2735700"/>
          </a:xfrm>
          <a:prstGeom prst="rect">
            <a:avLst/>
          </a:prstGeom>
          <a:solidFill>
            <a:srgbClr val="7CA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4" name="Google Shape;104;g36a8aa70515_1_19" title="Emotional-08.png"/>
          <p:cNvPicPr preferRelativeResize="0"/>
          <p:nvPr/>
        </p:nvPicPr>
        <p:blipFill rotWithShape="1">
          <a:blip r:embed="rId4">
            <a:alphaModFix/>
          </a:blip>
          <a:srcRect l="28276" t="19717" r="35369"/>
          <a:stretch/>
        </p:blipFill>
        <p:spPr>
          <a:xfrm>
            <a:off x="6737126" y="287314"/>
            <a:ext cx="2406874" cy="3382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937</Words>
  <Application>Microsoft Office PowerPoint</Application>
  <PresentationFormat>On-screen Show (16:9)</PresentationFormat>
  <Paragraphs>105</Paragraphs>
  <Slides>25</Slides>
  <Notes>25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K20 LEARN</vt:lpstr>
      <vt:lpstr>PowerPoint Presentation</vt:lpstr>
      <vt:lpstr>Power Up: ACT Prep</vt:lpstr>
      <vt:lpstr>Essential Question</vt:lpstr>
      <vt:lpstr>Learning Goals</vt:lpstr>
      <vt:lpstr>Marcus</vt:lpstr>
      <vt:lpstr>Jasmine</vt:lpstr>
      <vt:lpstr>Tyler</vt:lpstr>
      <vt:lpstr>Marcus</vt:lpstr>
      <vt:lpstr>Jasmine</vt:lpstr>
      <vt:lpstr>Tyler</vt:lpstr>
      <vt:lpstr>Navigate to learn.k20center.ou.edu</vt:lpstr>
      <vt:lpstr>Entering Attendance</vt:lpstr>
      <vt:lpstr>PowerPoint Presentation</vt:lpstr>
      <vt:lpstr>PowerPoint Presentation</vt:lpstr>
      <vt:lpstr>Power Up: ACT Prep Curriculum Study</vt:lpstr>
      <vt:lpstr>Delivery of Curriculum</vt:lpstr>
      <vt:lpstr>Themes in Barriers Reported</vt:lpstr>
      <vt:lpstr>Adaptations made  to accommodate time constraints</vt:lpstr>
      <vt:lpstr>Adaptations made to  accommodate student learning needs </vt:lpstr>
      <vt:lpstr>Adaptations made to  align activity to a lesson or unit </vt:lpstr>
      <vt:lpstr>Themes in Barriers Reported</vt:lpstr>
      <vt:lpstr>Role-Play Conversations</vt:lpstr>
      <vt:lpstr>Marcus "I just want to graduate  and get a real job."</vt:lpstr>
      <vt:lpstr>Power UP: ACT Prep Implementation Schedule</vt:lpstr>
      <vt:lpstr>PLC Check-in Meeting Norms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  <cp:lastModifiedBy>McLeod Porter, Delma</cp:lastModifiedBy>
  <cp:revision>5</cp:revision>
  <dcterms:modified xsi:type="dcterms:W3CDTF">2025-07-10T17:37:07Z</dcterms:modified>
</cp:coreProperties>
</file>