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8" roundtripDataSignature="AMtx7miI53efLfQwIoSBc43lOfmRBPrmG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580" y="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Google Shape;3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6ae6e79a0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36ae6e79a01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6ae6e79a01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g36ae6e79a01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6ae6e79a0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g36ae6e79a0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4" name="Google Shape;7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6ae6e79a01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36ae6e79a01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0" name="Google Shape;10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6ae6e79a0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g36ae6e79a0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2"/>
          <p:cNvSpPr txBox="1">
            <a:spLocks noGrp="1"/>
          </p:cNvSpPr>
          <p:nvPr>
            <p:ph type="ctrTitle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subTitle" idx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12" title="k20center-logo-variations_K20 Bug - 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estion/Objective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3"/>
          <p:cNvSpPr txBox="1">
            <a:spLocks noGrp="1"/>
          </p:cNvSpPr>
          <p:nvPr>
            <p:ph type="ctrTitle"/>
          </p:nvPr>
        </p:nvSpPr>
        <p:spPr>
          <a:xfrm>
            <a:off x="456175" y="744575"/>
            <a:ext cx="8232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Font typeface="Calibri"/>
              <a:buNone/>
              <a:defRPr sz="5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ubTitle" idx="1"/>
          </p:nvPr>
        </p:nvSpPr>
        <p:spPr>
          <a:xfrm>
            <a:off x="456175" y="2834125"/>
            <a:ext cx="8232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Calibri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Calibri"/>
              <a:buNone/>
              <a:defRPr sz="27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7" name="Google Shape;17;p13" title="k20center-logo-variations_K20 Bug - Whi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8801" y="4450849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AND_BODY_1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14" title="k20center-logo-variations_K20 - Bug Colo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14"/>
          <p:cNvSpPr txBox="1">
            <a:spLocks noGrp="1"/>
          </p:cNvSpPr>
          <p:nvPr>
            <p:ph type="title"/>
          </p:nvPr>
        </p:nvSpPr>
        <p:spPr>
          <a:xfrm>
            <a:off x="1483050" y="1515775"/>
            <a:ext cx="617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title" idx="2"/>
          </p:nvPr>
        </p:nvSpPr>
        <p:spPr>
          <a:xfrm>
            <a:off x="1483050" y="3100738"/>
            <a:ext cx="6177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Layout">
  <p:cSld name="TITLE_AND_BODY_1"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5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rgbClr val="9119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456300" y="1152475"/>
            <a:ext cx="822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AND_BODY_1_1_1">
    <p:bg>
      <p:bgPr>
        <a:solidFill>
          <a:schemeClr val="lt1"/>
        </a:solid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6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rgbClr val="9119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16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Option 1">
  <p:cSld name="TITLE_AND_BODY_1_1_1_2">
    <p:bg>
      <p:bgPr>
        <a:solidFill>
          <a:schemeClr val="lt1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17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7"/>
          <p:cNvSpPr txBox="1">
            <a:spLocks noGrp="1"/>
          </p:cNvSpPr>
          <p:nvPr>
            <p:ph type="title"/>
          </p:nvPr>
        </p:nvSpPr>
        <p:spPr>
          <a:xfrm>
            <a:off x="754050" y="4329575"/>
            <a:ext cx="7635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1800"/>
              <a:buFont typeface="Calibri"/>
              <a:buNone/>
              <a:defRPr sz="1800">
                <a:solidFill>
                  <a:srgbClr val="27578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lumn Layout">
  <p:cSld name="TITLE_AND_BODY_1_1">
    <p:bg>
      <p:bgPr>
        <a:solidFill>
          <a:schemeClr val="lt1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8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3600"/>
              <a:buFont typeface="Calibri"/>
              <a:buNone/>
              <a:defRPr sz="3600">
                <a:solidFill>
                  <a:srgbClr val="9119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8"/>
          <p:cNvSpPr txBox="1">
            <a:spLocks noGrp="1"/>
          </p:cNvSpPr>
          <p:nvPr>
            <p:ph type="body" idx="1"/>
          </p:nvPr>
        </p:nvSpPr>
        <p:spPr>
          <a:xfrm>
            <a:off x="456300" y="1152475"/>
            <a:ext cx="399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18"/>
          <p:cNvSpPr txBox="1">
            <a:spLocks noGrp="1"/>
          </p:cNvSpPr>
          <p:nvPr>
            <p:ph type="body" idx="2"/>
          </p:nvPr>
        </p:nvSpPr>
        <p:spPr>
          <a:xfrm>
            <a:off x="4687932" y="1152475"/>
            <a:ext cx="399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7578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937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5BB38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6" name="Google Shape;36;p18" title="k20center-logo-variations_K20 - Bug Color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28800" y="4450850"/>
            <a:ext cx="510701" cy="510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0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" descr="A logo with text and hexagons&#10;&#10;AI-generated content may be incorrect.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40931" y="4303309"/>
            <a:ext cx="1306846" cy="726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Carousel</a:t>
            </a:r>
            <a:endParaRPr sz="3640"/>
          </a:p>
        </p:txBody>
      </p:sp>
      <p:sp>
        <p:nvSpPr>
          <p:cNvPr id="119" name="Google Shape;119;p7"/>
          <p:cNvSpPr txBox="1">
            <a:spLocks noGrp="1"/>
          </p:cNvSpPr>
          <p:nvPr>
            <p:ph type="body" idx="1"/>
          </p:nvPr>
        </p:nvSpPr>
        <p:spPr>
          <a:xfrm>
            <a:off x="456300" y="1152475"/>
            <a:ext cx="822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" dirty="0"/>
              <a:t>Regroup in to 4 groups of mixed subject area teachers.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Each group will be assigned a letter of SWOT.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Write down your group’s notes for the letter you’ve been assigned.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●"/>
            </a:pPr>
            <a:r>
              <a:rPr lang="en" dirty="0"/>
              <a:t>Rotate to all posters and add anything you have that hasn’t been written yet.</a:t>
            </a:r>
            <a:endParaRPr dirty="0"/>
          </a:p>
        </p:txBody>
      </p:sp>
      <p:pic>
        <p:nvPicPr>
          <p:cNvPr id="120" name="Google Shape;12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70" y="4434672"/>
            <a:ext cx="591868" cy="55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6ae6e79a01_0_40"/>
          <p:cNvSpPr txBox="1">
            <a:spLocks noGrp="1"/>
          </p:cNvSpPr>
          <p:nvPr>
            <p:ph type="title"/>
          </p:nvPr>
        </p:nvSpPr>
        <p:spPr>
          <a:xfrm>
            <a:off x="308625" y="1515775"/>
            <a:ext cx="8478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Do you see any connections between </a:t>
            </a:r>
            <a:br>
              <a:rPr lang="en" sz="3640"/>
            </a:br>
            <a:r>
              <a:rPr lang="en" sz="3640"/>
              <a:t>what came up in the SWOT and </a:t>
            </a:r>
            <a:br>
              <a:rPr lang="en" sz="3640"/>
            </a:br>
            <a:r>
              <a:rPr lang="en" sz="3640"/>
              <a:t>what showed up in the data?</a:t>
            </a:r>
            <a:endParaRPr sz="364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endParaRPr sz="3640"/>
          </a:p>
        </p:txBody>
      </p:sp>
      <p:pic>
        <p:nvPicPr>
          <p:cNvPr id="126" name="Google Shape;126;g36ae6e79a01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70" y="4434672"/>
            <a:ext cx="591865" cy="555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BD44"/>
            </a:gs>
            <a:gs pos="100000">
              <a:srgbClr val="538E33"/>
            </a:gs>
          </a:gsLst>
          <a:lin ang="5400012" scaled="0"/>
        </a:gra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6ae6e79a01_0_48"/>
          <p:cNvSpPr/>
          <p:nvPr/>
        </p:nvSpPr>
        <p:spPr>
          <a:xfrm>
            <a:off x="5558403" y="272450"/>
            <a:ext cx="3235200" cy="4066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g36ae6e79a01_0_48"/>
          <p:cNvSpPr/>
          <p:nvPr/>
        </p:nvSpPr>
        <p:spPr>
          <a:xfrm>
            <a:off x="5758466" y="579079"/>
            <a:ext cx="2829900" cy="3420600"/>
          </a:xfrm>
          <a:prstGeom prst="rect">
            <a:avLst/>
          </a:prstGeom>
          <a:noFill/>
          <a:ln w="76200" cap="flat" cmpd="sng">
            <a:solidFill>
              <a:srgbClr val="E5BB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3" name="Google Shape;133;g36ae6e79a01_0_48"/>
          <p:cNvCxnSpPr>
            <a:stCxn id="132" idx="0"/>
            <a:endCxn id="132" idx="2"/>
          </p:cNvCxnSpPr>
          <p:nvPr/>
        </p:nvCxnSpPr>
        <p:spPr>
          <a:xfrm>
            <a:off x="7173416" y="579079"/>
            <a:ext cx="0" cy="3420600"/>
          </a:xfrm>
          <a:prstGeom prst="straightConnector1">
            <a:avLst/>
          </a:prstGeom>
          <a:noFill/>
          <a:ln w="19050" cap="flat" cmpd="sng">
            <a:solidFill>
              <a:srgbClr val="91192A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34" name="Google Shape;134;g36ae6e79a01_0_48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>
                <a:solidFill>
                  <a:schemeClr val="lt1"/>
                </a:solidFill>
              </a:rPr>
              <a:t>Decisions/Goals</a:t>
            </a:r>
            <a:endParaRPr sz="3640">
              <a:solidFill>
                <a:schemeClr val="lt1"/>
              </a:solidFill>
            </a:endParaRPr>
          </a:p>
        </p:txBody>
      </p:sp>
      <p:sp>
        <p:nvSpPr>
          <p:cNvPr id="135" name="Google Shape;135;g36ae6e79a01_0_48"/>
          <p:cNvSpPr txBox="1">
            <a:spLocks noGrp="1"/>
          </p:cNvSpPr>
          <p:nvPr>
            <p:ph type="body" idx="1"/>
          </p:nvPr>
        </p:nvSpPr>
        <p:spPr>
          <a:xfrm>
            <a:off x="456300" y="1787175"/>
            <a:ext cx="4582200" cy="27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75781"/>
              </a:buClr>
              <a:buSzPts val="2600"/>
              <a:buChar char="●"/>
            </a:pPr>
            <a:r>
              <a:rPr lang="en" dirty="0">
                <a:solidFill>
                  <a:srgbClr val="F3F3F3"/>
                </a:solidFill>
              </a:rPr>
              <a:t>What can I do in </a:t>
            </a:r>
            <a:r>
              <a:rPr lang="en" u="sng" dirty="0">
                <a:solidFill>
                  <a:srgbClr val="F3F3F3"/>
                </a:solidFill>
              </a:rPr>
              <a:t>my role</a:t>
            </a:r>
            <a:r>
              <a:rPr lang="en" dirty="0">
                <a:solidFill>
                  <a:srgbClr val="F3F3F3"/>
                </a:solidFill>
              </a:rPr>
              <a:t> as a result of this data?</a:t>
            </a:r>
            <a:endParaRPr dirty="0">
              <a:solidFill>
                <a:srgbClr val="F3F3F3"/>
              </a:solidFill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75781"/>
              </a:buClr>
              <a:buSzPts val="2600"/>
              <a:buChar char="●"/>
            </a:pPr>
            <a:r>
              <a:rPr lang="en" dirty="0">
                <a:solidFill>
                  <a:srgbClr val="F3F3F3"/>
                </a:solidFill>
              </a:rPr>
              <a:t>What can we, </a:t>
            </a:r>
            <a:r>
              <a:rPr lang="en" u="sng" dirty="0">
                <a:solidFill>
                  <a:srgbClr val="F3F3F3"/>
                </a:solidFill>
              </a:rPr>
              <a:t>as a school</a:t>
            </a:r>
            <a:r>
              <a:rPr lang="en" dirty="0">
                <a:solidFill>
                  <a:srgbClr val="F3F3F3"/>
                </a:solidFill>
              </a:rPr>
              <a:t>, do as a result of this data?</a:t>
            </a:r>
            <a:endParaRPr dirty="0">
              <a:solidFill>
                <a:srgbClr val="F3F3F3"/>
              </a:solidFill>
            </a:endParaRPr>
          </a:p>
        </p:txBody>
      </p:sp>
      <p:pic>
        <p:nvPicPr>
          <p:cNvPr id="136" name="Google Shape;136;g36ae6e79a01_0_4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70" y="4434672"/>
            <a:ext cx="591865" cy="555776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36ae6e79a01_0_48"/>
          <p:cNvSpPr/>
          <p:nvPr/>
        </p:nvSpPr>
        <p:spPr>
          <a:xfrm>
            <a:off x="6288009" y="1120586"/>
            <a:ext cx="1770900" cy="22410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8" name="Google Shape;138;g36ae6e79a01_0_48"/>
          <p:cNvCxnSpPr/>
          <p:nvPr/>
        </p:nvCxnSpPr>
        <p:spPr>
          <a:xfrm rot="10800000" flipH="1">
            <a:off x="4205950" y="983375"/>
            <a:ext cx="1815900" cy="925800"/>
          </a:xfrm>
          <a:prstGeom prst="straightConnector1">
            <a:avLst/>
          </a:prstGeom>
          <a:noFill/>
          <a:ln w="38100" cap="flat" cmpd="sng">
            <a:solidFill>
              <a:srgbClr val="91192A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139" name="Google Shape;139;g36ae6e79a01_0_48"/>
          <p:cNvCxnSpPr/>
          <p:nvPr/>
        </p:nvCxnSpPr>
        <p:spPr>
          <a:xfrm>
            <a:off x="6288009" y="2215128"/>
            <a:ext cx="1770900" cy="0"/>
          </a:xfrm>
          <a:prstGeom prst="straightConnector1">
            <a:avLst/>
          </a:prstGeom>
          <a:noFill/>
          <a:ln w="19050" cap="flat" cmpd="sng">
            <a:solidFill>
              <a:srgbClr val="91192A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140" name="Google Shape;140;g36ae6e79a01_0_48"/>
          <p:cNvSpPr/>
          <p:nvPr/>
        </p:nvSpPr>
        <p:spPr>
          <a:xfrm>
            <a:off x="6753586" y="1586162"/>
            <a:ext cx="858900" cy="12375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41" name="Google Shape;141;g36ae6e79a01_0_48"/>
          <p:cNvCxnSpPr/>
          <p:nvPr/>
        </p:nvCxnSpPr>
        <p:spPr>
          <a:xfrm rot="10800000" flipH="1">
            <a:off x="4500909" y="3673432"/>
            <a:ext cx="3574200" cy="14400"/>
          </a:xfrm>
          <a:prstGeom prst="straightConnector1">
            <a:avLst/>
          </a:prstGeom>
          <a:noFill/>
          <a:ln w="38100" cap="flat" cmpd="sng">
            <a:solidFill>
              <a:srgbClr val="91192A"/>
            </a:solidFill>
            <a:prstDash val="solid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913350" y="901850"/>
            <a:ext cx="73173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Power Up: ACT Prep</a:t>
            </a:r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913350" y="2991400"/>
            <a:ext cx="73173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Celebration &amp; Reflection</a:t>
            </a:r>
            <a:endParaRPr/>
          </a:p>
        </p:txBody>
      </p:sp>
      <p:pic>
        <p:nvPicPr>
          <p:cNvPr id="48" name="Google Shape;48;p2" descr="A black and white text with a progress bar&#10;&#10;AI-generated content may be incorrect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59" y="4434672"/>
            <a:ext cx="591891" cy="55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"/>
          <p:cNvSpPr txBox="1">
            <a:spLocks noGrp="1"/>
          </p:cNvSpPr>
          <p:nvPr>
            <p:ph type="ctrTitle"/>
          </p:nvPr>
        </p:nvSpPr>
        <p:spPr>
          <a:xfrm>
            <a:off x="908700" y="813025"/>
            <a:ext cx="7326600" cy="16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54" name="Google Shape;54;p3"/>
          <p:cNvSpPr txBox="1">
            <a:spLocks noGrp="1"/>
          </p:cNvSpPr>
          <p:nvPr>
            <p:ph type="subTitle" idx="1"/>
          </p:nvPr>
        </p:nvSpPr>
        <p:spPr>
          <a:xfrm>
            <a:off x="908700" y="2473825"/>
            <a:ext cx="7326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What does our PreACT/ACT data reveal about the impact of our ACT Prep efforts, and how can we use those insights to strengthen future implementation?</a:t>
            </a:r>
            <a:endParaRPr dirty="0"/>
          </a:p>
        </p:txBody>
      </p:sp>
      <p:pic>
        <p:nvPicPr>
          <p:cNvPr id="55" name="Google Shape;55;p3" descr="A black and white text with a progress bar&#10;&#10;AI-generated content may be incorrect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59" y="4434672"/>
            <a:ext cx="591891" cy="55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36ae6e79a01_0_0"/>
          <p:cNvSpPr txBox="1">
            <a:spLocks noGrp="1"/>
          </p:cNvSpPr>
          <p:nvPr>
            <p:ph type="ctrTitle"/>
          </p:nvPr>
        </p:nvSpPr>
        <p:spPr>
          <a:xfrm>
            <a:off x="908700" y="660625"/>
            <a:ext cx="7326600" cy="166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"/>
              <a:t>Learning Objectives</a:t>
            </a:r>
            <a:endParaRPr/>
          </a:p>
        </p:txBody>
      </p:sp>
      <p:sp>
        <p:nvSpPr>
          <p:cNvPr id="61" name="Google Shape;61;g36ae6e79a01_0_0"/>
          <p:cNvSpPr txBox="1">
            <a:spLocks noGrp="1"/>
          </p:cNvSpPr>
          <p:nvPr>
            <p:ph type="subTitle" idx="1"/>
          </p:nvPr>
        </p:nvSpPr>
        <p:spPr>
          <a:xfrm>
            <a:off x="908700" y="2321425"/>
            <a:ext cx="7326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Analyze PreACT data and complete a SWOT reflection to identify at least one strength, one area for improvement, and one actionable strategy to enhance future ACT Prep implementation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/>
          </a:p>
        </p:txBody>
      </p:sp>
      <p:pic>
        <p:nvPicPr>
          <p:cNvPr id="62" name="Google Shape;62;g36ae6e79a01_0_0" descr="A black and white text with a progress bar&#10;&#10;AI-generated content may be incorrect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59" y="4434672"/>
            <a:ext cx="591895" cy="555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Google Shape;67;p4"/>
          <p:cNvCxnSpPr/>
          <p:nvPr/>
        </p:nvCxnSpPr>
        <p:spPr>
          <a:xfrm>
            <a:off x="803875" y="3855575"/>
            <a:ext cx="7629600" cy="0"/>
          </a:xfrm>
          <a:prstGeom prst="straightConnector1">
            <a:avLst/>
          </a:prstGeom>
          <a:noFill/>
          <a:ln w="38100" cap="flat" cmpd="sng">
            <a:solidFill>
              <a:srgbClr val="2988C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Google Shape;68;p4"/>
          <p:cNvSpPr txBox="1">
            <a:spLocks noGrp="1"/>
          </p:cNvSpPr>
          <p:nvPr>
            <p:ph type="title"/>
          </p:nvPr>
        </p:nvSpPr>
        <p:spPr>
          <a:xfrm>
            <a:off x="222500" y="3268375"/>
            <a:ext cx="87063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6500" dirty="0"/>
              <a:t>😩                😐                  😃</a:t>
            </a:r>
            <a:endParaRPr sz="6500" dirty="0"/>
          </a:p>
        </p:txBody>
      </p:sp>
      <p:pic>
        <p:nvPicPr>
          <p:cNvPr id="69" name="Google Shape;6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70" y="4434672"/>
            <a:ext cx="591868" cy="555774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"/>
          <p:cNvSpPr txBox="1">
            <a:spLocks noGrp="1"/>
          </p:cNvSpPr>
          <p:nvPr>
            <p:ph type="title" idx="2"/>
          </p:nvPr>
        </p:nvSpPr>
        <p:spPr>
          <a:xfrm>
            <a:off x="456175" y="1134625"/>
            <a:ext cx="7104300" cy="20313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ct val="100000"/>
              <a:buChar char="●"/>
            </a:pPr>
            <a:r>
              <a:rPr lang="en" dirty="0"/>
              <a:t>On a sticky note, write one word that describes your experience implementing the Power Up: ACT Prep curriculum this year. </a:t>
            </a:r>
            <a:endParaRPr dirty="0"/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ct val="100000"/>
              <a:buChar char="●"/>
            </a:pPr>
            <a:r>
              <a:rPr lang="en" dirty="0"/>
              <a:t>Draw an emoji that fits with your word.</a:t>
            </a:r>
            <a:endParaRPr dirty="0"/>
          </a:p>
          <a:p>
            <a:pPr marL="457200" lvl="0" indent="-377190" algn="l" rtl="0"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ct val="100000"/>
              <a:buChar char="●"/>
            </a:pPr>
            <a:r>
              <a:rPr lang="en" dirty="0"/>
              <a:t>Place their sticky note where it best fits on the line.</a:t>
            </a:r>
            <a:endParaRPr dirty="0"/>
          </a:p>
        </p:txBody>
      </p:sp>
      <p:sp>
        <p:nvSpPr>
          <p:cNvPr id="71" name="Google Shape;71;p4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>
                <a:solidFill>
                  <a:srgbClr val="91192A"/>
                </a:solidFill>
              </a:rPr>
              <a:t>Emoji Mood Line</a:t>
            </a:r>
            <a:endParaRPr sz="3640">
              <a:solidFill>
                <a:srgbClr val="9119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BD44"/>
            </a:gs>
            <a:gs pos="100000">
              <a:srgbClr val="538E33"/>
            </a:gs>
          </a:gsLst>
          <a:lin ang="5400012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>
                <a:solidFill>
                  <a:schemeClr val="lt1"/>
                </a:solidFill>
              </a:rPr>
              <a:t>What does the data say?</a:t>
            </a:r>
            <a:endParaRPr sz="3640">
              <a:solidFill>
                <a:schemeClr val="lt1"/>
              </a:solidFill>
            </a:endParaRPr>
          </a:p>
        </p:txBody>
      </p:sp>
      <p:sp>
        <p:nvSpPr>
          <p:cNvPr id="77" name="Google Shape;77;p5"/>
          <p:cNvSpPr txBox="1">
            <a:spLocks noGrp="1"/>
          </p:cNvSpPr>
          <p:nvPr>
            <p:ph type="body" idx="1"/>
          </p:nvPr>
        </p:nvSpPr>
        <p:spPr>
          <a:xfrm>
            <a:off x="456300" y="1152475"/>
            <a:ext cx="45822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75781"/>
              </a:buClr>
              <a:buSzPts val="2600"/>
              <a:buChar char="●"/>
            </a:pPr>
            <a:r>
              <a:rPr lang="en" dirty="0">
                <a:solidFill>
                  <a:srgbClr val="F3F3F3"/>
                </a:solidFill>
              </a:rPr>
              <a:t>Draw a square in the center of your chart paper.</a:t>
            </a:r>
            <a:endParaRPr dirty="0">
              <a:solidFill>
                <a:srgbClr val="F3F3F3"/>
              </a:solidFill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75781"/>
              </a:buClr>
              <a:buSzPts val="2600"/>
              <a:buChar char="●"/>
            </a:pPr>
            <a:r>
              <a:rPr lang="en" dirty="0">
                <a:solidFill>
                  <a:srgbClr val="F3F3F3"/>
                </a:solidFill>
              </a:rPr>
              <a:t>Write 1-2 objective statements about the data in the square.</a:t>
            </a:r>
            <a:endParaRPr dirty="0">
              <a:solidFill>
                <a:srgbClr val="F3F3F3"/>
              </a:solidFill>
            </a:endParaRPr>
          </a:p>
        </p:txBody>
      </p:sp>
      <p:pic>
        <p:nvPicPr>
          <p:cNvPr id="78" name="Google Shape;7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70" y="4434672"/>
            <a:ext cx="591868" cy="555774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5"/>
          <p:cNvSpPr/>
          <p:nvPr/>
        </p:nvSpPr>
        <p:spPr>
          <a:xfrm>
            <a:off x="5558403" y="272450"/>
            <a:ext cx="3235200" cy="4066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5"/>
          <p:cNvSpPr/>
          <p:nvPr/>
        </p:nvSpPr>
        <p:spPr>
          <a:xfrm>
            <a:off x="5758466" y="579079"/>
            <a:ext cx="2829900" cy="3420600"/>
          </a:xfrm>
          <a:prstGeom prst="rect">
            <a:avLst/>
          </a:prstGeom>
          <a:noFill/>
          <a:ln w="9525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5"/>
          <p:cNvSpPr/>
          <p:nvPr/>
        </p:nvSpPr>
        <p:spPr>
          <a:xfrm>
            <a:off x="6288009" y="1120586"/>
            <a:ext cx="1770900" cy="2241000"/>
          </a:xfrm>
          <a:prstGeom prst="rect">
            <a:avLst/>
          </a:prstGeom>
          <a:noFill/>
          <a:ln w="9525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5"/>
          <p:cNvSpPr/>
          <p:nvPr/>
        </p:nvSpPr>
        <p:spPr>
          <a:xfrm>
            <a:off x="6753586" y="1586162"/>
            <a:ext cx="858900" cy="1237500"/>
          </a:xfrm>
          <a:prstGeom prst="rect">
            <a:avLst/>
          </a:prstGeom>
          <a:noFill/>
          <a:ln w="38100" cap="flat" cmpd="sng">
            <a:solidFill>
              <a:srgbClr val="E5BB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3" name="Google Shape;83;p5"/>
          <p:cNvCxnSpPr/>
          <p:nvPr/>
        </p:nvCxnSpPr>
        <p:spPr>
          <a:xfrm rot="10800000" flipH="1">
            <a:off x="3875800" y="2055800"/>
            <a:ext cx="3252000" cy="456300"/>
          </a:xfrm>
          <a:prstGeom prst="straightConnector1">
            <a:avLst/>
          </a:prstGeom>
          <a:noFill/>
          <a:ln w="38100" cap="flat" cmpd="sng">
            <a:solidFill>
              <a:srgbClr val="91192A"/>
            </a:solidFill>
            <a:prstDash val="solid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BD44"/>
            </a:gs>
            <a:gs pos="100000">
              <a:srgbClr val="538E33"/>
            </a:gs>
          </a:gsLst>
          <a:lin ang="5400012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6ae6e79a01_0_14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>
                <a:solidFill>
                  <a:schemeClr val="lt1"/>
                </a:solidFill>
              </a:rPr>
              <a:t>Reflection </a:t>
            </a:r>
            <a:br>
              <a:rPr lang="en" sz="3640">
                <a:solidFill>
                  <a:schemeClr val="lt1"/>
                </a:solidFill>
              </a:rPr>
            </a:br>
            <a:r>
              <a:rPr lang="en" sz="3640">
                <a:solidFill>
                  <a:schemeClr val="lt1"/>
                </a:solidFill>
              </a:rPr>
              <a:t>&amp; Interpretation</a:t>
            </a:r>
            <a:endParaRPr sz="3640">
              <a:solidFill>
                <a:schemeClr val="lt1"/>
              </a:solidFill>
            </a:endParaRPr>
          </a:p>
        </p:txBody>
      </p:sp>
      <p:sp>
        <p:nvSpPr>
          <p:cNvPr id="89" name="Google Shape;89;g36ae6e79a01_0_14"/>
          <p:cNvSpPr txBox="1">
            <a:spLocks noGrp="1"/>
          </p:cNvSpPr>
          <p:nvPr>
            <p:ph type="body" idx="1"/>
          </p:nvPr>
        </p:nvSpPr>
        <p:spPr>
          <a:xfrm>
            <a:off x="456300" y="1787175"/>
            <a:ext cx="4582200" cy="27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75781"/>
              </a:buClr>
              <a:buSzPts val="2600"/>
              <a:buChar char="●"/>
            </a:pPr>
            <a:r>
              <a:rPr lang="en">
                <a:solidFill>
                  <a:srgbClr val="F3F3F3"/>
                </a:solidFill>
              </a:rPr>
              <a:t>What are your </a:t>
            </a:r>
            <a:r>
              <a:rPr lang="en" u="sng">
                <a:solidFill>
                  <a:srgbClr val="F3F3F3"/>
                </a:solidFill>
              </a:rPr>
              <a:t>feelings</a:t>
            </a:r>
            <a:r>
              <a:rPr lang="en">
                <a:solidFill>
                  <a:srgbClr val="F3F3F3"/>
                </a:solidFill>
              </a:rPr>
              <a:t> about the data?</a:t>
            </a:r>
            <a:endParaRPr>
              <a:solidFill>
                <a:srgbClr val="F3F3F3"/>
              </a:solidFill>
            </a:endParaRPr>
          </a:p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75781"/>
              </a:buClr>
              <a:buSzPts val="2600"/>
              <a:buChar char="●"/>
            </a:pPr>
            <a:r>
              <a:rPr lang="en">
                <a:solidFill>
                  <a:srgbClr val="F3F3F3"/>
                </a:solidFill>
              </a:rPr>
              <a:t>What </a:t>
            </a:r>
            <a:r>
              <a:rPr lang="en" u="sng">
                <a:solidFill>
                  <a:srgbClr val="F3F3F3"/>
                </a:solidFill>
              </a:rPr>
              <a:t>key insights</a:t>
            </a:r>
            <a:r>
              <a:rPr lang="en">
                <a:solidFill>
                  <a:srgbClr val="F3F3F3"/>
                </a:solidFill>
              </a:rPr>
              <a:t> do you take away from this data?</a:t>
            </a:r>
            <a:endParaRPr>
              <a:solidFill>
                <a:srgbClr val="F3F3F3"/>
              </a:solidFill>
            </a:endParaRPr>
          </a:p>
        </p:txBody>
      </p:sp>
      <p:pic>
        <p:nvPicPr>
          <p:cNvPr id="90" name="Google Shape;90;g36ae6e79a01_0_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70" y="4434672"/>
            <a:ext cx="591865" cy="555776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g36ae6e79a01_0_14"/>
          <p:cNvSpPr/>
          <p:nvPr/>
        </p:nvSpPr>
        <p:spPr>
          <a:xfrm>
            <a:off x="5558403" y="272450"/>
            <a:ext cx="3235200" cy="4066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g36ae6e79a01_0_14"/>
          <p:cNvSpPr/>
          <p:nvPr/>
        </p:nvSpPr>
        <p:spPr>
          <a:xfrm>
            <a:off x="5758466" y="579079"/>
            <a:ext cx="2829900" cy="3420600"/>
          </a:xfrm>
          <a:prstGeom prst="rect">
            <a:avLst/>
          </a:prstGeom>
          <a:noFill/>
          <a:ln w="9525" cap="flat" cmpd="sng">
            <a:solidFill>
              <a:srgbClr val="9E9E9E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g36ae6e79a01_0_14"/>
          <p:cNvSpPr/>
          <p:nvPr/>
        </p:nvSpPr>
        <p:spPr>
          <a:xfrm>
            <a:off x="6288009" y="1120586"/>
            <a:ext cx="1770900" cy="2241000"/>
          </a:xfrm>
          <a:prstGeom prst="rect">
            <a:avLst/>
          </a:prstGeom>
          <a:noFill/>
          <a:ln w="38100" cap="flat" cmpd="sng">
            <a:solidFill>
              <a:srgbClr val="E5BB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4" name="Google Shape;94;g36ae6e79a01_0_14"/>
          <p:cNvCxnSpPr/>
          <p:nvPr/>
        </p:nvCxnSpPr>
        <p:spPr>
          <a:xfrm rot="10800000" flipH="1">
            <a:off x="3890150" y="1514575"/>
            <a:ext cx="2784900" cy="430500"/>
          </a:xfrm>
          <a:prstGeom prst="straightConnector1">
            <a:avLst/>
          </a:prstGeom>
          <a:noFill/>
          <a:ln w="38100" cap="flat" cmpd="sng">
            <a:solidFill>
              <a:srgbClr val="91192A"/>
            </a:solidFill>
            <a:prstDash val="solid"/>
            <a:round/>
            <a:headEnd type="oval" w="med" len="med"/>
            <a:tailEnd type="triangle" w="med" len="med"/>
          </a:ln>
        </p:spPr>
      </p:cxnSp>
      <p:cxnSp>
        <p:nvCxnSpPr>
          <p:cNvPr id="95" name="Google Shape;95;g36ae6e79a01_0_14"/>
          <p:cNvCxnSpPr/>
          <p:nvPr/>
        </p:nvCxnSpPr>
        <p:spPr>
          <a:xfrm>
            <a:off x="6288009" y="2200773"/>
            <a:ext cx="1770900" cy="0"/>
          </a:xfrm>
          <a:prstGeom prst="straightConnector1">
            <a:avLst/>
          </a:prstGeom>
          <a:noFill/>
          <a:ln w="19050" cap="flat" cmpd="sng">
            <a:solidFill>
              <a:srgbClr val="91192A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96" name="Google Shape;96;g36ae6e79a01_0_14"/>
          <p:cNvSpPr/>
          <p:nvPr/>
        </p:nvSpPr>
        <p:spPr>
          <a:xfrm>
            <a:off x="6753586" y="1586162"/>
            <a:ext cx="858900" cy="1237500"/>
          </a:xfrm>
          <a:prstGeom prst="rect">
            <a:avLst/>
          </a:prstGeom>
          <a:solidFill>
            <a:schemeClr val="lt1"/>
          </a:solidFill>
          <a:ln w="19050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97" name="Google Shape;97;g36ae6e79a01_0_14"/>
          <p:cNvCxnSpPr/>
          <p:nvPr/>
        </p:nvCxnSpPr>
        <p:spPr>
          <a:xfrm rot="10800000" flipH="1">
            <a:off x="3308775" y="2526475"/>
            <a:ext cx="3315900" cy="366000"/>
          </a:xfrm>
          <a:prstGeom prst="straightConnector1">
            <a:avLst/>
          </a:prstGeom>
          <a:noFill/>
          <a:ln w="38100" cap="flat" cmpd="sng">
            <a:solidFill>
              <a:srgbClr val="91192A"/>
            </a:solidFill>
            <a:prstDash val="solid"/>
            <a:round/>
            <a:headEnd type="oval" w="med" len="med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Emoji Reflection</a:t>
            </a:r>
            <a:endParaRPr sz="3640"/>
          </a:p>
        </p:txBody>
      </p:sp>
      <p:sp>
        <p:nvSpPr>
          <p:cNvPr id="103" name="Google Shape;103;p6"/>
          <p:cNvSpPr txBox="1">
            <a:spLocks noGrp="1"/>
          </p:cNvSpPr>
          <p:nvPr>
            <p:ph type="body" idx="1"/>
          </p:nvPr>
        </p:nvSpPr>
        <p:spPr>
          <a:xfrm>
            <a:off x="456300" y="1304875"/>
            <a:ext cx="7384993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" dirty="0"/>
              <a:t>What aspects of the experience led to this emoji reflection? Why did you choose this word and emoji?</a:t>
            </a:r>
            <a:endParaRPr dirty="0"/>
          </a:p>
          <a:p>
            <a:pPr marL="457200" lvl="0" indent="-3937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" dirty="0"/>
              <a:t>Have your emotions shifted or stayed the same from how you felt when you made your emoji reflection?</a:t>
            </a:r>
            <a:endParaRPr dirty="0"/>
          </a:p>
        </p:txBody>
      </p:sp>
      <p:pic>
        <p:nvPicPr>
          <p:cNvPr id="104" name="Google Shape;104;p6" title="EmojiTracking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4650" y="259750"/>
            <a:ext cx="3204125" cy="1025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38770" y="4434672"/>
            <a:ext cx="591868" cy="555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6ae6e79a01_0_33"/>
          <p:cNvSpPr txBox="1">
            <a:spLocks noGrp="1"/>
          </p:cNvSpPr>
          <p:nvPr>
            <p:ph type="title"/>
          </p:nvPr>
        </p:nvSpPr>
        <p:spPr>
          <a:xfrm>
            <a:off x="456175" y="445025"/>
            <a:ext cx="82254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40"/>
              <a:t>SWOT</a:t>
            </a:r>
            <a:endParaRPr sz="3640"/>
          </a:p>
        </p:txBody>
      </p:sp>
      <p:sp>
        <p:nvSpPr>
          <p:cNvPr id="111" name="Google Shape;111;g36ae6e79a01_0_33"/>
          <p:cNvSpPr txBox="1">
            <a:spLocks noGrp="1"/>
          </p:cNvSpPr>
          <p:nvPr>
            <p:ph type="body" idx="1"/>
          </p:nvPr>
        </p:nvSpPr>
        <p:spPr>
          <a:xfrm>
            <a:off x="456300" y="1152475"/>
            <a:ext cx="82254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" b="1"/>
              <a:t>Strengths</a:t>
            </a:r>
            <a:br>
              <a:rPr lang="en"/>
            </a:br>
            <a:r>
              <a:rPr lang="en"/>
              <a:t>What worked well?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" b="1"/>
              <a:t>Weaknesses</a:t>
            </a:r>
            <a:br>
              <a:rPr lang="en"/>
            </a:br>
            <a:r>
              <a:rPr lang="en"/>
              <a:t>What were the challenges?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" b="1"/>
              <a:t>Opportunities</a:t>
            </a:r>
            <a:br>
              <a:rPr lang="en" b="1"/>
            </a:br>
            <a:r>
              <a:rPr lang="en"/>
              <a:t>What’s within our reach to improve on?</a:t>
            </a:r>
            <a:endParaRPr/>
          </a:p>
          <a:p>
            <a:pPr marL="457200" lvl="0" indent="-3937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1192A"/>
              </a:buClr>
              <a:buSzPts val="2600"/>
              <a:buChar char="●"/>
            </a:pPr>
            <a:r>
              <a:rPr lang="en" b="1"/>
              <a:t>Threats</a:t>
            </a:r>
            <a:r>
              <a:rPr lang="en"/>
              <a:t> </a:t>
            </a:r>
            <a:br>
              <a:rPr lang="en"/>
            </a:br>
            <a:r>
              <a:rPr lang="en"/>
              <a:t>What might get in the way of success?</a:t>
            </a:r>
            <a:endParaRPr/>
          </a:p>
        </p:txBody>
      </p:sp>
      <p:pic>
        <p:nvPicPr>
          <p:cNvPr id="112" name="Google Shape;112;g36ae6e79a01_0_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770" y="4434672"/>
            <a:ext cx="591865" cy="555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g36ae6e79a01_0_33" title="cover_image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1500" y="238150"/>
            <a:ext cx="2535500" cy="253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20 LEAR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(16:9)</PresentationFormat>
  <Paragraphs>34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K20 LEARN</vt:lpstr>
      <vt:lpstr>PowerPoint Presentation</vt:lpstr>
      <vt:lpstr>Power Up: ACT Prep</vt:lpstr>
      <vt:lpstr>Essential Question</vt:lpstr>
      <vt:lpstr>Learning Objectives</vt:lpstr>
      <vt:lpstr>😩                😐                  😃</vt:lpstr>
      <vt:lpstr>What does the data say?</vt:lpstr>
      <vt:lpstr>Reflection  &amp; Interpretation</vt:lpstr>
      <vt:lpstr>Emoji Reflection</vt:lpstr>
      <vt:lpstr>SWOT</vt:lpstr>
      <vt:lpstr>Carousel</vt:lpstr>
      <vt:lpstr>Do you see any connections between  what came up in the SWOT and  what showed up in the data? </vt:lpstr>
      <vt:lpstr>Decisions/Goals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McLeod Porter, Delma</cp:lastModifiedBy>
  <cp:revision>1</cp:revision>
  <dcterms:modified xsi:type="dcterms:W3CDTF">2025-07-08T13:13:14Z</dcterms:modified>
</cp:coreProperties>
</file>