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E23DD9-3EB2-D34A-91EF-15D38BEA8B31}" v="6" dt="2025-06-25T14:30:25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57"/>
    <p:restoredTop sz="94658"/>
  </p:normalViewPr>
  <p:slideViewPr>
    <p:cSldViewPr snapToGrid="0">
      <p:cViewPr varScale="1">
        <p:scale>
          <a:sx n="160" d="100"/>
          <a:sy n="160" d="100"/>
        </p:scale>
        <p:origin x="36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rram, Jehanne" userId="85e21374-e6a7-4794-bfaa-d28b9d520c64" providerId="ADAL" clId="{DAE23DD9-3EB2-D34A-91EF-15D38BEA8B31}"/>
    <pc:docChg chg="modSld">
      <pc:chgData name="Moharram, Jehanne" userId="85e21374-e6a7-4794-bfaa-d28b9d520c64" providerId="ADAL" clId="{DAE23DD9-3EB2-D34A-91EF-15D38BEA8B31}" dt="2025-06-30T16:33:23.328" v="67" actId="255"/>
      <pc:docMkLst>
        <pc:docMk/>
      </pc:docMkLst>
      <pc:sldChg chg="modSp mod">
        <pc:chgData name="Moharram, Jehanne" userId="85e21374-e6a7-4794-bfaa-d28b9d520c64" providerId="ADAL" clId="{DAE23DD9-3EB2-D34A-91EF-15D38BEA8B31}" dt="2025-06-30T16:33:23.328" v="67" actId="255"/>
        <pc:sldMkLst>
          <pc:docMk/>
          <pc:sldMk cId="0" sldId="264"/>
        </pc:sldMkLst>
        <pc:spChg chg="mod">
          <ac:chgData name="Moharram, Jehanne" userId="85e21374-e6a7-4794-bfaa-d28b9d520c64" providerId="ADAL" clId="{DAE23DD9-3EB2-D34A-91EF-15D38BEA8B31}" dt="2025-06-30T16:33:23.328" v="67" actId="255"/>
          <ac:spMkLst>
            <pc:docMk/>
            <pc:sldMk cId="0" sldId="264"/>
            <ac:spMk id="14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418703fad0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418703fad0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4f7bdfd5c4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34f7bdfd5c4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418703fad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418703fad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418703fad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418703fad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4cdf409391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4cdf409391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33302d65fe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33302d65fe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4cdf40939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2" name="Google Shape;102;g34cdf40939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4cdf409391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g34cdf409391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33302d65fe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33302d65fe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4ed286f72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4ed286f72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4f7bdfd5c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4f7bdfd5c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4f7bdfd5c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4f7bdfd5c4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4f7bdfd5c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4f7bdfd5c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9" name="Google Shape;49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11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6" name="Google Shape;56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2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>
              <a:spcBef>
                <a:spcPts val="27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>
              <a:spcBef>
                <a:spcPts val="24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>
              <a:spcBef>
                <a:spcPts val="240"/>
              </a:spcBef>
              <a:spcAft>
                <a:spcPts val="0"/>
              </a:spcAft>
              <a:buSzPts val="1200"/>
              <a:buChar char="•"/>
              <a:defRPr/>
            </a:lvl8pPr>
            <a:lvl9pPr marL="4114800" lvl="8" indent="-295275">
              <a:spcBef>
                <a:spcPts val="21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_HEADER_1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2" name="Google Shape;82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 1">
  <p:cSld name="SECTION_HEADER_2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6" name="Google Shape;86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6" name="Google Shape;16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5" name="Google Shape;25;p6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30" name="Google Shape;30;p7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7" name="Google Shape;37;p8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41" name="Google Shape;41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.k20center.ou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From Input to Impact:</a:t>
            </a:r>
            <a:endParaRPr dirty="0"/>
          </a:p>
        </p:txBody>
      </p:sp>
      <p:sp>
        <p:nvSpPr>
          <p:cNvPr id="92" name="Google Shape;92;p22"/>
          <p:cNvSpPr txBox="1">
            <a:spLocks noGrp="1"/>
          </p:cNvSpPr>
          <p:nvPr>
            <p:ph type="subTitle" idx="1"/>
          </p:nvPr>
        </p:nvSpPr>
        <p:spPr>
          <a:xfrm>
            <a:off x="644652" y="2379198"/>
            <a:ext cx="7854600" cy="1314600"/>
          </a:xfrm>
          <a:prstGeom prst="rect">
            <a:avLst/>
          </a:prstGeom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sz="3600" dirty="0"/>
              <a:t>Equipping Educators to Model and Teach AI Literacy</a:t>
            </a:r>
            <a:endParaRPr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Prompt Like a Pro: Using the PARTS Method</a:t>
            </a:r>
            <a:endParaRPr dirty="0"/>
          </a:p>
        </p:txBody>
      </p:sp>
      <p:sp>
        <p:nvSpPr>
          <p:cNvPr id="151" name="Google Shape;151;p31"/>
          <p:cNvSpPr txBox="1">
            <a:spLocks noGrp="1"/>
          </p:cNvSpPr>
          <p:nvPr>
            <p:ph type="body" idx="1"/>
          </p:nvPr>
        </p:nvSpPr>
        <p:spPr>
          <a:xfrm>
            <a:off x="311700" y="1152474"/>
            <a:ext cx="8520600" cy="39910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rgbClr val="181818"/>
                </a:solidFill>
              </a:rPr>
              <a:t>There are five prompt-writing building blocks. Remember them as the </a:t>
            </a:r>
            <a:r>
              <a:rPr lang="en" b="1" dirty="0">
                <a:solidFill>
                  <a:srgbClr val="181818"/>
                </a:solidFill>
              </a:rPr>
              <a:t>“parts”</a:t>
            </a:r>
            <a:r>
              <a:rPr lang="en" dirty="0">
                <a:solidFill>
                  <a:srgbClr val="181818"/>
                </a:solidFill>
              </a:rPr>
              <a:t> of a prompt:</a:t>
            </a:r>
            <a:endParaRPr dirty="0">
              <a:solidFill>
                <a:srgbClr val="181818"/>
              </a:solidFill>
            </a:endParaRPr>
          </a:p>
          <a:p>
            <a:pPr marL="9144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181818"/>
              </a:buClr>
              <a:buSzPts val="2600"/>
              <a:buFont typeface="Nunito Light"/>
              <a:buChar char="➔"/>
            </a:pPr>
            <a:r>
              <a:rPr lang="en" b="1" dirty="0">
                <a:solidFill>
                  <a:srgbClr val="181818"/>
                </a:solidFill>
              </a:rPr>
              <a:t>P</a:t>
            </a:r>
            <a:r>
              <a:rPr lang="en" dirty="0">
                <a:solidFill>
                  <a:srgbClr val="181818"/>
                </a:solidFill>
              </a:rPr>
              <a:t>ersona: Identify your role.</a:t>
            </a:r>
            <a:endParaRPr dirty="0">
              <a:solidFill>
                <a:srgbClr val="181818"/>
              </a:solidFill>
            </a:endParaRPr>
          </a:p>
          <a:p>
            <a:pPr marL="9144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181818"/>
              </a:buClr>
              <a:buSzPts val="2600"/>
              <a:buFont typeface="Nunito Light"/>
              <a:buChar char="➔"/>
            </a:pPr>
            <a:r>
              <a:rPr lang="en" b="1" dirty="0">
                <a:solidFill>
                  <a:srgbClr val="181818"/>
                </a:solidFill>
              </a:rPr>
              <a:t>A</a:t>
            </a:r>
            <a:r>
              <a:rPr lang="en" dirty="0">
                <a:solidFill>
                  <a:srgbClr val="181818"/>
                </a:solidFill>
              </a:rPr>
              <a:t>im: State your objective.</a:t>
            </a:r>
            <a:endParaRPr dirty="0">
              <a:solidFill>
                <a:srgbClr val="181818"/>
              </a:solidFill>
            </a:endParaRPr>
          </a:p>
          <a:p>
            <a:pPr marL="9144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181818"/>
              </a:buClr>
              <a:buSzPts val="2600"/>
              <a:buFont typeface="Nunito Light"/>
              <a:buChar char="➔"/>
            </a:pPr>
            <a:r>
              <a:rPr lang="en" b="1" dirty="0">
                <a:solidFill>
                  <a:srgbClr val="181818"/>
                </a:solidFill>
              </a:rPr>
              <a:t>R</a:t>
            </a:r>
            <a:r>
              <a:rPr lang="en" dirty="0">
                <a:solidFill>
                  <a:srgbClr val="181818"/>
                </a:solidFill>
              </a:rPr>
              <a:t>ecipients: Specify the audience.</a:t>
            </a:r>
            <a:endParaRPr dirty="0">
              <a:solidFill>
                <a:srgbClr val="181818"/>
              </a:solidFill>
            </a:endParaRPr>
          </a:p>
          <a:p>
            <a:pPr marL="914400" lvl="0" indent="-393700" algn="l" rtl="0">
              <a:spcBef>
                <a:spcPts val="1000"/>
              </a:spcBef>
              <a:spcAft>
                <a:spcPts val="0"/>
              </a:spcAft>
              <a:buClr>
                <a:srgbClr val="181818"/>
              </a:buClr>
              <a:buSzPts val="2600"/>
              <a:buFont typeface="Nunito Light"/>
              <a:buChar char="➔"/>
            </a:pPr>
            <a:r>
              <a:rPr lang="en" b="1" dirty="0">
                <a:solidFill>
                  <a:srgbClr val="181818"/>
                </a:solidFill>
              </a:rPr>
              <a:t>T</a:t>
            </a:r>
            <a:r>
              <a:rPr lang="en" dirty="0">
                <a:solidFill>
                  <a:srgbClr val="181818"/>
                </a:solidFill>
              </a:rPr>
              <a:t>heme: Describe the style, tone, and any related parameters.</a:t>
            </a:r>
            <a:endParaRPr dirty="0">
              <a:solidFill>
                <a:srgbClr val="181818"/>
              </a:solidFill>
            </a:endParaRPr>
          </a:p>
          <a:p>
            <a:pPr marL="914400" lvl="0" indent="-393700" algn="l" rtl="0">
              <a:spcBef>
                <a:spcPts val="1000"/>
              </a:spcBef>
              <a:spcAft>
                <a:spcPts val="1000"/>
              </a:spcAft>
              <a:buClr>
                <a:srgbClr val="181818"/>
              </a:buClr>
              <a:buSzPts val="2600"/>
              <a:buFont typeface="Nunito Light"/>
              <a:buChar char="➔"/>
            </a:pPr>
            <a:r>
              <a:rPr lang="en" b="1" dirty="0">
                <a:solidFill>
                  <a:srgbClr val="181818"/>
                </a:solidFill>
              </a:rPr>
              <a:t>S</a:t>
            </a:r>
            <a:r>
              <a:rPr lang="en" dirty="0">
                <a:solidFill>
                  <a:srgbClr val="181818"/>
                </a:solidFill>
              </a:rPr>
              <a:t>tructure: Note the desired format of the output.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Prompt Like a Pro</a:t>
            </a:r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/>
              <a:t>🔁 4. Revise and Retry</a:t>
            </a:r>
            <a:endParaRPr b="1" dirty="0"/>
          </a:p>
          <a:p>
            <a:pPr indent="-457200">
              <a:lnSpc>
                <a:spcPct val="115000"/>
              </a:lnSpc>
              <a:spcBef>
                <a:spcPts val="1200"/>
              </a:spcBef>
              <a:buSzPct val="100000"/>
            </a:pPr>
            <a:r>
              <a:rPr lang="en" dirty="0"/>
              <a:t>Update your prompt, rerun it, and evaluate again. </a:t>
            </a:r>
          </a:p>
          <a:p>
            <a:pPr indent="-457200">
              <a:lnSpc>
                <a:spcPct val="115000"/>
              </a:lnSpc>
              <a:spcBef>
                <a:spcPts val="1200"/>
              </a:spcBef>
              <a:buSzPct val="100000"/>
            </a:pPr>
            <a:r>
              <a:rPr lang="en" dirty="0"/>
              <a:t>Did it improve?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3"/>
          <p:cNvSpPr txBox="1">
            <a:spLocks noGrp="1"/>
          </p:cNvSpPr>
          <p:nvPr>
            <p:ph type="title"/>
          </p:nvPr>
        </p:nvSpPr>
        <p:spPr>
          <a:xfrm>
            <a:off x="305350" y="137100"/>
            <a:ext cx="6368500" cy="1017725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Jigsaw - AI Literacy and Readiness Competencies for Students</a:t>
            </a:r>
            <a:endParaRPr dirty="0"/>
          </a:p>
        </p:txBody>
      </p:sp>
      <p:sp>
        <p:nvSpPr>
          <p:cNvPr id="163" name="Google Shape;163;p33"/>
          <p:cNvSpPr txBox="1">
            <a:spLocks noGrp="1"/>
          </p:cNvSpPr>
          <p:nvPr>
            <p:ph type="body" idx="1"/>
          </p:nvPr>
        </p:nvSpPr>
        <p:spPr>
          <a:xfrm>
            <a:off x="124650" y="1161175"/>
            <a:ext cx="7533450" cy="377622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Each person in your group will be assigned a domain of AI Literacy &amp; Readiness Competencies to analyze. 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For your assigned domain, identify which competency:</a:t>
            </a: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b="1" dirty="0"/>
              <a:t>Rose</a:t>
            </a:r>
            <a:r>
              <a:rPr lang="en" dirty="0"/>
              <a:t> - you feel confident about teaching to your students.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b="1" dirty="0"/>
              <a:t>Bud</a:t>
            </a:r>
            <a:r>
              <a:rPr lang="en" dirty="0"/>
              <a:t> - you are looking forward to presenting to your students.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b="1" dirty="0"/>
              <a:t>Thorn</a:t>
            </a:r>
            <a:r>
              <a:rPr lang="en" dirty="0"/>
              <a:t> - may present an obstacle for you to teach to your students.</a:t>
            </a:r>
            <a:endParaRPr dirty="0"/>
          </a:p>
        </p:txBody>
      </p:sp>
      <p:pic>
        <p:nvPicPr>
          <p:cNvPr id="164" name="Google Shape;164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85750" y="0"/>
            <a:ext cx="1698925" cy="1698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99364" y="3273150"/>
            <a:ext cx="1462712" cy="1664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Strategy Harvest</a:t>
            </a:r>
            <a:endParaRPr/>
          </a:p>
        </p:txBody>
      </p:sp>
      <p:sp>
        <p:nvSpPr>
          <p:cNvPr id="171" name="Google Shape;171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Groups choose a student competency and find 1 strategy on </a:t>
            </a:r>
            <a:r>
              <a:rPr lang="en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learn.k20center.ou.edu</a:t>
            </a:r>
            <a:r>
              <a:rPr lang="en">
                <a:solidFill>
                  <a:srgbClr val="0000FF"/>
                </a:solidFill>
              </a:rPr>
              <a:t> </a:t>
            </a:r>
            <a:r>
              <a:rPr lang="en"/>
              <a:t>to support that competency.</a:t>
            </a:r>
            <a:endParaRPr/>
          </a:p>
        </p:txBody>
      </p:sp>
      <p:pic>
        <p:nvPicPr>
          <p:cNvPr id="172" name="Google Shape;172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03225" y="2801525"/>
            <a:ext cx="1929074" cy="2134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Triangle-Square-Circle</a:t>
            </a:r>
            <a:endParaRPr dirty="0"/>
          </a:p>
        </p:txBody>
      </p:sp>
      <p:sp>
        <p:nvSpPr>
          <p:cNvPr id="178" name="Google Shape;178;p3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b="1"/>
              <a:t>Triangle</a:t>
            </a:r>
            <a:r>
              <a:rPr lang="en"/>
              <a:t> - Identify 3 important points from today.</a:t>
            </a:r>
            <a:endParaRPr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SzPts val="2600"/>
              <a:buChar char="•"/>
            </a:pPr>
            <a:r>
              <a:rPr lang="en" b="1"/>
              <a:t>Square</a:t>
            </a:r>
            <a:r>
              <a:rPr lang="en"/>
              <a:t> - What squares with your current knowledge or beliefs about AI Literacy?</a:t>
            </a:r>
            <a:endParaRPr/>
          </a:p>
          <a:p>
            <a:pPr marL="457200" lvl="0" indent="-393700" algn="l" rtl="0">
              <a:spcBef>
                <a:spcPts val="1000"/>
              </a:spcBef>
              <a:spcAft>
                <a:spcPts val="1000"/>
              </a:spcAft>
              <a:buSzPts val="2600"/>
              <a:buChar char="•"/>
            </a:pPr>
            <a:r>
              <a:rPr lang="en" b="1"/>
              <a:t>Circle</a:t>
            </a:r>
            <a:r>
              <a:rPr lang="en"/>
              <a:t> - What question is circling in your mind?</a:t>
            </a:r>
            <a:endParaRPr/>
          </a:p>
        </p:txBody>
      </p:sp>
      <p:pic>
        <p:nvPicPr>
          <p:cNvPr id="179" name="Google Shape;179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92275" y="2877425"/>
            <a:ext cx="2013875" cy="201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3"/>
          <p:cNvSpPr txBox="1">
            <a:spLocks noGrp="1"/>
          </p:cNvSpPr>
          <p:nvPr>
            <p:ph type="title"/>
          </p:nvPr>
        </p:nvSpPr>
        <p:spPr>
          <a:xfrm>
            <a:off x="311700" y="1283225"/>
            <a:ext cx="6128857" cy="5727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Decision Division: </a:t>
            </a:r>
            <a:br>
              <a:rPr lang="en" dirty="0"/>
            </a:br>
            <a:r>
              <a:rPr lang="en" dirty="0"/>
              <a:t>Human Hands or AI Commands?</a:t>
            </a:r>
            <a:endParaRPr dirty="0"/>
          </a:p>
        </p:txBody>
      </p:sp>
      <p:sp>
        <p:nvSpPr>
          <p:cNvPr id="98" name="Google Shape;98;p23"/>
          <p:cNvSpPr txBox="1">
            <a:spLocks noGrp="1"/>
          </p:cNvSpPr>
          <p:nvPr>
            <p:ph type="body" idx="1"/>
          </p:nvPr>
        </p:nvSpPr>
        <p:spPr>
          <a:xfrm>
            <a:off x="264925" y="1928325"/>
            <a:ext cx="8520600" cy="2398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Divide into groups of 4 </a:t>
            </a:r>
            <a:endParaRPr dirty="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SzPts val="2600"/>
              <a:buAutoNum type="arabicPeriod"/>
            </a:pPr>
            <a:r>
              <a:rPr lang="en" dirty="0"/>
              <a:t>Each group will focus on one topic and decide which tasks/decisions humans should make and which tasks/decisions AI should make regarding that topic. </a:t>
            </a:r>
            <a:endParaRPr dirty="0"/>
          </a:p>
          <a:p>
            <a:pPr marL="457200" lvl="0" indent="-393700" algn="l" rtl="0">
              <a:spcBef>
                <a:spcPts val="1000"/>
              </a:spcBef>
              <a:spcAft>
                <a:spcPts val="1000"/>
              </a:spcAft>
              <a:buSzPts val="2600"/>
              <a:buAutoNum type="arabicPeriod"/>
            </a:pPr>
            <a:r>
              <a:rPr lang="en" dirty="0"/>
              <a:t>Record ideas on the provided t-chart handout </a:t>
            </a:r>
            <a:endParaRPr dirty="0"/>
          </a:p>
        </p:txBody>
      </p:sp>
      <p:pic>
        <p:nvPicPr>
          <p:cNvPr id="99" name="Google Shape;99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7548" y="147150"/>
            <a:ext cx="1905000" cy="178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 dirty="0"/>
              <a:t>Essential Question</a:t>
            </a:r>
            <a:endParaRPr dirty="0"/>
          </a:p>
        </p:txBody>
      </p:sp>
      <p:sp>
        <p:nvSpPr>
          <p:cNvPr id="105" name="Google Shape;105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5562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11"/>
              <a:buNone/>
            </a:pPr>
            <a:r>
              <a:rPr lang="en" sz="3600" dirty="0"/>
              <a:t>How can educators effectively model the evaluation and responsible use of AI-generated content for students?</a:t>
            </a:r>
            <a:endParaRPr sz="3600" dirty="0"/>
          </a:p>
        </p:txBody>
      </p:sp>
      <p:sp>
        <p:nvSpPr>
          <p:cNvPr id="106" name="Google Shape;106;p24"/>
          <p:cNvSpPr txBox="1"/>
          <p:nvPr/>
        </p:nvSpPr>
        <p:spPr>
          <a:xfrm>
            <a:off x="2286000" y="2417281"/>
            <a:ext cx="4572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4"/>
          <p:cNvSpPr txBox="1"/>
          <p:nvPr/>
        </p:nvSpPr>
        <p:spPr>
          <a:xfrm>
            <a:off x="2286000" y="2417281"/>
            <a:ext cx="4572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4"/>
          <p:cNvSpPr txBox="1"/>
          <p:nvPr/>
        </p:nvSpPr>
        <p:spPr>
          <a:xfrm>
            <a:off x="2286000" y="2417281"/>
            <a:ext cx="4572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5"/>
          <p:cNvSpPr txBox="1">
            <a:spLocks noGrp="1"/>
          </p:cNvSpPr>
          <p:nvPr>
            <p:ph type="title"/>
          </p:nvPr>
        </p:nvSpPr>
        <p:spPr>
          <a:xfrm>
            <a:off x="491502" y="4868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 dirty="0"/>
              <a:t>Learning Objectives</a:t>
            </a:r>
            <a:endParaRPr dirty="0"/>
          </a:p>
        </p:txBody>
      </p:sp>
      <p:sp>
        <p:nvSpPr>
          <p:cNvPr id="114" name="Google Shape;114;p25"/>
          <p:cNvSpPr txBox="1">
            <a:spLocks noGrp="1"/>
          </p:cNvSpPr>
          <p:nvPr>
            <p:ph type="body" idx="1"/>
          </p:nvPr>
        </p:nvSpPr>
        <p:spPr>
          <a:xfrm>
            <a:off x="225550" y="1656575"/>
            <a:ext cx="8304300" cy="27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7107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908"/>
              <a:buChar char="•"/>
            </a:pPr>
            <a:r>
              <a:rPr lang="en" sz="2610" dirty="0">
                <a:solidFill>
                  <a:srgbClr val="FFFFFF"/>
                </a:solidFill>
              </a:rPr>
              <a:t>Evaluate appropriate and effective use of AI for specific instructional tasks.</a:t>
            </a:r>
            <a:endParaRPr sz="2610" dirty="0"/>
          </a:p>
          <a:p>
            <a:pPr marL="457200" lvl="0" indent="-456406" algn="l" rtl="0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ts val="3588"/>
              <a:buChar char="•"/>
            </a:pPr>
            <a:r>
              <a:rPr lang="en" sz="2610" dirty="0"/>
              <a:t>Examine inputs in AI interactions to identify opportunities for improving outputs.</a:t>
            </a:r>
            <a:endParaRPr sz="2610" dirty="0"/>
          </a:p>
          <a:p>
            <a:pPr marL="457200" lvl="0" indent="-394335" algn="l" rtl="0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SzPts val="2610"/>
              <a:buChar char="•"/>
            </a:pPr>
            <a:r>
              <a:rPr lang="en" sz="2610" dirty="0"/>
              <a:t>Explore essential AI literacy skills and plan instructional methods to integrate them into student learning.</a:t>
            </a:r>
            <a:endParaRPr sz="261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>
            <a:spLocks noGrp="1"/>
          </p:cNvSpPr>
          <p:nvPr>
            <p:ph type="title"/>
          </p:nvPr>
        </p:nvSpPr>
        <p:spPr>
          <a:xfrm>
            <a:off x="311700" y="978425"/>
            <a:ext cx="8520600" cy="5727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Say It Right, Get it Right: </a:t>
            </a:r>
            <a:br>
              <a:rPr lang="en" dirty="0"/>
            </a:br>
            <a:r>
              <a:rPr lang="en" dirty="0"/>
              <a:t>Prompt Engineering in AI</a:t>
            </a:r>
            <a:endParaRPr dirty="0"/>
          </a:p>
        </p:txBody>
      </p:sp>
      <p:sp>
        <p:nvSpPr>
          <p:cNvPr id="120" name="Google Shape;120;p26"/>
          <p:cNvSpPr txBox="1">
            <a:spLocks noGrp="1"/>
          </p:cNvSpPr>
          <p:nvPr>
            <p:ph type="body" idx="1"/>
          </p:nvPr>
        </p:nvSpPr>
        <p:spPr>
          <a:xfrm>
            <a:off x="311700" y="1685875"/>
            <a:ext cx="8520600" cy="3416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dirty="0"/>
              <a:t>Using the scenarios provided, select one and answer the following question: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" b="1" dirty="0"/>
              <a:t>What prompt would you give an AI chat tool to get support for this task?</a:t>
            </a:r>
            <a:endParaRPr b="1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Say It Right, Get it Right—Group Consensus</a:t>
            </a:r>
            <a:endParaRPr dirty="0"/>
          </a:p>
        </p:txBody>
      </p:sp>
      <p:sp>
        <p:nvSpPr>
          <p:cNvPr id="126" name="Google Shape;126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/>
            <a:r>
              <a:rPr lang="en" dirty="0"/>
              <a:t>Share individual prompts. </a:t>
            </a:r>
          </a:p>
          <a:p>
            <a:pPr indent="-457200"/>
            <a:endParaRPr lang="en" dirty="0"/>
          </a:p>
          <a:p>
            <a:pPr indent="-457200"/>
            <a:r>
              <a:rPr lang="en" dirty="0"/>
              <a:t>Choose one prompt exactly as written with </a:t>
            </a:r>
            <a:r>
              <a:rPr lang="en" u="sng" dirty="0"/>
              <a:t>no changes</a:t>
            </a:r>
            <a:r>
              <a:rPr lang="en" dirty="0"/>
              <a:t>.   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TAG &amp; RATE: Evaluating Your AI Output</a:t>
            </a:r>
            <a:endParaRPr/>
          </a:p>
        </p:txBody>
      </p:sp>
      <p:sp>
        <p:nvSpPr>
          <p:cNvPr id="132" name="Google Shape;132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/>
              <a:t>📝 1. Input Your Prompt</a:t>
            </a:r>
            <a:endParaRPr b="1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Run your group’s prompt in an AI tool (Chat GPT, Gemini, CoPilot, etc.) and review the output.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TAG &amp; RATE: Evaluating Your AI Output</a:t>
            </a:r>
            <a:endParaRPr/>
          </a:p>
        </p:txBody>
      </p:sp>
      <p:sp>
        <p:nvSpPr>
          <p:cNvPr id="138" name="Google Shape;138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586200" cy="3416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/>
              <a:t>🔍 2. Reflect with TAG</a:t>
            </a:r>
            <a:endParaRPr b="1"/>
          </a:p>
          <a:p>
            <a:pPr marL="457200" lvl="0" indent="-3937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" b="1"/>
              <a:t>T – Tell</a:t>
            </a:r>
            <a:r>
              <a:rPr lang="en"/>
              <a:t> something that worked well</a:t>
            </a:r>
            <a:endParaRPr/>
          </a:p>
          <a:p>
            <a:pPr marL="457200" lvl="0" indent="-3937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Char char="●"/>
            </a:pPr>
            <a:r>
              <a:rPr lang="en" b="1"/>
              <a:t>A – Ask</a:t>
            </a:r>
            <a:r>
              <a:rPr lang="en"/>
              <a:t> what could be improved</a:t>
            </a:r>
            <a:endParaRPr/>
          </a:p>
          <a:p>
            <a:pPr marL="457200" lvl="0" indent="-393700" algn="l" rtl="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Clr>
                <a:schemeClr val="dk1"/>
              </a:buClr>
              <a:buSzPts val="2600"/>
              <a:buChar char="●"/>
            </a:pPr>
            <a:r>
              <a:rPr lang="en" b="1"/>
              <a:t>G – Give</a:t>
            </a:r>
            <a:r>
              <a:rPr lang="en"/>
              <a:t> yourself a suggestion for revising the prompt</a:t>
            </a:r>
            <a:endParaRPr/>
          </a:p>
        </p:txBody>
      </p:sp>
      <p:pic>
        <p:nvPicPr>
          <p:cNvPr id="139" name="Google Shape;13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42500" y="2456000"/>
            <a:ext cx="1941300" cy="2379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TAG &amp; RATE: Evaluating Your AI Output</a:t>
            </a:r>
            <a:endParaRPr/>
          </a:p>
        </p:txBody>
      </p:sp>
      <p:sp>
        <p:nvSpPr>
          <p:cNvPr id="145" name="Google Shape;145;p30"/>
          <p:cNvSpPr txBox="1">
            <a:spLocks noGrp="1"/>
          </p:cNvSpPr>
          <p:nvPr>
            <p:ph type="body" idx="1"/>
          </p:nvPr>
        </p:nvSpPr>
        <p:spPr>
          <a:xfrm>
            <a:off x="311700" y="1152474"/>
            <a:ext cx="8713030" cy="383299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/>
              <a:t>📊 3. Rate the Output</a:t>
            </a:r>
            <a:endParaRPr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/>
              <a:t>Use the criteria below (1=Not at all, 2=Somewhat, 3=extremely):</a:t>
            </a:r>
            <a:endParaRPr sz="2400" dirty="0"/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✅ </a:t>
            </a:r>
            <a:r>
              <a:rPr lang="en" b="1" dirty="0"/>
              <a:t>R</a:t>
            </a:r>
            <a:r>
              <a:rPr lang="en" dirty="0"/>
              <a:t>elevance to scenario</a:t>
            </a:r>
            <a:endParaRPr dirty="0"/>
          </a:p>
          <a:p>
            <a:pPr lvl="0" indent="0">
              <a:lnSpc>
                <a:spcPct val="115000"/>
              </a:lnSpc>
              <a:spcBef>
                <a:spcPts val="1200"/>
              </a:spcBef>
              <a:buNone/>
            </a:pPr>
            <a:r>
              <a:rPr lang="en" dirty="0"/>
              <a:t>✅ </a:t>
            </a:r>
            <a:r>
              <a:rPr lang="en" b="1" dirty="0"/>
              <a:t>A</a:t>
            </a:r>
            <a:r>
              <a:rPr lang="en" dirty="0"/>
              <a:t>lignment to prompt </a:t>
            </a:r>
          </a:p>
          <a:p>
            <a:pPr indent="0">
              <a:lnSpc>
                <a:spcPct val="115000"/>
              </a:lnSpc>
              <a:spcBef>
                <a:spcPts val="1200"/>
              </a:spcBef>
              <a:buNone/>
            </a:pPr>
            <a:r>
              <a:rPr lang="en" dirty="0"/>
              <a:t>✅ Clarity of information</a:t>
            </a:r>
            <a:endParaRPr dirty="0"/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✅ Usefulness to </a:t>
            </a:r>
            <a:r>
              <a:rPr lang="en" b="1" dirty="0"/>
              <a:t>E</a:t>
            </a:r>
            <a:r>
              <a:rPr lang="en" dirty="0"/>
              <a:t>ducator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25</Template>
  <TotalTime>2421</TotalTime>
  <Words>541</Words>
  <Application>Microsoft Macintosh PowerPoint</Application>
  <PresentationFormat>On-screen Show (16:9)</PresentationFormat>
  <Paragraphs>61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Noto Sans Symbols</vt:lpstr>
      <vt:lpstr>Nunito Light</vt:lpstr>
      <vt:lpstr>LEARN theme</vt:lpstr>
      <vt:lpstr>From Input to Impact:</vt:lpstr>
      <vt:lpstr>Decision Division:  Human Hands or AI Commands?</vt:lpstr>
      <vt:lpstr>Essential Question</vt:lpstr>
      <vt:lpstr>Learning Objectives</vt:lpstr>
      <vt:lpstr>Say It Right, Get it Right:  Prompt Engineering in AI</vt:lpstr>
      <vt:lpstr>Say It Right, Get it Right—Group Consensus</vt:lpstr>
      <vt:lpstr>TAG &amp; RATE: Evaluating Your AI Output</vt:lpstr>
      <vt:lpstr>TAG &amp; RATE: Evaluating Your AI Output</vt:lpstr>
      <vt:lpstr>TAG &amp; RATE: Evaluating Your AI Output</vt:lpstr>
      <vt:lpstr>Prompt Like a Pro: Using the PARTS Method</vt:lpstr>
      <vt:lpstr>Prompt Like a Pro</vt:lpstr>
      <vt:lpstr>Jigsaw - AI Literacy and Readiness Competencies for Students</vt:lpstr>
      <vt:lpstr>Strategy Harvest</vt:lpstr>
      <vt:lpstr>Triangle-Square-Circle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Input to Impact</dc:title>
  <dc:subject/>
  <dc:creator>K20 Center</dc:creator>
  <cp:keywords/>
  <dc:description/>
  <cp:lastModifiedBy>Moharram, Jehanne</cp:lastModifiedBy>
  <cp:revision>1</cp:revision>
  <dcterms:modified xsi:type="dcterms:W3CDTF">2025-06-30T16:33:27Z</dcterms:modified>
  <cp:category/>
</cp:coreProperties>
</file>