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2"/>
  </p:notesMasterIdLst>
  <p:sldIdLst>
    <p:sldId id="27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jMPRhsWf74P4PcW1HqyxMmGV8l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9CC3A4-6D60-4B95-89F5-AAFF68BE6869}">
  <a:tblStyle styleId="{739CC3A4-6D60-4B95-89F5-AAFF68BE68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43A2B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43A2B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43A2B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43A2B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43A2B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43A2B1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F098023-33A7-4C47-A264-7D92D83537D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3779" autoAdjust="0"/>
  </p:normalViewPr>
  <p:slideViewPr>
    <p:cSldViewPr snapToGrid="0">
      <p:cViewPr varScale="1">
        <p:scale>
          <a:sx n="180" d="100"/>
          <a:sy n="180" d="100"/>
        </p:scale>
        <p:origin x="1288" y="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K20CareerCollectio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ISP02KPau0&amp;list=PL-aUhEQeaZXLMF3fItNDxiuSkEr0pq0c2&amp;index=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" name="Google Shape;3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d20f99b61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d20f99b61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Groups will look at the assigned CC survey data.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Using the graph, decide on speakers to match the needs of students.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 the planning document to record notes and explain reasons for those decisions.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K20 Center. (2021, September 21). 6 Minute Timer. YouTube. https://www.youtube.com/watch?v=UwhVFDWJEDE&amp;list=PL-aUhEQeaZXLMF3fItNDxiuSkEr0pq0c2&amp;index=8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d22861f2d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d22861f2d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20f99b61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d20f99b61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K20 Center. (2021, September 21). 6 Minute Timer. YouTube. https://www.youtube.com/watch?v=UwhVFDWJEDE&amp;list=PL-aUhEQeaZXLMF3fItNDxiuSkEr0pq0c2&amp;index=8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faa8302e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2cfaa8302e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Group with any peers from your school.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Use the Action Plan handout to list out any upcoming mentoring events.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Have someone else record your answers and contact info so your GU coordinator can contact you.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70a1bf6d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270a1bf6d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Prep poster paper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Back of sticky note - school name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Front - action/barrier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7824698a8f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7824698a8f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https://tinyurl.com/K20CareerCollection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d20f99b61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2d20f99b61e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K20 Center. (2021, September 21). 3 Minute Timer. YouTube. </a:t>
            </a:r>
            <a:r>
              <a:rPr lang="en-US" dirty="0">
                <a:hlinkClick r:id="rId3"/>
              </a:rPr>
              <a:t>https://www.youtube.com/watch?v=iISP02KPau0&amp;list=PL-aUhEQeaZXLMF3fItNDxiuSkEr0pq0c2&amp;index=5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d22861f2d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2d22861f2d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d22861f2d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2d22861f2d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All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Debrief at end of 3 station rotations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Mention Planning Doc</a:t>
            </a:r>
            <a:br>
              <a:rPr lang="en" dirty="0"/>
            </a:br>
            <a:r>
              <a:rPr lang="en" dirty="0"/>
              <a:t>Mention Table Station Cards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d22861f2d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d22861f2d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20f99b61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d20f99b61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K20 Center. (2021, September 21). 6 Minute Timer. YouTube. https://www.youtube.com/watch?v=UwhVFDWJEDE&amp;list=PL-aUhEQeaZXLMF3fItNDxiuSkEr0pq0c2&amp;index=8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d22861f2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d22861f2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blank">
  <p:cSld name="BLANK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s/Quote/Objective 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●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s/Quote/Objective 2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 txBox="1">
            <a:spLocks noGrp="1"/>
          </p:cNvSpPr>
          <p:nvPr>
            <p:ph type="title"/>
          </p:nvPr>
        </p:nvSpPr>
        <p:spPr>
          <a:xfrm>
            <a:off x="3667625" y="2150850"/>
            <a:ext cx="5170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●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○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■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●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○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■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●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○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■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6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●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body" idx="1"/>
          </p:nvPr>
        </p:nvSpPr>
        <p:spPr>
          <a:xfrm>
            <a:off x="1114925" y="11606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body" idx="1"/>
          </p:nvPr>
        </p:nvSpPr>
        <p:spPr>
          <a:xfrm>
            <a:off x="1139275" y="176910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body" idx="2"/>
          </p:nvPr>
        </p:nvSpPr>
        <p:spPr>
          <a:xfrm>
            <a:off x="4832400" y="176910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●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38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●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whVFDWJED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UwhVFDWJEDE&amp;list=PL-aUhEQeaZXLMF3fItNDxiuSkEr0pq0c2&amp;index=8" TargetMode="Externa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whVFDWJED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UwhVFDWJEDE&amp;list=PL-aUhEQeaZXLMF3fItNDxiuSkEr0pq0c2&amp;index=8" TargetMode="Externa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K20CareerCollectio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earn.k20center.ou.edu/strategy/118" TargetMode="External"/><Relationship Id="rId5" Type="http://schemas.openxmlformats.org/officeDocument/2006/relationships/hyperlink" Target="https://www.youtube.com/watch?v=UwhVFDWJEDE&amp;list=PL-aUhEQeaZXLMF3fItNDxiuSkEr0pq0c2&amp;index=8" TargetMode="External"/><Relationship Id="rId4" Type="http://schemas.openxmlformats.org/officeDocument/2006/relationships/hyperlink" Target="https://www.bing.com/videos/search?view=detail&amp;q=K20+Center+time+clock&amp;qpvt=K20+Center+time+clock&amp;mid=FE3F8C7CF888E992E398FE3F8C7CF888E992E398&amp;&amp;FORM=VRDGA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iISP02KPau0&amp;list=PL-aUhEQeaZXLMF3fItNDxiuSkEr0pq0c2&amp;index=5" TargetMode="External"/><Relationship Id="rId5" Type="http://schemas.openxmlformats.org/officeDocument/2006/relationships/image" Target="../media/image7.jpg"/><Relationship Id="rId4" Type="http://schemas.openxmlformats.org/officeDocument/2006/relationships/hyperlink" Target="http://www.youtube.com/watch?v=iISP02KPau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whVFDWJED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UwhVFDWJEDE&amp;list=PL-aUhEQeaZXLMF3fItNDxiuSkEr0pq0c2&amp;index=8" TargetMode="Externa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BE6A2-5FFB-2A55-FCE5-CEFA8E041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64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d22861f2db_0_0"/>
          <p:cNvSpPr txBox="1">
            <a:spLocks noGrp="1"/>
          </p:cNvSpPr>
          <p:nvPr>
            <p:ph type="body" idx="1"/>
          </p:nvPr>
        </p:nvSpPr>
        <p:spPr>
          <a:xfrm>
            <a:off x="1059169" y="957000"/>
            <a:ext cx="3714300" cy="37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 dirty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C</a:t>
            </a:r>
            <a:r>
              <a:rPr lang="en" sz="2000" dirty="0">
                <a:solidFill>
                  <a:schemeClr val="dk1"/>
                </a:solidFill>
              </a:rPr>
              <a:t>areer Cafés enable students to dig deeper into career fields of specific interest to them. 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 dirty="0">
                <a:solidFill>
                  <a:schemeClr val="dk1"/>
                </a:solidFill>
              </a:rPr>
              <a:t>Provide students a way to meet professionals, either in-person or virtually, who work in interested career fields.</a:t>
            </a:r>
            <a:endParaRPr dirty="0"/>
          </a:p>
        </p:txBody>
      </p:sp>
      <p:sp>
        <p:nvSpPr>
          <p:cNvPr id="101" name="Google Shape;101;g2d22861f2db_0_0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765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Career Café</a:t>
            </a:r>
            <a:endParaRPr/>
          </a:p>
        </p:txBody>
      </p:sp>
      <p:pic>
        <p:nvPicPr>
          <p:cNvPr id="102" name="Google Shape;102;g2d22861f2d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225" y="739500"/>
            <a:ext cx="3842851" cy="3262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d20f99b61e_0_52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7452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Career </a:t>
            </a:r>
            <a:r>
              <a:rPr lang="en">
                <a:solidFill>
                  <a:schemeClr val="dk1"/>
                </a:solidFill>
              </a:rPr>
              <a:t>Café</a:t>
            </a:r>
            <a:r>
              <a:rPr lang="en"/>
              <a:t> Directions</a:t>
            </a:r>
            <a:endParaRPr/>
          </a:p>
        </p:txBody>
      </p:sp>
      <p:sp>
        <p:nvSpPr>
          <p:cNvPr id="108" name="Google Shape;108;g2d20f99b61e_0_52"/>
          <p:cNvSpPr txBox="1">
            <a:spLocks noGrp="1"/>
          </p:cNvSpPr>
          <p:nvPr>
            <p:ph type="body" idx="1"/>
          </p:nvPr>
        </p:nvSpPr>
        <p:spPr>
          <a:xfrm>
            <a:off x="1114925" y="912565"/>
            <a:ext cx="74523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Analyze the sample </a:t>
            </a:r>
            <a:r>
              <a:rPr lang="en" b="1" dirty="0">
                <a:solidFill>
                  <a:srgbClr val="4B7E5B"/>
                </a:solidFill>
              </a:rPr>
              <a:t>Student Survey Data</a:t>
            </a:r>
            <a:r>
              <a:rPr lang="en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With your group, identify 5 speakers that match the top needs and interests of the data.</a:t>
            </a:r>
            <a:endParaRPr dirty="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On your </a:t>
            </a:r>
            <a:r>
              <a:rPr lang="en" b="1" dirty="0">
                <a:solidFill>
                  <a:srgbClr val="4B7E5B"/>
                </a:solidFill>
              </a:rPr>
              <a:t>Planning Document</a:t>
            </a:r>
            <a:r>
              <a:rPr lang="en" dirty="0">
                <a:solidFill>
                  <a:schemeClr val="dk1"/>
                </a:solidFill>
              </a:rPr>
              <a:t>, list community partners who might be interested in helping with your café.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09" name="Google Shape;109;g2d20f99b61e_0_52" title="K20 Center 6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2989" y="3581953"/>
            <a:ext cx="1819111" cy="102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6F0162-C66D-D5A0-D063-F1DB0E10AF93}"/>
              </a:ext>
            </a:extLst>
          </p:cNvPr>
          <p:cNvSpPr txBox="1"/>
          <p:nvPr/>
        </p:nvSpPr>
        <p:spPr>
          <a:xfrm>
            <a:off x="3805046" y="4634491"/>
            <a:ext cx="2404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5"/>
              </a:rPr>
              <a:t>K20 6 Minute Timer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d22861f2db_0_12"/>
          <p:cNvSpPr txBox="1">
            <a:spLocks noGrp="1"/>
          </p:cNvSpPr>
          <p:nvPr>
            <p:ph type="body" idx="1"/>
          </p:nvPr>
        </p:nvSpPr>
        <p:spPr>
          <a:xfrm>
            <a:off x="1200418" y="893221"/>
            <a:ext cx="3714300" cy="37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C</a:t>
            </a:r>
            <a:r>
              <a:rPr lang="en" sz="2000" dirty="0"/>
              <a:t>ollege2Career Forums (C2CF) connect students to postsecondary environments and career professionals.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dirty="0"/>
              <a:t>Students experience </a:t>
            </a:r>
            <a:endParaRPr sz="2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real-world career connections </a:t>
            </a:r>
            <a:r>
              <a:rPr lang="en" sz="2000" dirty="0">
                <a:solidFill>
                  <a:schemeClr val="dk1"/>
                </a:solidFill>
              </a:rPr>
              <a:t>through interactive learning experiences. </a:t>
            </a:r>
            <a:endParaRPr sz="2000" dirty="0"/>
          </a:p>
        </p:txBody>
      </p:sp>
      <p:sp>
        <p:nvSpPr>
          <p:cNvPr id="115" name="Google Shape;115;g2d22861f2db_0_12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College2Career Forums</a:t>
            </a:r>
            <a:endParaRPr/>
          </a:p>
        </p:txBody>
      </p:sp>
      <p:pic>
        <p:nvPicPr>
          <p:cNvPr id="116" name="Google Shape;116;g2d22861f2db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650" y="1242625"/>
            <a:ext cx="2859637" cy="381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20f99b61e_0_57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7452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College2Career </a:t>
            </a:r>
            <a:r>
              <a:rPr lang="en">
                <a:solidFill>
                  <a:schemeClr val="dk1"/>
                </a:solidFill>
              </a:rPr>
              <a:t>Forum</a:t>
            </a:r>
            <a:r>
              <a:rPr lang="en"/>
              <a:t> Directions</a:t>
            </a:r>
            <a:endParaRPr/>
          </a:p>
        </p:txBody>
      </p:sp>
      <p:sp>
        <p:nvSpPr>
          <p:cNvPr id="122" name="Google Shape;122;g2d20f99b61e_0_57"/>
          <p:cNvSpPr txBox="1">
            <a:spLocks noGrp="1"/>
          </p:cNvSpPr>
          <p:nvPr>
            <p:ph type="body" idx="1"/>
          </p:nvPr>
        </p:nvSpPr>
        <p:spPr>
          <a:xfrm>
            <a:off x="1121272" y="687512"/>
            <a:ext cx="74523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Select one speaker or cluster from the Career Café activity.</a:t>
            </a:r>
            <a:endParaRPr dirty="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Outline a plan to take students to that business or PSI using the </a:t>
            </a:r>
            <a:r>
              <a:rPr lang="en" b="1" dirty="0">
                <a:solidFill>
                  <a:srgbClr val="4B7E5B"/>
                </a:solidFill>
              </a:rPr>
              <a:t>Planning Document</a:t>
            </a:r>
            <a:r>
              <a:rPr lang="en" dirty="0">
                <a:solidFill>
                  <a:schemeClr val="dk1"/>
                </a:solidFill>
              </a:rPr>
              <a:t>. </a:t>
            </a:r>
            <a:endParaRPr dirty="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Consider which stakeholders need to be involved in this process.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23" name="Google Shape;123;g2d20f99b61e_0_57" title="K20 Center 6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3858" y="3480810"/>
            <a:ext cx="1819111" cy="102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99AC49-1355-7828-FD7E-93D421C1586B}"/>
              </a:ext>
            </a:extLst>
          </p:cNvPr>
          <p:cNvSpPr txBox="1"/>
          <p:nvPr/>
        </p:nvSpPr>
        <p:spPr>
          <a:xfrm>
            <a:off x="3712467" y="4504060"/>
            <a:ext cx="2404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5"/>
              </a:rPr>
              <a:t>K20 6 Minute Timer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body" idx="1"/>
          </p:nvPr>
        </p:nvSpPr>
        <p:spPr>
          <a:xfrm>
            <a:off x="1114925" y="1160600"/>
            <a:ext cx="4808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Looking back at your clock, what clusters are still blank and how can you fill these gaps?</a:t>
            </a:r>
            <a:endParaRPr sz="2300"/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If you have facilitated or participated in a Mentoring event, how did it go?</a:t>
            </a:r>
            <a:endParaRPr sz="2300"/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>
                <a:solidFill>
                  <a:schemeClr val="dk1"/>
                </a:solidFill>
              </a:rPr>
              <a:t>LEARN Mentoring Collection: </a:t>
            </a:r>
            <a:r>
              <a:rPr lang="en" sz="2300" u="sng">
                <a:solidFill>
                  <a:schemeClr val="hlink"/>
                </a:solidFill>
                <a:hlinkClick r:id="rId3"/>
              </a:rPr>
              <a:t>tinyurl.com/K20CareerCollection</a:t>
            </a:r>
            <a:r>
              <a:rPr lang="en" sz="2300">
                <a:solidFill>
                  <a:schemeClr val="dk1"/>
                </a:solidFill>
              </a:rPr>
              <a:t> </a:t>
            </a:r>
            <a:endParaRPr sz="2300"/>
          </a:p>
        </p:txBody>
      </p:sp>
      <p:sp>
        <p:nvSpPr>
          <p:cNvPr id="129" name="Google Shape;129;p4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72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Group Discussion</a:t>
            </a:r>
            <a:endParaRPr/>
          </a:p>
        </p:txBody>
      </p:sp>
      <p:pic>
        <p:nvPicPr>
          <p:cNvPr id="130" name="Google Shape;13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8771" y="1635939"/>
            <a:ext cx="2110350" cy="211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cfaa8302ef_0_19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School-Based Needs Planning</a:t>
            </a:r>
            <a:endParaRPr/>
          </a:p>
        </p:txBody>
      </p:sp>
      <p:sp>
        <p:nvSpPr>
          <p:cNvPr id="136" name="Google Shape;136;g2cfaa8302ef_0_19"/>
          <p:cNvSpPr txBox="1">
            <a:spLocks noGrp="1"/>
          </p:cNvSpPr>
          <p:nvPr>
            <p:ph type="body" idx="1"/>
          </p:nvPr>
        </p:nvSpPr>
        <p:spPr>
          <a:xfrm>
            <a:off x="1041869" y="1244075"/>
            <a:ext cx="4342146" cy="3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400" dirty="0"/>
              <a:t>Pair with peers from your school.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400" dirty="0"/>
              <a:t>Use your </a:t>
            </a:r>
            <a:r>
              <a:rPr lang="en" sz="2400" b="1" dirty="0">
                <a:solidFill>
                  <a:srgbClr val="4B7E5B"/>
                </a:solidFill>
              </a:rPr>
              <a:t>Mentoring</a:t>
            </a:r>
            <a:r>
              <a:rPr lang="en" sz="2400" dirty="0"/>
              <a:t> </a:t>
            </a:r>
            <a:r>
              <a:rPr lang="en" sz="2400" b="1" dirty="0">
                <a:solidFill>
                  <a:srgbClr val="4B7E5B"/>
                </a:solidFill>
              </a:rPr>
              <a:t>Action Plan </a:t>
            </a:r>
            <a:r>
              <a:rPr lang="en" sz="2400" dirty="0"/>
              <a:t>to plan for any upcoming Mentoring events.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400" dirty="0"/>
              <a:t>Make two copies of your Action Plan: one for your team and one for GEAR UP.</a:t>
            </a:r>
            <a:endParaRPr sz="2400" dirty="0"/>
          </a:p>
        </p:txBody>
      </p:sp>
      <p:graphicFrame>
        <p:nvGraphicFramePr>
          <p:cNvPr id="137" name="Google Shape;137;g2cfaa8302ef_0_19"/>
          <p:cNvGraphicFramePr/>
          <p:nvPr>
            <p:extLst>
              <p:ext uri="{D42A27DB-BD31-4B8C-83A1-F6EECF244321}">
                <p14:modId xmlns:p14="http://schemas.microsoft.com/office/powerpoint/2010/main" val="2964340414"/>
              </p:ext>
            </p:extLst>
          </p:nvPr>
        </p:nvGraphicFramePr>
        <p:xfrm>
          <a:off x="5423211" y="1244075"/>
          <a:ext cx="3456878" cy="3163946"/>
        </p:xfrm>
        <a:graphic>
          <a:graphicData uri="http://schemas.openxmlformats.org/drawingml/2006/table">
            <a:tbl>
              <a:tblPr>
                <a:noFill/>
                <a:tableStyleId>{2F098023-33A7-4C47-A264-7D92D83537D5}</a:tableStyleId>
              </a:tblPr>
              <a:tblGrid>
                <a:gridCol w="1686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35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Mentoring Event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7E5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7E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3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4B7E5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Career Expo</a:t>
                      </a:r>
                      <a:endParaRPr sz="1200" b="1" dirty="0">
                        <a:solidFill>
                          <a:srgbClr val="050F5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Career professionals to provide a broad overview of careers from a variety of career clusters.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16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4B7E5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Career Café</a:t>
                      </a:r>
                      <a:endParaRPr sz="1200" b="1" dirty="0">
                        <a:solidFill>
                          <a:srgbClr val="4B7E5B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 groups dig deeper into career fields of specific interest to students.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959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4B7E5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College2Career Forum</a:t>
                      </a:r>
                      <a:endParaRPr sz="1200" b="1" dirty="0">
                        <a:solidFill>
                          <a:srgbClr val="4B7E5B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Visit postsecondary institutions and career professionals for interactive and hands-on learning experiences.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0a1bf6db0_0_0"/>
          <p:cNvSpPr txBox="1">
            <a:spLocks noGrp="1"/>
          </p:cNvSpPr>
          <p:nvPr>
            <p:ph type="body" idx="1"/>
          </p:nvPr>
        </p:nvSpPr>
        <p:spPr>
          <a:xfrm>
            <a:off x="1139274" y="1025850"/>
            <a:ext cx="7824843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 dirty="0"/>
              <a:t>Take 3 </a:t>
            </a:r>
            <a:r>
              <a:rPr lang="en" sz="2200" b="1" dirty="0">
                <a:solidFill>
                  <a:srgbClr val="4B7E5B"/>
                </a:solidFill>
              </a:rPr>
              <a:t>Green</a:t>
            </a:r>
            <a:r>
              <a:rPr lang="en" sz="2200" dirty="0"/>
              <a:t> and 3 </a:t>
            </a:r>
            <a:r>
              <a:rPr lang="en" sz="2200" b="1" dirty="0">
                <a:solidFill>
                  <a:srgbClr val="FF9900"/>
                </a:solidFill>
              </a:rPr>
              <a:t>Orange</a:t>
            </a:r>
            <a:r>
              <a:rPr lang="en" sz="2200" dirty="0"/>
              <a:t> sticky notes.</a:t>
            </a:r>
            <a:endParaRPr sz="2200" dirty="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 dirty="0"/>
              <a:t>Write your name on the back (sticky side).</a:t>
            </a:r>
            <a:endParaRPr sz="2200" dirty="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 dirty="0"/>
              <a:t>Thinking about your school’s needs/capabilities:</a:t>
            </a:r>
            <a:endParaRPr sz="2200" dirty="0"/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 b="1" dirty="0">
                <a:solidFill>
                  <a:srgbClr val="4B7E5B"/>
                </a:solidFill>
              </a:rPr>
              <a:t>Green</a:t>
            </a:r>
            <a:r>
              <a:rPr lang="en" sz="2200" dirty="0"/>
              <a:t>: Write an action item.</a:t>
            </a:r>
            <a:endParaRPr sz="2200" dirty="0"/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 b="1" dirty="0">
                <a:solidFill>
                  <a:srgbClr val="FF9900"/>
                </a:solidFill>
              </a:rPr>
              <a:t>Orange</a:t>
            </a:r>
            <a:r>
              <a:rPr lang="en" sz="2200" dirty="0"/>
              <a:t>: Write a potential barrier.</a:t>
            </a:r>
          </a:p>
          <a:p>
            <a:pPr indent="-368300">
              <a:buSzPts val="2200"/>
              <a:buAutoNum type="arabicPeriod"/>
            </a:pPr>
            <a:r>
              <a:rPr lang="en" sz="2200" dirty="0"/>
              <a:t>P</a:t>
            </a:r>
            <a:r>
              <a:rPr lang="en-US" sz="2200" dirty="0"/>
              <a:t>l</a:t>
            </a:r>
            <a:r>
              <a:rPr lang="en" sz="2200" dirty="0"/>
              <a:t>ace Green notes at the </a:t>
            </a:r>
            <a:r>
              <a:rPr lang="en" sz="2200" b="1" i="1" dirty="0">
                <a:solidFill>
                  <a:srgbClr val="4B7E5B"/>
                </a:solidFill>
              </a:rPr>
              <a:t>top</a:t>
            </a:r>
            <a:r>
              <a:rPr lang="en" sz="2200" dirty="0"/>
              <a:t> of the respective poster and Orange on the </a:t>
            </a:r>
            <a:r>
              <a:rPr lang="en" sz="2200" b="1" i="1" dirty="0">
                <a:solidFill>
                  <a:srgbClr val="FF9900"/>
                </a:solidFill>
              </a:rPr>
              <a:t>bottom</a:t>
            </a:r>
            <a:r>
              <a:rPr lang="en" sz="2200" dirty="0"/>
              <a:t>. </a:t>
            </a:r>
            <a:endParaRPr sz="2200" dirty="0"/>
          </a:p>
        </p:txBody>
      </p:sp>
      <p:sp>
        <p:nvSpPr>
          <p:cNvPr id="143" name="Google Shape;143;g270a1bf6db0_0_0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Gallery Walk - Career Exploration</a:t>
            </a:r>
            <a:endParaRPr/>
          </a:p>
        </p:txBody>
      </p:sp>
      <p:pic>
        <p:nvPicPr>
          <p:cNvPr id="144" name="Google Shape;144;g270a1bf6db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765" y="3387778"/>
            <a:ext cx="2759192" cy="1146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7824698a8f_1_6"/>
          <p:cNvSpPr txBox="1">
            <a:spLocks noGrp="1"/>
          </p:cNvSpPr>
          <p:nvPr>
            <p:ph type="body" idx="1"/>
          </p:nvPr>
        </p:nvSpPr>
        <p:spPr>
          <a:xfrm>
            <a:off x="1114925" y="1160599"/>
            <a:ext cx="7062636" cy="36994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K20 Center. (n.d.). Appointment Clock. Strategies. </a:t>
            </a:r>
            <a:r>
              <a:rPr lang="en-US" sz="1800" dirty="0">
                <a:hlinkClick r:id="rId3"/>
              </a:rPr>
              <a:t>https://learn.k20center.ou.edu/strategy/124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K20 Center. (n.d.). 3-minute timer. </a:t>
            </a:r>
            <a:r>
              <a:rPr lang="en-US" sz="1800" dirty="0">
                <a:hlinkClick r:id="rId4"/>
              </a:rPr>
              <a:t>https://www.bing.com/videos/search?view=detail&amp;q=K20+Center+time+clock&amp;qpvt=K20+Center+time+clock&amp;mid=FE3F8C7CF888E992E398FE3F8C7CF888E992E398&amp;&amp;FORM=VRDGAR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K20 Center. (2021, September 21). 6 Minute Timer. YouTube. </a:t>
            </a:r>
            <a:r>
              <a:rPr lang="en-US" sz="1800" dirty="0">
                <a:hlinkClick r:id="rId5"/>
              </a:rPr>
              <a:t>https://www.youtube.com/watch?v=UwhVFDWJEDE&amp;list=PL-aUhEQeaZXLMF3fItNDxiuSkEr0pq0c2&amp;index=8</a:t>
            </a:r>
            <a:r>
              <a:rPr lang="en-US" sz="1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K20 Center. (n.d.). Gallery Walk/Carousel. Strategies. </a:t>
            </a:r>
            <a:r>
              <a:rPr lang="en-US" sz="1800" dirty="0">
                <a:hlinkClick r:id="rId6"/>
              </a:rPr>
              <a:t>https://learn.k20center.ou.edu/strategy/118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" sz="1800" dirty="0"/>
              <a:t>LEARN Link: tinyurl.com/K20CareerCollection </a:t>
            </a:r>
            <a:endParaRPr sz="1800" dirty="0"/>
          </a:p>
        </p:txBody>
      </p:sp>
      <p:sp>
        <p:nvSpPr>
          <p:cNvPr id="150" name="Google Shape;150;g27824698a8f_1_6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575794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Career Exploration Resources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Welcome</a:t>
            </a:r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Community Collaboration: Building Bridges for Career Exploration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d20f99b61e_0_66"/>
          <p:cNvSpPr txBox="1">
            <a:spLocks noGrp="1"/>
          </p:cNvSpPr>
          <p:nvPr>
            <p:ph type="title"/>
          </p:nvPr>
        </p:nvSpPr>
        <p:spPr>
          <a:xfrm>
            <a:off x="1108200" y="260423"/>
            <a:ext cx="7578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Appointment Clocks</a:t>
            </a:r>
            <a:endParaRPr dirty="0"/>
          </a:p>
        </p:txBody>
      </p:sp>
      <p:sp>
        <p:nvSpPr>
          <p:cNvPr id="42" name="Google Shape;42;g2d20f99b61e_0_66"/>
          <p:cNvSpPr txBox="1">
            <a:spLocks noGrp="1"/>
          </p:cNvSpPr>
          <p:nvPr>
            <p:ph type="body" idx="1"/>
          </p:nvPr>
        </p:nvSpPr>
        <p:spPr>
          <a:xfrm>
            <a:off x="1029779" y="863550"/>
            <a:ext cx="6222946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en" sz="2400" dirty="0"/>
              <a:t>Using your </a:t>
            </a:r>
            <a:r>
              <a:rPr lang="en" sz="2400" b="1" dirty="0">
                <a:solidFill>
                  <a:srgbClr val="4B7E5B"/>
                </a:solidFill>
              </a:rPr>
              <a:t>Modified Appointment Clock </a:t>
            </a:r>
            <a:r>
              <a:rPr lang="en" sz="2400" dirty="0"/>
              <a:t>and your </a:t>
            </a:r>
            <a:r>
              <a:rPr lang="en" sz="2400" b="1" dirty="0">
                <a:solidFill>
                  <a:srgbClr val="4B7E5B"/>
                </a:solidFill>
              </a:rPr>
              <a:t>Career Cluster Table</a:t>
            </a:r>
            <a:r>
              <a:rPr lang="en" sz="2400" dirty="0"/>
              <a:t> handout, list one PSI program, place of business, or career speaker per number. </a:t>
            </a:r>
            <a:endParaRPr sz="24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en" sz="2400" dirty="0"/>
              <a:t>Follow the order of the CC Table (e.g. 1 is Agriculture, Food, &amp; Natural Resources).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3" name="Google Shape;43;g2d20f99b61e_0_66"/>
          <p:cNvPicPr preferRelativeResize="0"/>
          <p:nvPr/>
        </p:nvPicPr>
        <p:blipFill rotWithShape="1">
          <a:blip r:embed="rId3">
            <a:alphaModFix/>
          </a:blip>
          <a:srcRect l="2134" r="2134"/>
          <a:stretch/>
        </p:blipFill>
        <p:spPr>
          <a:xfrm>
            <a:off x="7583100" y="307247"/>
            <a:ext cx="1103700" cy="1152900"/>
          </a:xfrm>
          <a:prstGeom prst="ellipse">
            <a:avLst/>
          </a:prstGeom>
          <a:noFill/>
          <a:ln w="63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44" name="Google Shape;44;g2d20f99b61e_0_66" title="K20 Center 3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0331" y="3544299"/>
            <a:ext cx="1963009" cy="10257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15F935-BBDE-449A-3652-011970CCB37D}"/>
              </a:ext>
            </a:extLst>
          </p:cNvPr>
          <p:cNvSpPr txBox="1"/>
          <p:nvPr/>
        </p:nvSpPr>
        <p:spPr>
          <a:xfrm>
            <a:off x="3558710" y="4575300"/>
            <a:ext cx="219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K20 3 Minute Timer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d22861f2db_0_28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Essential Question</a:t>
            </a:r>
            <a:endParaRPr/>
          </a:p>
        </p:txBody>
      </p:sp>
      <p:sp>
        <p:nvSpPr>
          <p:cNvPr id="50" name="Google Shape;50;g2d22861f2db_0_28"/>
          <p:cNvSpPr txBox="1">
            <a:spLocks noGrp="1"/>
          </p:cNvSpPr>
          <p:nvPr>
            <p:ph type="body" idx="1"/>
          </p:nvPr>
        </p:nvSpPr>
        <p:spPr>
          <a:xfrm>
            <a:off x="1114925" y="1160600"/>
            <a:ext cx="7473900" cy="2096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dirty="0"/>
              <a:t>How can I grow and sustain a career-focused mentorship program at my school?</a:t>
            </a:r>
            <a:endParaRPr sz="3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d22861f2db_0_23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Objectives</a:t>
            </a:r>
            <a:endParaRPr/>
          </a:p>
        </p:txBody>
      </p:sp>
      <p:sp>
        <p:nvSpPr>
          <p:cNvPr id="56" name="Google Shape;56;g2d22861f2db_0_23"/>
          <p:cNvSpPr txBox="1">
            <a:spLocks noGrp="1"/>
          </p:cNvSpPr>
          <p:nvPr>
            <p:ph type="body" idx="1"/>
          </p:nvPr>
        </p:nvSpPr>
        <p:spPr>
          <a:xfrm>
            <a:off x="1114925" y="1160600"/>
            <a:ext cx="79017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Participants will complete the following objectives:</a:t>
            </a:r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" dirty="0"/>
              <a:t>Identify and brainstorm a comprehensive list of potential community partners relevant to their school's needs.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dirty="0"/>
              <a:t>Construct a foundational model for a career exploration program.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dirty="0"/>
              <a:t>Evaluate the effectiveness and progress of their existing career exploration program.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Meet the Team!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3684950" y="289150"/>
            <a:ext cx="5170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Station Activities</a:t>
            </a:r>
            <a:endParaRPr/>
          </a:p>
        </p:txBody>
      </p:sp>
      <p:graphicFrame>
        <p:nvGraphicFramePr>
          <p:cNvPr id="81" name="Google Shape;81;p3"/>
          <p:cNvGraphicFramePr/>
          <p:nvPr>
            <p:extLst>
              <p:ext uri="{D42A27DB-BD31-4B8C-83A1-F6EECF244321}">
                <p14:modId xmlns:p14="http://schemas.microsoft.com/office/powerpoint/2010/main" val="750997709"/>
              </p:ext>
            </p:extLst>
          </p:nvPr>
        </p:nvGraphicFramePr>
        <p:xfrm>
          <a:off x="3684950" y="1632225"/>
          <a:ext cx="5170200" cy="2230120"/>
        </p:xfrm>
        <a:graphic>
          <a:graphicData uri="http://schemas.openxmlformats.org/drawingml/2006/table">
            <a:tbl>
              <a:tblPr bandRow="1">
                <a:noFill/>
                <a:tableStyleId>{739CC3A4-6D60-4B95-89F5-AAFF68BE6869}</a:tableStyleId>
              </a:tblPr>
              <a:tblGrid>
                <a:gridCol w="163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Station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7E5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7E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B7E5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Career Expo</a:t>
                      </a:r>
                      <a:endParaRPr sz="1200" b="1">
                        <a:solidFill>
                          <a:srgbClr val="050F5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your own Career Expo using sample room layouts and career cluster banners.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B7E5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Career Café</a:t>
                      </a:r>
                      <a:endParaRPr sz="1200" b="1">
                        <a:solidFill>
                          <a:srgbClr val="4B7E5B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View sample Career Cluster survey data and collaborate with your group to find five (5) speakers and/or clusters that match the needs and interests.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B7E5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College2Career Forum</a:t>
                      </a:r>
                      <a:endParaRPr sz="1200" b="1">
                        <a:solidFill>
                          <a:srgbClr val="4B7E5B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Brainstorm hands-on experiences that students could participate in with expected outcomes and expectations.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d22861f2db_0_6"/>
          <p:cNvSpPr txBox="1">
            <a:spLocks noGrp="1"/>
          </p:cNvSpPr>
          <p:nvPr>
            <p:ph type="body" idx="1"/>
          </p:nvPr>
        </p:nvSpPr>
        <p:spPr>
          <a:xfrm>
            <a:off x="981575" y="650087"/>
            <a:ext cx="3714300" cy="37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C</a:t>
            </a:r>
            <a:r>
              <a:rPr lang="en" sz="2000" dirty="0"/>
              <a:t>areer Expos connect cohort students with career professionals to provide a broad overview of careers.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dirty="0"/>
              <a:t>Career Expos take place in-person at a specific event location or at your school site.</a:t>
            </a:r>
            <a:endParaRPr sz="2000" dirty="0"/>
          </a:p>
        </p:txBody>
      </p:sp>
      <p:sp>
        <p:nvSpPr>
          <p:cNvPr id="87" name="Google Shape;87;g2d22861f2db_0_6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Career Expo</a:t>
            </a:r>
            <a:endParaRPr/>
          </a:p>
        </p:txBody>
      </p:sp>
      <p:pic>
        <p:nvPicPr>
          <p:cNvPr id="88" name="Google Shape;88;g2d22861f2db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225" y="1242613"/>
            <a:ext cx="4162376" cy="312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d20f99b61e_0_36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7452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Career Expo Directions</a:t>
            </a:r>
            <a:endParaRPr/>
          </a:p>
        </p:txBody>
      </p:sp>
      <p:sp>
        <p:nvSpPr>
          <p:cNvPr id="94" name="Google Shape;94;g2d20f99b61e_0_36"/>
          <p:cNvSpPr txBox="1">
            <a:spLocks noGrp="1"/>
          </p:cNvSpPr>
          <p:nvPr>
            <p:ph type="body" idx="1"/>
          </p:nvPr>
        </p:nvSpPr>
        <p:spPr>
          <a:xfrm>
            <a:off x="1063097" y="945882"/>
            <a:ext cx="74523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Work with your table to format and set up a sample expo using the </a:t>
            </a:r>
            <a:r>
              <a:rPr lang="en" b="1" dirty="0">
                <a:solidFill>
                  <a:srgbClr val="4B7E5B"/>
                </a:solidFill>
              </a:rPr>
              <a:t>Career Cluster Cards </a:t>
            </a:r>
            <a:r>
              <a:rPr lang="en" dirty="0">
                <a:solidFill>
                  <a:schemeClr val="dk1"/>
                </a:solidFill>
              </a:rPr>
              <a:t>and the </a:t>
            </a:r>
            <a:r>
              <a:rPr lang="en" b="1" dirty="0">
                <a:solidFill>
                  <a:srgbClr val="4B7E5B"/>
                </a:solidFill>
              </a:rPr>
              <a:t>Career Expo Gym Setup</a:t>
            </a:r>
            <a:r>
              <a:rPr lang="en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On your </a:t>
            </a:r>
            <a:r>
              <a:rPr lang="en" b="1" dirty="0">
                <a:solidFill>
                  <a:srgbClr val="4B7E5B"/>
                </a:solidFill>
              </a:rPr>
              <a:t>Planning Document</a:t>
            </a:r>
            <a:r>
              <a:rPr lang="en" dirty="0">
                <a:solidFill>
                  <a:schemeClr val="dk1"/>
                </a:solidFill>
              </a:rPr>
              <a:t>, list community partners who might be interested in helping with your expo.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95" name="Google Shape;95;g2d20f99b61e_0_36" title="K20 Center 6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666" y="3525310"/>
            <a:ext cx="1819111" cy="102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95755B-0A13-9563-C59C-14FF93D097A9}"/>
              </a:ext>
            </a:extLst>
          </p:cNvPr>
          <p:cNvSpPr txBox="1"/>
          <p:nvPr/>
        </p:nvSpPr>
        <p:spPr>
          <a:xfrm>
            <a:off x="3907779" y="4594161"/>
            <a:ext cx="2404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5"/>
              </a:rPr>
              <a:t>K20 6 Minute Timer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4414299-4190-4ce0-817c-498f52f0e74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B35E9B34D4B540A5782920032EE300" ma:contentTypeVersion="17" ma:contentTypeDescription="Create a new document." ma:contentTypeScope="" ma:versionID="35f2a66ab278ea418a15a90973a1bf61">
  <xsd:schema xmlns:xsd="http://www.w3.org/2001/XMLSchema" xmlns:xs="http://www.w3.org/2001/XMLSchema" xmlns:p="http://schemas.microsoft.com/office/2006/metadata/properties" xmlns:ns3="84414299-4190-4ce0-817c-498f52f0e748" xmlns:ns4="a93bf28d-c3e5-4b25-b576-f1cfe2078d75" targetNamespace="http://schemas.microsoft.com/office/2006/metadata/properties" ma:root="true" ma:fieldsID="974ce15ed3a8785af829694f787b46cf" ns3:_="" ns4:_="">
    <xsd:import namespace="84414299-4190-4ce0-817c-498f52f0e748"/>
    <xsd:import namespace="a93bf28d-c3e5-4b25-b576-f1cfe2078d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414299-4190-4ce0-817c-498f52f0e7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3bf28d-c3e5-4b25-b576-f1cfe2078d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DAA4EB-9947-4A86-81D8-88862F795E6F}">
  <ds:schemaRefs>
    <ds:schemaRef ds:uri="http://schemas.microsoft.com/office/2006/metadata/properties"/>
    <ds:schemaRef ds:uri="http://purl.org/dc/elements/1.1/"/>
    <ds:schemaRef ds:uri="a93bf28d-c3e5-4b25-b576-f1cfe2078d75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84414299-4190-4ce0-817c-498f52f0e748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94EA476-9534-4638-AA38-50F5A8FE12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414299-4190-4ce0-817c-498f52f0e748"/>
    <ds:schemaRef ds:uri="a93bf28d-c3e5-4b25-b576-f1cfe2078d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2DF56D-6C89-4112-950A-B373CB88BC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1055</Words>
  <Application>Microsoft Office PowerPoint</Application>
  <PresentationFormat>On-screen Show (16:9)</PresentationFormat>
  <Paragraphs>94</Paragraphs>
  <Slides>17</Slides>
  <Notes>16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Arial</vt:lpstr>
      <vt:lpstr>Simple Light</vt:lpstr>
      <vt:lpstr>PowerPoint Presentation</vt:lpstr>
      <vt:lpstr>Welcome</vt:lpstr>
      <vt:lpstr>Appointment Clocks</vt:lpstr>
      <vt:lpstr>Essential Question</vt:lpstr>
      <vt:lpstr>Learning Objectives</vt:lpstr>
      <vt:lpstr>Meet the Team!</vt:lpstr>
      <vt:lpstr>Station Activities</vt:lpstr>
      <vt:lpstr>Career Expo</vt:lpstr>
      <vt:lpstr>Career Expo Directions</vt:lpstr>
      <vt:lpstr>Career Café</vt:lpstr>
      <vt:lpstr>Career Café Directions</vt:lpstr>
      <vt:lpstr>College2Career Forums</vt:lpstr>
      <vt:lpstr>College2Career Forum Directions</vt:lpstr>
      <vt:lpstr>Group Discussion</vt:lpstr>
      <vt:lpstr>School-Based Needs Planning</vt:lpstr>
      <vt:lpstr>Gallery Walk - Career Exploration</vt:lpstr>
      <vt:lpstr>Career Exploration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will markham</dc:creator>
  <cp:lastModifiedBy>McLeod Porter, Delma</cp:lastModifiedBy>
  <cp:revision>6</cp:revision>
  <dcterms:modified xsi:type="dcterms:W3CDTF">2025-06-18T18:46:33Z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0x01010029B35E9B34D4B540A5782920032EE300</vt:lpwstr>
  </property>
</Properties>
</file>