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78" r:id="rId2"/>
  </p:sldMasterIdLst>
  <p:notesMasterIdLst>
    <p:notesMasterId r:id="rId15"/>
  </p:notesMasterIdLst>
  <p:sldIdLst>
    <p:sldId id="256" r:id="rId3"/>
    <p:sldId id="268"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38"/>
  </p:normalViewPr>
  <p:slideViewPr>
    <p:cSldViewPr snapToGrid="0">
      <p:cViewPr varScale="1">
        <p:scale>
          <a:sx n="157" d="100"/>
          <a:sy n="157" d="100"/>
        </p:scale>
        <p:origin x="5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04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c0037a5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36c0037a5b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6c0037a5b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36c0037a5b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6e3b9ef1d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Elbow partners. Strategies. </a:t>
            </a:r>
            <a:r>
              <a:rPr lang="en-US" dirty="0">
                <a:hlinkClick r:id="rId3"/>
              </a:rPr>
              <a:t>https://learn.k20center.ou.edu/strategy/116</a:t>
            </a:r>
            <a:r>
              <a:rPr lang="en-US" dirty="0"/>
              <a:t> </a:t>
            </a:r>
          </a:p>
          <a:p>
            <a:pPr marL="0" lvl="0" indent="0" algn="l" rtl="0">
              <a:spcBef>
                <a:spcPts val="0"/>
              </a:spcBef>
              <a:spcAft>
                <a:spcPts val="0"/>
              </a:spcAft>
              <a:buNone/>
            </a:pPr>
            <a:endParaRPr dirty="0"/>
          </a:p>
        </p:txBody>
      </p:sp>
      <p:sp>
        <p:nvSpPr>
          <p:cNvPr id="55" name="Google Shape;55;g36e3b9ef1d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30-second expert. Strategies. </a:t>
            </a:r>
            <a:r>
              <a:rPr lang="en-US" dirty="0">
                <a:hlinkClick r:id="rId3"/>
              </a:rPr>
              <a:t>https://learn.k20center.ou.edu/strategy/1048</a:t>
            </a:r>
            <a:r>
              <a:rPr lang="en-US" dirty="0"/>
              <a:t> </a:t>
            </a:r>
          </a:p>
          <a:p>
            <a:pPr marL="0" lvl="0" indent="0" algn="l" rtl="0">
              <a:spcBef>
                <a:spcPts val="0"/>
              </a:spcBef>
              <a:spcAft>
                <a:spcPts val="0"/>
              </a:spcAft>
              <a:buNone/>
            </a:pPr>
            <a:endParaRPr dirty="0"/>
          </a:p>
        </p:txBody>
      </p:sp>
      <p:sp>
        <p:nvSpPr>
          <p:cNvPr id="81" name="Google Shape;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Point of most significance. Strategies. </a:t>
            </a:r>
            <a:r>
              <a:rPr lang="en-US" dirty="0">
                <a:hlinkClick r:id="rId3"/>
              </a:rPr>
              <a:t>https://learn.k20center.ou.edu/strategy/101</a:t>
            </a:r>
            <a:endParaRPr lang="en-US" dirty="0"/>
          </a:p>
          <a:p>
            <a:pPr marL="0" lvl="0" indent="0" algn="l" rtl="0">
              <a:spcBef>
                <a:spcPts val="0"/>
              </a:spcBef>
              <a:spcAft>
                <a:spcPts val="0"/>
              </a:spcAft>
              <a:buNone/>
            </a:pPr>
            <a:endParaRPr dirty="0"/>
          </a:p>
        </p:txBody>
      </p:sp>
      <p:sp>
        <p:nvSpPr>
          <p:cNvPr id="88" name="Google Shape;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415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96B3BB8E-C888-136A-F287-552035801C9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38172809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35F3C7E-4BDE-4471-259F-D39A33D38F84}"/>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93443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BBC6777E-0524-F774-8D8F-F0F905FDC65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354745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852813A1-224B-033E-623E-341DF69E7F6C}"/>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7660634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C1BD2851-59A7-72AD-438F-BE9592ABEC00}"/>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C24108D4-9170-522C-A87A-2A4E963E8E64}"/>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5F105E2E-BAF3-4E34-D6AE-6BCA7C037B2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89551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BF5339BE-F174-3324-02E4-2487B6205F75}"/>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0C258072-EF4C-3067-EDAA-5F6EF8552F79}"/>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D59ADF6D-86F3-2D27-385A-12C34893E0F6}"/>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1102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6834C38D-87B7-E678-4E59-BE00D6B03E44}"/>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370024947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93498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Layout">
  <p:cSld name="One Column Layout">
    <p:bg>
      <p:bgPr>
        <a:solidFill>
          <a:schemeClr val="lt1"/>
        </a:solidFill>
        <a:effectLst/>
      </p:bgPr>
    </p:bg>
    <p:spTree>
      <p:nvGrpSpPr>
        <p:cNvPr id="1" name="Shape 23"/>
        <p:cNvGrpSpPr/>
        <p:nvPr/>
      </p:nvGrpSpPr>
      <p:grpSpPr>
        <a:xfrm>
          <a:off x="0" y="0"/>
          <a:ext cx="0" cy="0"/>
          <a:chOff x="0" y="0"/>
          <a:chExt cx="0" cy="0"/>
        </a:xfrm>
      </p:grpSpPr>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1761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estion/Objective">
  <p:cSld name="Question/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978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EF3A2CCC-79F9-39E8-435D-7E454A3E36E6}"/>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882307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6BB4FB6-B7BE-5762-B378-8FA108DD57CD}"/>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227923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D0DAFC-EFA7-69EF-1062-B3E7285556A5}"/>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52137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0BAAC11B-610D-8869-B004-517F1705DC0D}"/>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97399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39BE5C0A-6ADA-36E0-F55B-80CAFFA9034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95565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9F454EC7-AE3B-CAD8-162D-F3B01EEC4EF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41291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05B403C-F2FD-F833-5522-D402A80EA5F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0062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E33CF787-43B2-7BED-B84F-E62C2E3A9D0F}"/>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9929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CB172D-A2D7-B49A-E061-A5EFCD64B62B}"/>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958EB44-02B6-A2FD-EE9B-E526B04256D7}"/>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a:t>
            </a:r>
          </a:p>
          <a:p>
            <a:pPr lvl="1"/>
            <a:r>
              <a:rPr lang="en-US" altLang="en-US"/>
              <a:t>Second</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7364476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2113" algn="l" rtl="0" eaLnBrk="1" fontAlgn="base" hangingPunct="1">
        <a:spcBef>
          <a:spcPts val="525"/>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lnSpc>
          <a:spcPct val="90000"/>
        </a:lnSpc>
        <a:spcBef>
          <a:spcPts val="275"/>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52151D2-1685-0980-2BE6-20FA2728C045}"/>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69F4132-10A9-5F59-6CFB-221CF910637D}"/>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Google Shape;29;p7" title="k20center-logo-variations_K20 - Bug Color.png">
            <a:extLst>
              <a:ext uri="{FF2B5EF4-FFF2-40B4-BE49-F238E27FC236}">
                <a16:creationId xmlns:a16="http://schemas.microsoft.com/office/drawing/2014/main" id="{F9BF5668-5DDD-D64C-F4F8-210DAF191B5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3074141159"/>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2113" algn="l" rtl="0" eaLnBrk="1" fontAlgn="base" hangingPunct="1">
        <a:spcBef>
          <a:spcPts val="525"/>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spcBef>
          <a:spcPts val="275"/>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Brainstorm </a:t>
            </a:r>
            <a:endParaRPr dirty="0"/>
          </a:p>
        </p:txBody>
      </p:sp>
      <p:sp>
        <p:nvSpPr>
          <p:cNvPr id="97" name="Google Shape;97;p20"/>
          <p:cNvSpPr txBox="1">
            <a:spLocks noGrp="1"/>
          </p:cNvSpPr>
          <p:nvPr>
            <p:ph sz="half"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Spend a few minutes in your group brainstorming a list of potential local businesses and professionals that could speak with your students about different careers.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SzPts val="990"/>
              <a:buNone/>
            </a:pPr>
            <a:r>
              <a:rPr lang="en-US" dirty="0"/>
              <a:t>Career Exploration Events</a:t>
            </a:r>
            <a:endParaRPr dirty="0"/>
          </a:p>
        </p:txBody>
      </p:sp>
      <p:sp>
        <p:nvSpPr>
          <p:cNvPr id="103" name="Google Shape;103;p21"/>
          <p:cNvSpPr txBox="1">
            <a:spLocks noGrp="1"/>
          </p:cNvSpPr>
          <p:nvPr>
            <p:ph sz="half" idx="2"/>
          </p:nvPr>
        </p:nvSpPr>
        <p:spPr>
          <a:xfrm>
            <a:off x="628649" y="1087395"/>
            <a:ext cx="7886699" cy="3544930"/>
          </a:xfrm>
          <a:prstGeom prst="rect">
            <a:avLst/>
          </a:prstGeom>
        </p:spPr>
        <p:txBody>
          <a:bodyPr spcFirstLastPara="1" wrap="square" lIns="91425" tIns="91425" rIns="91425" bIns="91425" anchor="t" anchorCtr="0">
            <a:noAutofit/>
          </a:bodyPr>
          <a:lstStyle/>
          <a:p>
            <a:pPr marL="457200" lvl="0" indent="-393192" algn="l" rtl="0">
              <a:spcBef>
                <a:spcPts val="520"/>
              </a:spcBef>
              <a:spcAft>
                <a:spcPts val="0"/>
              </a:spcAft>
              <a:buSzPts val="2200"/>
              <a:buChar char="●"/>
            </a:pPr>
            <a:r>
              <a:rPr lang="en-US" sz="2200" b="1" dirty="0"/>
              <a:t>Zoom Into Your Career:</a:t>
            </a:r>
            <a:r>
              <a:rPr lang="en-US" sz="2200" dirty="0"/>
              <a:t> A series of zoom meetings highlighting different career clusters and </a:t>
            </a:r>
            <a:r>
              <a:rPr lang="en-US" sz="2200"/>
              <a:t>the variety </a:t>
            </a:r>
            <a:r>
              <a:rPr lang="en-US" sz="2200" dirty="0"/>
              <a:t>of careers within each. </a:t>
            </a:r>
            <a:endParaRPr sz="2200" dirty="0"/>
          </a:p>
          <a:p>
            <a:pPr marL="457200" lvl="0" indent="-393192" algn="l" rtl="0">
              <a:spcBef>
                <a:spcPts val="520"/>
              </a:spcBef>
              <a:spcAft>
                <a:spcPts val="0"/>
              </a:spcAft>
              <a:buSzPts val="2200"/>
              <a:buChar char="●"/>
            </a:pPr>
            <a:r>
              <a:rPr lang="en-US" sz="2200" b="1" dirty="0"/>
              <a:t>Career Café: </a:t>
            </a:r>
            <a:r>
              <a:rPr lang="en-US" sz="2200" dirty="0"/>
              <a:t>A professional meets with students to talk with them about what their career looks like and what a student may do to pursue that same career. </a:t>
            </a:r>
            <a:endParaRPr sz="2200" dirty="0"/>
          </a:p>
          <a:p>
            <a:pPr marL="457200" lvl="0" indent="-393192" algn="l" rtl="0">
              <a:spcBef>
                <a:spcPts val="520"/>
              </a:spcBef>
              <a:spcAft>
                <a:spcPts val="0"/>
              </a:spcAft>
              <a:buSzPts val="2200"/>
              <a:buChar char="●"/>
            </a:pPr>
            <a:r>
              <a:rPr lang="en-US" sz="2200" b="1" dirty="0"/>
              <a:t>College2Career Forum:</a:t>
            </a:r>
            <a:r>
              <a:rPr lang="en-US" sz="2200" dirty="0"/>
              <a:t> Events that connect students’ career interests with postsecondary pathways. </a:t>
            </a:r>
            <a:endParaRPr sz="2200" dirty="0"/>
          </a:p>
          <a:p>
            <a:pPr marL="457200" lvl="0" indent="-393192" algn="l" rtl="0">
              <a:spcBef>
                <a:spcPts val="520"/>
              </a:spcBef>
              <a:spcAft>
                <a:spcPts val="0"/>
              </a:spcAft>
              <a:buSzPts val="2200"/>
              <a:buChar char="●"/>
            </a:pPr>
            <a:r>
              <a:rPr lang="en-US" sz="2200" b="1" dirty="0"/>
              <a:t>Career Expos: </a:t>
            </a:r>
            <a:r>
              <a:rPr lang="en-US" sz="2200" dirty="0"/>
              <a:t>Expose students to multiple careers at once. Featuring a variety of careers from one or more clusters. </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SzPts val="990"/>
              <a:buNone/>
            </a:pPr>
            <a:r>
              <a:rPr lang="en-US" dirty="0"/>
              <a:t>Reflect</a:t>
            </a:r>
            <a:endParaRPr dirty="0"/>
          </a:p>
        </p:txBody>
      </p:sp>
      <p:sp>
        <p:nvSpPr>
          <p:cNvPr id="109" name="Google Shape;109;p22"/>
          <p:cNvSpPr txBox="1">
            <a:spLocks noGrp="1"/>
          </p:cNvSpPr>
          <p:nvPr>
            <p:ph sz="half"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your sticky note, respond to the following question: </a:t>
            </a:r>
            <a:endParaRPr dirty="0"/>
          </a:p>
          <a:p>
            <a:pPr marL="0" lvl="0" indent="0" algn="l" rtl="0">
              <a:spcBef>
                <a:spcPts val="0"/>
              </a:spcBef>
              <a:spcAft>
                <a:spcPts val="0"/>
              </a:spcAft>
              <a:buNone/>
            </a:pPr>
            <a:endParaRPr dirty="0"/>
          </a:p>
          <a:p>
            <a:pPr marL="457200" lvl="1" indent="0">
              <a:spcBef>
                <a:spcPts val="0"/>
              </a:spcBef>
              <a:spcAft>
                <a:spcPts val="0"/>
              </a:spcAft>
              <a:buNone/>
            </a:pPr>
            <a:r>
              <a:rPr lang="en-US" b="1" dirty="0"/>
              <a:t>What is one way you can support hands-on career learning in your classroom? </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59A0D-9948-9087-DB2F-462C0681EFFC}"/>
              </a:ext>
            </a:extLst>
          </p:cNvPr>
          <p:cNvSpPr>
            <a:spLocks noGrp="1"/>
          </p:cNvSpPr>
          <p:nvPr>
            <p:ph type="title"/>
          </p:nvPr>
        </p:nvSpPr>
        <p:spPr>
          <a:xfrm>
            <a:off x="3676758" y="1436537"/>
            <a:ext cx="4940921" cy="2139950"/>
          </a:xfrm>
        </p:spPr>
        <p:txBody>
          <a:bodyPr>
            <a:noAutofit/>
          </a:bodyPr>
          <a:lstStyle/>
          <a:p>
            <a:r>
              <a:rPr lang="en-US" dirty="0"/>
              <a:t>Career Exploration: The Incredible Journey</a:t>
            </a:r>
          </a:p>
        </p:txBody>
      </p:sp>
      <p:sp>
        <p:nvSpPr>
          <p:cNvPr id="6" name="Hexagon 5">
            <a:extLst>
              <a:ext uri="{FF2B5EF4-FFF2-40B4-BE49-F238E27FC236}">
                <a16:creationId xmlns:a16="http://schemas.microsoft.com/office/drawing/2014/main" id="{E8D73368-FF5A-AF70-2DBA-DCD383B826FF}"/>
              </a:ext>
            </a:extLst>
          </p:cNvPr>
          <p:cNvSpPr/>
          <p:nvPr/>
        </p:nvSpPr>
        <p:spPr>
          <a:xfrm>
            <a:off x="814525" y="1301578"/>
            <a:ext cx="2795447" cy="2409868"/>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71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Hands-On and Abstract Learning</a:t>
            </a:r>
            <a:endParaRPr dirty="0"/>
          </a:p>
        </p:txBody>
      </p:sp>
      <p:sp>
        <p:nvSpPr>
          <p:cNvPr id="52" name="Google Shape;52;p13"/>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dirty="0"/>
              <a:t>Follow the directions on your handout. </a:t>
            </a:r>
            <a:endParaRPr dirty="0"/>
          </a:p>
          <a:p>
            <a:pPr marL="63500" lvl="0" indent="0" algn="l" rtl="0">
              <a:lnSpc>
                <a:spcPct val="150000"/>
              </a:lnSpc>
              <a:spcBef>
                <a:spcPts val="0"/>
              </a:spcBef>
              <a:spcAft>
                <a:spcPts val="0"/>
              </a:spcAft>
              <a:buSzPts val="2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Hands-On and Abstract Learning</a:t>
            </a:r>
            <a:endParaRPr dirty="0"/>
          </a:p>
        </p:txBody>
      </p:sp>
      <p:sp>
        <p:nvSpPr>
          <p:cNvPr id="58" name="Google Shape;58;p14"/>
          <p:cNvSpPr txBox="1">
            <a:spLocks noGrp="1"/>
          </p:cNvSpPr>
          <p:nvPr>
            <p:ph sz="half" idx="1"/>
          </p:nvPr>
        </p:nvSpPr>
        <p:spPr>
          <a:xfrm>
            <a:off x="628650" y="1370013"/>
            <a:ext cx="4462334" cy="32623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your Elbow Partner, discuss the following questions:</a:t>
            </a:r>
            <a:endParaRPr dirty="0"/>
          </a:p>
          <a:p>
            <a:pPr marL="457200" lvl="0" indent="-393700" algn="l" rtl="0">
              <a:spcBef>
                <a:spcPts val="520"/>
              </a:spcBef>
              <a:spcAft>
                <a:spcPts val="0"/>
              </a:spcAft>
              <a:buSzPts val="2600"/>
              <a:buChar char="●"/>
            </a:pPr>
            <a:r>
              <a:rPr lang="en-US" dirty="0"/>
              <a:t>What was learned by doing both activities?</a:t>
            </a:r>
            <a:endParaRPr dirty="0"/>
          </a:p>
          <a:p>
            <a:pPr marL="457200" lvl="0" indent="-393700" algn="l" rtl="0">
              <a:spcBef>
                <a:spcPts val="520"/>
              </a:spcBef>
              <a:spcAft>
                <a:spcPts val="0"/>
              </a:spcAft>
              <a:buSzPts val="2600"/>
              <a:buChar char="●"/>
            </a:pPr>
            <a:r>
              <a:rPr lang="en-US" dirty="0"/>
              <a:t>What might have been missed by only doing one or the other activity? </a:t>
            </a:r>
            <a:endParaRPr dirty="0"/>
          </a:p>
          <a:p>
            <a:pPr marL="63500" lvl="0" indent="0" algn="l" rtl="0">
              <a:spcBef>
                <a:spcPts val="0"/>
              </a:spcBef>
              <a:spcAft>
                <a:spcPts val="0"/>
              </a:spcAft>
              <a:buSzPts val="2600"/>
              <a:buNone/>
            </a:pPr>
            <a:endParaRPr dirty="0"/>
          </a:p>
        </p:txBody>
      </p:sp>
      <p:pic>
        <p:nvPicPr>
          <p:cNvPr id="59" name="Google Shape;59;p14" title="elbow partners.png"/>
          <p:cNvPicPr preferRelativeResize="0"/>
          <p:nvPr/>
        </p:nvPicPr>
        <p:blipFill>
          <a:blip r:embed="rId3">
            <a:alphaModFix/>
          </a:blip>
          <a:stretch>
            <a:fillRect/>
          </a:stretch>
        </p:blipFill>
        <p:spPr>
          <a:xfrm>
            <a:off x="5600312" y="1770019"/>
            <a:ext cx="2834202" cy="17381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23888" y="139558"/>
            <a:ext cx="7886700" cy="213995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Learning Objectives</a:t>
            </a:r>
            <a:endParaRPr/>
          </a:p>
        </p:txBody>
      </p:sp>
      <p:sp>
        <p:nvSpPr>
          <p:cNvPr id="65" name="Google Shape;65;p15"/>
          <p:cNvSpPr txBox="1">
            <a:spLocks noGrp="1"/>
          </p:cNvSpPr>
          <p:nvPr>
            <p:ph type="body" sz="quarter" idx="10"/>
          </p:nvPr>
        </p:nvSpPr>
        <p:spPr>
          <a:xfrm>
            <a:off x="623888" y="2387601"/>
            <a:ext cx="7885113" cy="1397000"/>
          </a:xfrm>
          <a:prstGeom prst="rect">
            <a:avLst/>
          </a:prstGeom>
          <a:noFill/>
          <a:ln>
            <a:noFill/>
          </a:ln>
        </p:spPr>
        <p:txBody>
          <a:bodyPr spcFirstLastPara="1" wrap="square" lIns="91425" tIns="91425" rIns="91425" bIns="91425" anchor="t" anchorCtr="0">
            <a:noAutofit/>
          </a:bodyPr>
          <a:lstStyle/>
          <a:p>
            <a:pPr marR="0" lvl="0" indent="-393192" algn="l" rtl="0">
              <a:lnSpc>
                <a:spcPct val="100000"/>
              </a:lnSpc>
              <a:spcBef>
                <a:spcPts val="520"/>
              </a:spcBef>
              <a:spcAft>
                <a:spcPts val="0"/>
              </a:spcAft>
              <a:buClr>
                <a:schemeClr val="lt1"/>
              </a:buClr>
              <a:buSzPts val="2600"/>
              <a:buFont typeface="NTR"/>
              <a:buChar char="●"/>
            </a:pPr>
            <a:r>
              <a:rPr lang="en-US" dirty="0"/>
              <a:t>Compare and contrast abstract reasoning with hands-on learning. </a:t>
            </a:r>
            <a:endParaRPr dirty="0"/>
          </a:p>
          <a:p>
            <a:pPr marR="0" lvl="0" indent="-393192" algn="l" rtl="0">
              <a:lnSpc>
                <a:spcPct val="100000"/>
              </a:lnSpc>
              <a:spcBef>
                <a:spcPts val="520"/>
              </a:spcBef>
              <a:spcAft>
                <a:spcPts val="0"/>
              </a:spcAft>
              <a:buSzPts val="2600"/>
              <a:buChar char="●"/>
            </a:pPr>
            <a:r>
              <a:rPr lang="en-US" dirty="0"/>
              <a:t>Explain how hands-on learning career exploration can be supported.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Essential Question</a:t>
            </a:r>
            <a:endParaRPr dirty="0"/>
          </a:p>
        </p:txBody>
      </p:sp>
      <p:sp>
        <p:nvSpPr>
          <p:cNvPr id="71" name="Google Shape;71;p16"/>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chemeClr val="lt1"/>
              </a:buClr>
              <a:buSzPts val="2600"/>
              <a:buNone/>
            </a:pPr>
            <a:r>
              <a:rPr lang="en-US" dirty="0"/>
              <a:t>What are the benefits of hands-on career exploration?</a:t>
            </a:r>
            <a:endParaRPr dirty="0"/>
          </a:p>
          <a:p>
            <a:pPr marL="279400" indent="0">
              <a:spcBef>
                <a:spcPts val="0"/>
              </a:spcBef>
              <a:spcAft>
                <a:spcPts val="0"/>
              </a:spcAft>
              <a:buClr>
                <a:schemeClr val="lt1"/>
              </a:buClr>
              <a:buSzPts val="26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Career Exploration Stations</a:t>
            </a:r>
            <a:endParaRPr dirty="0"/>
          </a:p>
        </p:txBody>
      </p:sp>
      <p:sp>
        <p:nvSpPr>
          <p:cNvPr id="77" name="Google Shape;77;p17"/>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1371600" lvl="2" indent="-228600" algn="l" rtl="0">
              <a:lnSpc>
                <a:spcPct val="150000"/>
              </a:lnSpc>
              <a:spcBef>
                <a:spcPts val="0"/>
              </a:spcBef>
              <a:spcAft>
                <a:spcPts val="0"/>
              </a:spcAft>
              <a:buSzPts val="2600"/>
              <a:buNone/>
            </a:pPr>
            <a:endParaRPr/>
          </a:p>
        </p:txBody>
      </p:sp>
      <p:sp>
        <p:nvSpPr>
          <p:cNvPr id="78" name="Google Shape;78;p17"/>
          <p:cNvSpPr txBox="1">
            <a:spLocks noGrp="1"/>
          </p:cNvSpPr>
          <p:nvPr>
            <p:ph type="body" idx="4294967295"/>
          </p:nvPr>
        </p:nvSpPr>
        <p:spPr>
          <a:xfrm>
            <a:off x="628649" y="1263650"/>
            <a:ext cx="7707314" cy="3632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600" b="1" dirty="0">
                <a:latin typeface="Calibri"/>
                <a:ea typeface="Calibri"/>
                <a:cs typeface="Calibri"/>
                <a:sym typeface="Calibri"/>
              </a:rPr>
              <a:t>Station #1: </a:t>
            </a:r>
            <a:r>
              <a:rPr lang="en-US" sz="2600" dirty="0">
                <a:latin typeface="Calibri"/>
                <a:ea typeface="Calibri"/>
                <a:cs typeface="Calibri"/>
                <a:sym typeface="Calibri"/>
              </a:rPr>
              <a:t>Physical Therapy</a:t>
            </a:r>
            <a:endParaRPr sz="2600" dirty="0">
              <a:latin typeface="Calibri"/>
              <a:ea typeface="Calibri"/>
              <a:cs typeface="Calibri"/>
              <a:sym typeface="Calibri"/>
            </a:endParaRPr>
          </a:p>
          <a:p>
            <a:pPr marL="0" lvl="0" indent="0" algn="l" rtl="0">
              <a:lnSpc>
                <a:spcPct val="150000"/>
              </a:lnSpc>
              <a:spcBef>
                <a:spcPts val="0"/>
              </a:spcBef>
              <a:spcAft>
                <a:spcPts val="0"/>
              </a:spcAft>
              <a:buNone/>
            </a:pPr>
            <a:r>
              <a:rPr lang="en-US" sz="2600" b="1" dirty="0">
                <a:latin typeface="Calibri"/>
                <a:ea typeface="Calibri"/>
                <a:cs typeface="Calibri"/>
                <a:sym typeface="Calibri"/>
              </a:rPr>
              <a:t>Station #2: </a:t>
            </a:r>
            <a:r>
              <a:rPr lang="en-US" sz="2600" dirty="0">
                <a:latin typeface="Calibri"/>
                <a:ea typeface="Calibri"/>
                <a:cs typeface="Calibri"/>
                <a:sym typeface="Calibri"/>
              </a:rPr>
              <a:t>Marketing</a:t>
            </a:r>
            <a:endParaRPr sz="2600" dirty="0">
              <a:latin typeface="Calibri"/>
              <a:ea typeface="Calibri"/>
              <a:cs typeface="Calibri"/>
              <a:sym typeface="Calibri"/>
            </a:endParaRPr>
          </a:p>
          <a:p>
            <a:pPr marL="0" lvl="0" indent="0" algn="l" rtl="0">
              <a:lnSpc>
                <a:spcPct val="150000"/>
              </a:lnSpc>
              <a:spcBef>
                <a:spcPts val="0"/>
              </a:spcBef>
              <a:spcAft>
                <a:spcPts val="0"/>
              </a:spcAft>
              <a:buNone/>
            </a:pPr>
            <a:r>
              <a:rPr lang="en-US" sz="2600" b="1" dirty="0">
                <a:latin typeface="Calibri"/>
                <a:ea typeface="Calibri"/>
                <a:cs typeface="Calibri"/>
                <a:sym typeface="Calibri"/>
              </a:rPr>
              <a:t>Station #3: </a:t>
            </a:r>
            <a:r>
              <a:rPr lang="en-US" sz="2600" dirty="0">
                <a:latin typeface="Calibri"/>
                <a:ea typeface="Calibri"/>
                <a:cs typeface="Calibri"/>
                <a:sym typeface="Calibri"/>
              </a:rPr>
              <a:t>Forensics </a:t>
            </a:r>
            <a:endParaRPr sz="2600" dirty="0">
              <a:latin typeface="Calibri"/>
              <a:ea typeface="Calibri"/>
              <a:cs typeface="Calibri"/>
              <a:sym typeface="Calibri"/>
            </a:endParaRPr>
          </a:p>
          <a:p>
            <a:pPr marL="0" lvl="0" indent="0" algn="l" rtl="0">
              <a:lnSpc>
                <a:spcPct val="150000"/>
              </a:lnSpc>
              <a:spcBef>
                <a:spcPts val="0"/>
              </a:spcBef>
              <a:spcAft>
                <a:spcPts val="0"/>
              </a:spcAft>
              <a:buNone/>
            </a:pPr>
            <a:r>
              <a:rPr lang="en-US" sz="2600" b="1" dirty="0">
                <a:latin typeface="Calibri"/>
                <a:ea typeface="Calibri"/>
                <a:cs typeface="Calibri"/>
                <a:sym typeface="Calibri"/>
              </a:rPr>
              <a:t>Station #4: </a:t>
            </a:r>
            <a:r>
              <a:rPr lang="en-US" sz="2600" dirty="0">
                <a:latin typeface="Calibri"/>
                <a:ea typeface="Calibri"/>
                <a:cs typeface="Calibri"/>
                <a:sym typeface="Calibri"/>
              </a:rPr>
              <a:t>City Planner</a:t>
            </a:r>
            <a:endParaRPr sz="2600" dirty="0">
              <a:latin typeface="Calibri"/>
              <a:ea typeface="Calibri"/>
              <a:cs typeface="Calibri"/>
              <a:sym typeface="Calibri"/>
            </a:endParaRPr>
          </a:p>
          <a:p>
            <a:pPr marL="0" lvl="0" indent="0" algn="l" rtl="0">
              <a:lnSpc>
                <a:spcPct val="150000"/>
              </a:lnSpc>
              <a:spcBef>
                <a:spcPts val="0"/>
              </a:spcBef>
              <a:spcAft>
                <a:spcPts val="0"/>
              </a:spcAft>
              <a:buNone/>
            </a:pPr>
            <a:endParaRPr sz="260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Career Reflection </a:t>
            </a:r>
            <a:endParaRPr dirty="0"/>
          </a:p>
        </p:txBody>
      </p:sp>
      <p:sp>
        <p:nvSpPr>
          <p:cNvPr id="84" name="Google Shape;84;p18"/>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AutoNum type="arabicPeriod"/>
            </a:pPr>
            <a:r>
              <a:rPr lang="en-US" sz="2300" dirty="0"/>
              <a:t>Choose a career related to your favorite station. For the next 10 minutes, use your handout to research your chosen career.</a:t>
            </a:r>
            <a:endParaRPr sz="2300" dirty="0"/>
          </a:p>
          <a:p>
            <a:pPr marL="457200" lvl="0" indent="-374650" algn="l" rtl="0">
              <a:spcBef>
                <a:spcPts val="0"/>
              </a:spcBef>
              <a:spcAft>
                <a:spcPts val="0"/>
              </a:spcAft>
              <a:buSzPts val="2300"/>
              <a:buAutoNum type="arabicPeriod"/>
            </a:pPr>
            <a:r>
              <a:rPr lang="en-US" sz="2300" dirty="0"/>
              <a:t>Find a partner. Decide which partner is the listener and which is the speaker. The speaker should take 30 seconds to share about their chosen career. The listener should repeat what they heard and any additional insight. Then, switch roles.  </a:t>
            </a:r>
            <a:endParaRPr sz="2300" dirty="0"/>
          </a:p>
        </p:txBody>
      </p:sp>
      <p:pic>
        <p:nvPicPr>
          <p:cNvPr id="85" name="Google Shape;85;p18" title="30 Second Expert.png"/>
          <p:cNvPicPr preferRelativeResize="0"/>
          <p:nvPr/>
        </p:nvPicPr>
        <p:blipFill rotWithShape="1">
          <a:blip r:embed="rId3">
            <a:alphaModFix/>
          </a:blip>
          <a:srcRect/>
          <a:stretch/>
        </p:blipFill>
        <p:spPr>
          <a:xfrm>
            <a:off x="7146825" y="219875"/>
            <a:ext cx="1432875" cy="1043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91192A"/>
              </a:buClr>
              <a:buSzPts val="3600"/>
              <a:buFont typeface="Calibri"/>
              <a:buNone/>
            </a:pPr>
            <a:r>
              <a:rPr lang="en-US" dirty="0"/>
              <a:t>Experiential Learning and Career Exploration</a:t>
            </a:r>
            <a:endParaRPr dirty="0"/>
          </a:p>
        </p:txBody>
      </p:sp>
      <p:sp>
        <p:nvSpPr>
          <p:cNvPr id="91" name="Google Shape;91;p19"/>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93700" algn="l" rtl="0">
              <a:spcBef>
                <a:spcPts val="520"/>
              </a:spcBef>
              <a:spcAft>
                <a:spcPts val="0"/>
              </a:spcAft>
              <a:buClr>
                <a:srgbClr val="91192A"/>
              </a:buClr>
              <a:buSzPts val="2600"/>
              <a:buChar char="●"/>
            </a:pPr>
            <a:r>
              <a:rPr lang="en-US" dirty="0"/>
              <a:t>Read through your handout and highlight your Point of Most Significance. Think about what part of the research seems the most important. </a:t>
            </a:r>
            <a:endParaRPr dirty="0"/>
          </a:p>
          <a:p>
            <a:pPr marL="457200" lvl="0" indent="-393700" algn="l" rtl="0">
              <a:spcBef>
                <a:spcPts val="520"/>
              </a:spcBef>
              <a:spcAft>
                <a:spcPts val="0"/>
              </a:spcAft>
              <a:buSzPts val="2600"/>
              <a:buChar char="●"/>
            </a:pPr>
            <a:r>
              <a:rPr lang="en-US" dirty="0"/>
              <a:t>At your tables, share with each other what you highlighted and why. </a:t>
            </a:r>
            <a:endParaRPr dirty="0"/>
          </a:p>
          <a:p>
            <a:pPr marL="457200" lvl="0" indent="-228600" algn="l" rtl="0">
              <a:spcBef>
                <a:spcPts val="520"/>
              </a:spcBef>
              <a:spcAft>
                <a:spcPts val="0"/>
              </a:spcAft>
              <a:buClr>
                <a:schemeClr val="accent3"/>
              </a:buClr>
              <a:buSzPts val="2600"/>
              <a:buFont typeface="NTR"/>
              <a:buNone/>
            </a:pPr>
            <a:endParaRPr dirty="0"/>
          </a:p>
        </p:txBody>
      </p:sp>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39744956-D7AF-C24A-B772-F3A0F6641B2C}"/>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0D51015A-79D5-5846-ADD5-18481CB10A0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15</TotalTime>
  <Words>449</Words>
  <Application>Microsoft Macintosh PowerPoint</Application>
  <PresentationFormat>On-screen Show (16:9)</PresentationFormat>
  <Paragraphs>37</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 Display</vt:lpstr>
      <vt:lpstr>Arial</vt:lpstr>
      <vt:lpstr>Calibri</vt:lpstr>
      <vt:lpstr>Courier New</vt:lpstr>
      <vt:lpstr>Noto Sans Symbols</vt:lpstr>
      <vt:lpstr>NTR</vt:lpstr>
      <vt:lpstr>System Font Regular</vt:lpstr>
      <vt:lpstr>Wingdings</vt:lpstr>
      <vt:lpstr>Custom Design</vt:lpstr>
      <vt:lpstr>1_Custom Design</vt:lpstr>
      <vt:lpstr>PowerPoint Presentation</vt:lpstr>
      <vt:lpstr>Career Exploration: The Incredible Journey</vt:lpstr>
      <vt:lpstr>Hands-On and Abstract Learning</vt:lpstr>
      <vt:lpstr>Hands-On and Abstract Learning</vt:lpstr>
      <vt:lpstr>Learning Objectives</vt:lpstr>
      <vt:lpstr>Essential Question</vt:lpstr>
      <vt:lpstr>Career Exploration Stations</vt:lpstr>
      <vt:lpstr>Career Reflection </vt:lpstr>
      <vt:lpstr>Experiential Learning and Career Exploration</vt:lpstr>
      <vt:lpstr>Brainstorm </vt:lpstr>
      <vt:lpstr>Career Exploration Events</vt:lpstr>
      <vt:lpstr>Reflect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Incredible Journey</dc:title>
  <dc:subject/>
  <dc:creator>K20 Center</dc:creator>
  <cp:keywords/>
  <dc:description/>
  <cp:lastModifiedBy>Wilson, Izzy</cp:lastModifiedBy>
  <cp:revision>7</cp:revision>
  <dcterms:modified xsi:type="dcterms:W3CDTF">2025-08-18T13:55:33Z</dcterms:modified>
  <cp:category/>
</cp:coreProperties>
</file>