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8" r:id="rId1"/>
    <p:sldMasterId id="2147483678" r:id="rId2"/>
  </p:sldMasterIdLst>
  <p:notesMasterIdLst>
    <p:notesMasterId r:id="rId15"/>
  </p:notesMasterIdLst>
  <p:sldIdLst>
    <p:sldId id="256" r:id="rId3"/>
    <p:sldId id="268"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en-US"/>
    </a:defPPr>
    <a:lvl1pPr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3"/>
    <p:restoredTop sz="94638"/>
  </p:normalViewPr>
  <p:slideViewPr>
    <p:cSldViewPr snapToGrid="0">
      <p:cViewPr varScale="1">
        <p:scale>
          <a:sx n="157" d="100"/>
          <a:sy n="157" d="100"/>
        </p:scale>
        <p:origin x="504"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learn.k20center.ou.edu/strategy/116"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learn.k20center.ou.edu/strategy/1048"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learn.k20center.ou.edu/strategy/101"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 name="Google Shape;4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6c0037a5b0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g36c0037a5b0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6c0037a5b0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g36c0037a5b0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 name="Google Shape;4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36e3b9ef1d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K20 Center. (n.d.). Elbow partners. Strategies. </a:t>
            </a:r>
            <a:r>
              <a:rPr lang="en-US" dirty="0">
                <a:hlinkClick r:id="rId3"/>
              </a:rPr>
              <a:t>https://learn.k20center.ou.edu/strategy/116</a:t>
            </a:r>
            <a:r>
              <a:rPr lang="en-US" dirty="0"/>
              <a:t> </a:t>
            </a:r>
          </a:p>
          <a:p>
            <a:pPr marL="0" lvl="0" indent="0" algn="l" rtl="0">
              <a:spcBef>
                <a:spcPts val="0"/>
              </a:spcBef>
              <a:spcAft>
                <a:spcPts val="0"/>
              </a:spcAft>
              <a:buNone/>
            </a:pPr>
            <a:endParaRPr dirty="0"/>
          </a:p>
        </p:txBody>
      </p:sp>
      <p:sp>
        <p:nvSpPr>
          <p:cNvPr id="55" name="Google Shape;55;g36e3b9ef1d3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 name="Google Shape;6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 name="Google Shape;6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K20 Center. (n.d.). 30-second expert. Strategies. </a:t>
            </a:r>
            <a:r>
              <a:rPr lang="en-US" dirty="0">
                <a:hlinkClick r:id="rId3"/>
              </a:rPr>
              <a:t>https://learn.k20center.ou.edu/strategy/1048</a:t>
            </a:r>
            <a:r>
              <a:rPr lang="en-US" dirty="0"/>
              <a:t> </a:t>
            </a:r>
          </a:p>
          <a:p>
            <a:pPr marL="0" lvl="0" indent="0" algn="l" rtl="0">
              <a:spcBef>
                <a:spcPts val="0"/>
              </a:spcBef>
              <a:spcAft>
                <a:spcPts val="0"/>
              </a:spcAft>
              <a:buNone/>
            </a:pPr>
            <a:endParaRPr dirty="0"/>
          </a:p>
        </p:txBody>
      </p:sp>
      <p:sp>
        <p:nvSpPr>
          <p:cNvPr id="81" name="Google Shape;8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K20 Center. (n.d.). Point of most significance. Strategies. </a:t>
            </a:r>
            <a:r>
              <a:rPr lang="en-US" dirty="0">
                <a:hlinkClick r:id="rId3"/>
              </a:rPr>
              <a:t>https://learn.k20center.ou.edu/strategy/101</a:t>
            </a:r>
            <a:endParaRPr lang="en-US" dirty="0"/>
          </a:p>
          <a:p>
            <a:pPr marL="0" lvl="0" indent="0" algn="l" rtl="0">
              <a:spcBef>
                <a:spcPts val="0"/>
              </a:spcBef>
              <a:spcAft>
                <a:spcPts val="0"/>
              </a:spcAft>
              <a:buNone/>
            </a:pPr>
            <a:endParaRPr dirty="0"/>
          </a:p>
        </p:txBody>
      </p:sp>
      <p:sp>
        <p:nvSpPr>
          <p:cNvPr id="88" name="Google Shape;8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254159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Video">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96B3BB8E-C888-136A-F287-552035801C97}"/>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7" name="Google Shape;32;p8"/>
          <p:cNvSpPr txBox="1">
            <a:spLocks noGrp="1"/>
          </p:cNvSpPr>
          <p:nvPr>
            <p:ph type="title"/>
          </p:nvPr>
        </p:nvSpPr>
        <p:spPr>
          <a:xfrm>
            <a:off x="754050" y="4329575"/>
            <a:ext cx="7635900" cy="572700"/>
          </a:xfrm>
          <a:prstGeom prst="rect">
            <a:avLst/>
          </a:prstGeom>
          <a:noFill/>
          <a:ln>
            <a:noFill/>
          </a:ln>
        </p:spPr>
        <p:txBody>
          <a:bodyPr spcFirstLastPara="1" lIns="91425" tIns="91425" rIns="91425" bIns="91425" anchor="t">
            <a:normAutofit/>
          </a:bodyPr>
          <a:lstStyle>
            <a:lvl1pPr lvl="0" algn="ctr">
              <a:lnSpc>
                <a:spcPct val="150000"/>
              </a:lnSpc>
              <a:spcBef>
                <a:spcPts val="0"/>
              </a:spcBef>
              <a:spcAft>
                <a:spcPts val="0"/>
              </a:spcAft>
              <a:buClr>
                <a:srgbClr val="275781"/>
              </a:buClr>
              <a:buSzPts val="1800"/>
              <a:buFont typeface="Calibri"/>
              <a:buNone/>
              <a:defRPr sz="1800">
                <a:solidFill>
                  <a:srgbClr val="275781"/>
                </a:solidFill>
                <a:latin typeface="Calibri"/>
                <a:ea typeface="Calibri"/>
                <a:cs typeface="Calibri"/>
                <a:sym typeface="Calibri"/>
              </a:defRPr>
            </a:lvl1pPr>
            <a:lvl2pPr lvl="1">
              <a:spcBef>
                <a:spcPts val="0"/>
              </a:spcBef>
              <a:spcAft>
                <a:spcPts val="0"/>
              </a:spcAft>
              <a:buSzPts val="2800"/>
              <a:buFont typeface="Calibri"/>
              <a:buNone/>
              <a:defRPr>
                <a:latin typeface="Calibri"/>
                <a:ea typeface="Calibri"/>
                <a:cs typeface="Calibri"/>
                <a:sym typeface="Calibri"/>
              </a:defRPr>
            </a:lvl2pPr>
            <a:lvl3pPr lvl="2">
              <a:spcBef>
                <a:spcPts val="0"/>
              </a:spcBef>
              <a:spcAft>
                <a:spcPts val="0"/>
              </a:spcAft>
              <a:buSzPts val="2800"/>
              <a:buFont typeface="Calibri"/>
              <a:buNone/>
              <a:defRPr>
                <a:latin typeface="Calibri"/>
                <a:ea typeface="Calibri"/>
                <a:cs typeface="Calibri"/>
                <a:sym typeface="Calibri"/>
              </a:defRPr>
            </a:lvl3pPr>
            <a:lvl4pPr lvl="3">
              <a:spcBef>
                <a:spcPts val="0"/>
              </a:spcBef>
              <a:spcAft>
                <a:spcPts val="0"/>
              </a:spcAft>
              <a:buSzPts val="2800"/>
              <a:buFont typeface="Calibri"/>
              <a:buNone/>
              <a:defRPr>
                <a:latin typeface="Calibri"/>
                <a:ea typeface="Calibri"/>
                <a:cs typeface="Calibri"/>
                <a:sym typeface="Calibri"/>
              </a:defRPr>
            </a:lvl4pPr>
            <a:lvl5pPr lvl="4">
              <a:spcBef>
                <a:spcPts val="0"/>
              </a:spcBef>
              <a:spcAft>
                <a:spcPts val="0"/>
              </a:spcAft>
              <a:buSzPts val="2800"/>
              <a:buFont typeface="Calibri"/>
              <a:buNone/>
              <a:defRPr>
                <a:latin typeface="Calibri"/>
                <a:ea typeface="Calibri"/>
                <a:cs typeface="Calibri"/>
                <a:sym typeface="Calibri"/>
              </a:defRPr>
            </a:lvl5pPr>
            <a:lvl6pPr lvl="5">
              <a:spcBef>
                <a:spcPts val="0"/>
              </a:spcBef>
              <a:spcAft>
                <a:spcPts val="0"/>
              </a:spcAft>
              <a:buSzPts val="2800"/>
              <a:buFont typeface="Calibri"/>
              <a:buNone/>
              <a:defRPr>
                <a:latin typeface="Calibri"/>
                <a:ea typeface="Calibri"/>
                <a:cs typeface="Calibri"/>
                <a:sym typeface="Calibri"/>
              </a:defRPr>
            </a:lvl6pPr>
            <a:lvl7pPr lvl="6">
              <a:spcBef>
                <a:spcPts val="0"/>
              </a:spcBef>
              <a:spcAft>
                <a:spcPts val="0"/>
              </a:spcAft>
              <a:buSzPts val="2800"/>
              <a:buFont typeface="Calibri"/>
              <a:buNone/>
              <a:defRPr>
                <a:latin typeface="Calibri"/>
                <a:ea typeface="Calibri"/>
                <a:cs typeface="Calibri"/>
                <a:sym typeface="Calibri"/>
              </a:defRPr>
            </a:lvl7pPr>
            <a:lvl8pPr lvl="7">
              <a:spcBef>
                <a:spcPts val="0"/>
              </a:spcBef>
              <a:spcAft>
                <a:spcPts val="0"/>
              </a:spcAft>
              <a:buSzPts val="2800"/>
              <a:buFont typeface="Calibri"/>
              <a:buNone/>
              <a:defRPr>
                <a:latin typeface="Calibri"/>
                <a:ea typeface="Calibri"/>
                <a:cs typeface="Calibri"/>
                <a:sym typeface="Calibri"/>
              </a:defRPr>
            </a:lvl8pPr>
            <a:lvl9pPr lvl="8">
              <a:spcBef>
                <a:spcPts val="0"/>
              </a:spcBef>
              <a:spcAft>
                <a:spcPts val="0"/>
              </a:spcAft>
              <a:buSzPts val="2800"/>
              <a:buFont typeface="Calibri"/>
              <a:buNone/>
              <a:defRPr>
                <a:latin typeface="Calibri"/>
                <a:ea typeface="Calibri"/>
                <a:cs typeface="Calibri"/>
                <a:sym typeface="Calibri"/>
              </a:defRPr>
            </a:lvl9pPr>
          </a:lstStyle>
          <a:p>
            <a:r>
              <a:rPr lang="en-US"/>
              <a:t>Click to edit Master title style</a:t>
            </a:r>
            <a:endParaRPr dirty="0"/>
          </a:p>
        </p:txBody>
      </p:sp>
    </p:spTree>
    <p:extLst>
      <p:ext uri="{BB962C8B-B14F-4D97-AF65-F5344CB8AC3E}">
        <p14:creationId xmlns:p14="http://schemas.microsoft.com/office/powerpoint/2010/main" val="381728096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Google Shape;29;p7" title="k20center-logo-variations_K20 - Bug Color.png">
            <a:extLst>
              <a:ext uri="{FF2B5EF4-FFF2-40B4-BE49-F238E27FC236}">
                <a16:creationId xmlns:a16="http://schemas.microsoft.com/office/drawing/2014/main" id="{A35F3C7E-4BDE-4471-259F-D39A33D38F84}"/>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30238" y="274638"/>
            <a:ext cx="7886700" cy="993775"/>
          </a:xfrm>
        </p:spPr>
        <p:txBody>
          <a:bodyPr anchor="b"/>
          <a:lstStyle>
            <a:lvl1pPr>
              <a:defRPr>
                <a:solidFill>
                  <a:schemeClr val="accent3"/>
                </a:solidFill>
              </a:defRPr>
            </a:lvl1pPr>
          </a:lstStyle>
          <a:p>
            <a:r>
              <a:rPr lang="en-US"/>
              <a:t>Click to edit Master title style</a:t>
            </a:r>
            <a:endParaRPr lang="en-US" dirty="0"/>
          </a:p>
        </p:txBody>
      </p:sp>
      <p:sp>
        <p:nvSpPr>
          <p:cNvPr id="3" name="Text Placeholder 2"/>
          <p:cNvSpPr>
            <a:spLocks noGrp="1"/>
          </p:cNvSpPr>
          <p:nvPr>
            <p:ph type="body" idx="1"/>
          </p:nvPr>
        </p:nvSpPr>
        <p:spPr>
          <a:xfrm>
            <a:off x="630238" y="1260475"/>
            <a:ext cx="3868737" cy="619125"/>
          </a:xfrm>
          <a:prstGeom prst="rect">
            <a:avLst/>
          </a:prstGeom>
        </p:spPr>
        <p:txBody>
          <a:bodyPr anchor="b">
            <a:normAutofit/>
          </a:bodyPr>
          <a:lstStyle>
            <a:lvl1pPr marL="0" indent="0">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1879600"/>
            <a:ext cx="3868737"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475"/>
            <a:ext cx="3887788" cy="619125"/>
          </a:xfrm>
          <a:prstGeom prst="rect">
            <a:avLst/>
          </a:prstGeom>
        </p:spPr>
        <p:txBody>
          <a:bodyPr anchor="b"/>
          <a:lstStyle>
            <a:lvl1pPr marL="0" indent="0">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1879600"/>
            <a:ext cx="3887788"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6934433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Google Shape;29;p7" title="k20center-logo-variations_K20 - Bug Color.png">
            <a:extLst>
              <a:ext uri="{FF2B5EF4-FFF2-40B4-BE49-F238E27FC236}">
                <a16:creationId xmlns:a16="http://schemas.microsoft.com/office/drawing/2014/main" id="{BBC6777E-0524-F774-8D8F-F0F905FDC657}"/>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Tree>
    <p:extLst>
      <p:ext uri="{BB962C8B-B14F-4D97-AF65-F5344CB8AC3E}">
        <p14:creationId xmlns:p14="http://schemas.microsoft.com/office/powerpoint/2010/main" val="3547458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Quo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Google Shape;13;p3" title="k20center-logo-variations_K20 Bug - White.png">
            <a:extLst>
              <a:ext uri="{FF2B5EF4-FFF2-40B4-BE49-F238E27FC236}">
                <a16:creationId xmlns:a16="http://schemas.microsoft.com/office/drawing/2014/main" id="{852813A1-224B-033E-623E-341DF69E7F6C}"/>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23888" y="559689"/>
            <a:ext cx="7886700" cy="2139950"/>
          </a:xfrm>
        </p:spPr>
        <p:txBody>
          <a:bodyPr anchor="b">
            <a:normAutofit/>
          </a:bodyPr>
          <a:lstStyle>
            <a:lvl1pPr>
              <a:defRPr sz="36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2718689"/>
            <a:ext cx="7886700" cy="1125538"/>
          </a:xfrm>
          <a:prstGeom prst="rect">
            <a:avLst/>
          </a:prstGeom>
        </p:spPr>
        <p:txBody>
          <a:bodyPr>
            <a:normAutofit/>
          </a:bodyPr>
          <a:lstStyle>
            <a:lvl1pPr marL="0" indent="0">
              <a:buNone/>
              <a:defRPr sz="2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276606343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 Blue Background">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C1BD2851-59A7-72AD-438F-BE9592ABEC00}"/>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4" name="Rectangle 3">
            <a:extLst>
              <a:ext uri="{FF2B5EF4-FFF2-40B4-BE49-F238E27FC236}">
                <a16:creationId xmlns:a16="http://schemas.microsoft.com/office/drawing/2014/main" id="{C24108D4-9170-522C-A87A-2A4E963E8E64}"/>
              </a:ext>
            </a:extLst>
          </p:cNvPr>
          <p:cNvSpPr/>
          <p:nvPr/>
        </p:nvSpPr>
        <p:spPr>
          <a:xfrm>
            <a:off x="4572000" y="0"/>
            <a:ext cx="4572000" cy="51435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a:sym typeface="Arial"/>
            </a:endParaRPr>
          </a:p>
        </p:txBody>
      </p:sp>
      <p:pic>
        <p:nvPicPr>
          <p:cNvPr id="5" name="Google Shape;13;p3" title="k20center-logo-variations_K20 Bug - White.png">
            <a:extLst>
              <a:ext uri="{FF2B5EF4-FFF2-40B4-BE49-F238E27FC236}">
                <a16:creationId xmlns:a16="http://schemas.microsoft.com/office/drawing/2014/main" id="{5F105E2E-BAF3-4E34-D6AE-6BCA7C037B23}"/>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3" name="Content Placeholder 2"/>
          <p:cNvSpPr>
            <a:spLocks noGrp="1"/>
          </p:cNvSpPr>
          <p:nvPr>
            <p:ph sz="half" idx="1"/>
          </p:nvPr>
        </p:nvSpPr>
        <p:spPr>
          <a:xfrm>
            <a:off x="351496" y="521401"/>
            <a:ext cx="3867150" cy="41006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9895517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 Red Background">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BF5339BE-F174-3324-02E4-2487B6205F75}"/>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4" name="Rectangle 3">
            <a:extLst>
              <a:ext uri="{FF2B5EF4-FFF2-40B4-BE49-F238E27FC236}">
                <a16:creationId xmlns:a16="http://schemas.microsoft.com/office/drawing/2014/main" id="{0C258072-EF4C-3067-EDAA-5F6EF8552F79}"/>
              </a:ext>
            </a:extLst>
          </p:cNvPr>
          <p:cNvSpPr/>
          <p:nvPr/>
        </p:nvSpPr>
        <p:spPr>
          <a:xfrm>
            <a:off x="4572000" y="0"/>
            <a:ext cx="4572000" cy="51435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a:sym typeface="Arial"/>
            </a:endParaRPr>
          </a:p>
        </p:txBody>
      </p:sp>
      <p:pic>
        <p:nvPicPr>
          <p:cNvPr id="5" name="Google Shape;13;p3" title="k20center-logo-variations_K20 Bug - White.png">
            <a:extLst>
              <a:ext uri="{FF2B5EF4-FFF2-40B4-BE49-F238E27FC236}">
                <a16:creationId xmlns:a16="http://schemas.microsoft.com/office/drawing/2014/main" id="{D59ADF6D-86F3-2D27-385A-12C34893E0F6}"/>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3" name="Content Placeholder 2"/>
          <p:cNvSpPr>
            <a:spLocks noGrp="1"/>
          </p:cNvSpPr>
          <p:nvPr>
            <p:ph sz="half" idx="1"/>
          </p:nvPr>
        </p:nvSpPr>
        <p:spPr>
          <a:xfrm>
            <a:off x="351496" y="521401"/>
            <a:ext cx="3867150" cy="41006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6011020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6834C38D-87B7-E678-4E59-BE00D6B03E44}"/>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Tree>
    <p:extLst>
      <p:ext uri="{BB962C8B-B14F-4D97-AF65-F5344CB8AC3E}">
        <p14:creationId xmlns:p14="http://schemas.microsoft.com/office/powerpoint/2010/main" val="370024947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ver" type="title">
  <p:cSld name="Cover">
    <p:bg>
      <p:bgPr>
        <a:blipFill dpi="0" rotWithShape="0">
          <a:blip r:embed="rId2"/>
          <a:srcRect/>
          <a:stretch>
            <a:fillRect/>
          </a:stretch>
        </a:blip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9349869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Layout">
  <p:cSld name="One Column Layout">
    <p:bg>
      <p:bgPr>
        <a:solidFill>
          <a:schemeClr val="lt1"/>
        </a:solidFill>
        <a:effectLst/>
      </p:bgPr>
    </p:bg>
    <p:spTree>
      <p:nvGrpSpPr>
        <p:cNvPr id="1" name="Shape 23"/>
        <p:cNvGrpSpPr/>
        <p:nvPr/>
      </p:nvGrpSpPr>
      <p:grpSpPr>
        <a:xfrm>
          <a:off x="0" y="0"/>
          <a:ext cx="0" cy="0"/>
          <a:chOff x="0" y="0"/>
          <a:chExt cx="0" cy="0"/>
        </a:xfrm>
      </p:grpSpPr>
      <p:sp>
        <p:nvSpPr>
          <p:cNvPr id="25" name="Google Shape;25;p7"/>
          <p:cNvSpPr txBox="1">
            <a:spLocks noGrp="1"/>
          </p:cNvSpPr>
          <p:nvPr>
            <p:ph type="title"/>
          </p:nvPr>
        </p:nvSpPr>
        <p:spPr>
          <a:xfrm>
            <a:off x="456175" y="445024"/>
            <a:ext cx="8225400" cy="818087"/>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rgbClr val="91192A"/>
              </a:buClr>
              <a:buSzPts val="3600"/>
              <a:buFont typeface="Calibri"/>
              <a:buNone/>
              <a:defRPr sz="3600" b="0" i="0" u="none" strike="noStrike" cap="none">
                <a:solidFill>
                  <a:schemeClr val="accent3"/>
                </a:solidFill>
                <a:latin typeface="Calibri"/>
                <a:ea typeface="Calibri"/>
                <a:cs typeface="Calibri"/>
                <a:sym typeface="Calibri"/>
              </a:defRPr>
            </a:lvl1pPr>
            <a:lvl2pPr marR="0" lvl="1"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2pPr>
            <a:lvl3pPr marR="0" lvl="2"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3pPr>
            <a:lvl4pPr marR="0" lvl="3"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4pPr>
            <a:lvl5pPr marR="0" lvl="4"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5pPr>
            <a:lvl6pPr marR="0" lvl="5"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6pPr>
            <a:lvl7pPr marR="0" lvl="6"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7pPr>
            <a:lvl8pPr marR="0" lvl="7"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8pPr>
            <a:lvl9pPr marR="0" lvl="8"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9pPr>
          </a:lstStyle>
          <a:p>
            <a:endParaRPr/>
          </a:p>
        </p:txBody>
      </p:sp>
      <p:sp>
        <p:nvSpPr>
          <p:cNvPr id="26" name="Google Shape;26;p7"/>
          <p:cNvSpPr txBox="1">
            <a:spLocks noGrp="1"/>
          </p:cNvSpPr>
          <p:nvPr>
            <p:ph type="body" idx="1"/>
          </p:nvPr>
        </p:nvSpPr>
        <p:spPr>
          <a:xfrm>
            <a:off x="456300" y="1263111"/>
            <a:ext cx="8225400" cy="1968286"/>
          </a:xfrm>
          <a:prstGeom prst="rect">
            <a:avLst/>
          </a:prstGeom>
          <a:noFill/>
          <a:ln>
            <a:noFill/>
          </a:ln>
        </p:spPr>
        <p:txBody>
          <a:bodyPr spcFirstLastPara="1" wrap="square" lIns="91425" tIns="91425" rIns="91425" bIns="91425" anchor="t" anchorCtr="0">
            <a:noAutofit/>
          </a:bodyPr>
          <a:lstStyle>
            <a:lvl1pPr marL="457200" marR="0" lvl="0" indent="-393700" algn="l" rtl="0">
              <a:lnSpc>
                <a:spcPct val="115000"/>
              </a:lnSpc>
              <a:spcBef>
                <a:spcPts val="0"/>
              </a:spcBef>
              <a:spcAft>
                <a:spcPts val="0"/>
              </a:spcAft>
              <a:buClr>
                <a:schemeClr val="accent3"/>
              </a:buClr>
              <a:buSzPts val="2600"/>
              <a:buFont typeface="NTR"/>
              <a:buChar char="●"/>
              <a:defRPr sz="2600" b="0" i="0" u="none" strike="noStrike" cap="none">
                <a:solidFill>
                  <a:schemeClr val="dk1"/>
                </a:solidFill>
                <a:latin typeface="Calibri"/>
                <a:ea typeface="Calibri"/>
                <a:cs typeface="Calibri"/>
                <a:sym typeface="Calibri"/>
              </a:defRPr>
            </a:lvl1pPr>
            <a:lvl2pPr marL="914400" marR="0" lvl="1" indent="-393700" algn="l" rtl="0">
              <a:lnSpc>
                <a:spcPct val="115000"/>
              </a:lnSpc>
              <a:spcBef>
                <a:spcPts val="0"/>
              </a:spcBef>
              <a:spcAft>
                <a:spcPts val="0"/>
              </a:spcAft>
              <a:buClr>
                <a:schemeClr val="accent2"/>
              </a:buClr>
              <a:buSzPts val="2600"/>
              <a:buFont typeface="Courier New"/>
              <a:buChar char="o"/>
              <a:defRPr sz="2600" b="0" i="0" u="none" strike="noStrike" cap="none">
                <a:solidFill>
                  <a:schemeClr val="dk1"/>
                </a:solidFill>
                <a:latin typeface="Calibri"/>
                <a:ea typeface="Calibri"/>
                <a:cs typeface="Calibri"/>
                <a:sym typeface="Calibri"/>
              </a:defRPr>
            </a:lvl2pPr>
            <a:lvl3pPr marL="1371600" marR="0" lvl="2" indent="-393700" algn="l" rtl="0">
              <a:lnSpc>
                <a:spcPct val="115000"/>
              </a:lnSpc>
              <a:spcBef>
                <a:spcPts val="0"/>
              </a:spcBef>
              <a:spcAft>
                <a:spcPts val="0"/>
              </a:spcAft>
              <a:buClr>
                <a:schemeClr val="accent4"/>
              </a:buClr>
              <a:buSzPts val="2600"/>
              <a:buFont typeface="Noto Sans Symbols"/>
              <a:buChar char="▪"/>
              <a:defRPr sz="2600" b="0" i="0" u="none" strike="noStrike" cap="none">
                <a:solidFill>
                  <a:schemeClr val="dk1"/>
                </a:solidFill>
                <a:latin typeface="Calibri"/>
                <a:ea typeface="Calibri"/>
                <a:cs typeface="Calibri"/>
                <a:sym typeface="Calibri"/>
              </a:defRPr>
            </a:lvl3pPr>
            <a:lvl4pPr marL="1828800" marR="0" lvl="3" indent="-393700" algn="l" rtl="0">
              <a:lnSpc>
                <a:spcPct val="115000"/>
              </a:lnSpc>
              <a:spcBef>
                <a:spcPts val="0"/>
              </a:spcBef>
              <a:spcAft>
                <a:spcPts val="0"/>
              </a:spcAft>
              <a:buClr>
                <a:srgbClr val="91192A"/>
              </a:buClr>
              <a:buSzPts val="2600"/>
              <a:buFont typeface="Calibri"/>
              <a:buChar char="●"/>
              <a:defRPr sz="2600" b="0" i="0" u="none" strike="noStrike" cap="none">
                <a:solidFill>
                  <a:schemeClr val="dk1"/>
                </a:solidFill>
                <a:latin typeface="Calibri"/>
                <a:ea typeface="Calibri"/>
                <a:cs typeface="Calibri"/>
                <a:sym typeface="Calibri"/>
              </a:defRPr>
            </a:lvl4pPr>
            <a:lvl5pPr marL="2286000" marR="0" lvl="4" indent="-393700" algn="l" rtl="0">
              <a:lnSpc>
                <a:spcPct val="115000"/>
              </a:lnSpc>
              <a:spcBef>
                <a:spcPts val="0"/>
              </a:spcBef>
              <a:spcAft>
                <a:spcPts val="0"/>
              </a:spcAft>
              <a:buClr>
                <a:srgbClr val="275781"/>
              </a:buClr>
              <a:buSzPts val="2600"/>
              <a:buFont typeface="Calibri"/>
              <a:buChar char="○"/>
              <a:defRPr sz="2600" b="0" i="0" u="none" strike="noStrike" cap="none">
                <a:solidFill>
                  <a:schemeClr val="dk1"/>
                </a:solidFill>
                <a:latin typeface="Calibri"/>
                <a:ea typeface="Calibri"/>
                <a:cs typeface="Calibri"/>
                <a:sym typeface="Calibri"/>
              </a:defRPr>
            </a:lvl5pPr>
            <a:lvl6pPr marL="2743200" marR="0" lvl="5" indent="-393700" algn="l" rtl="0">
              <a:lnSpc>
                <a:spcPct val="115000"/>
              </a:lnSpc>
              <a:spcBef>
                <a:spcPts val="0"/>
              </a:spcBef>
              <a:spcAft>
                <a:spcPts val="0"/>
              </a:spcAft>
              <a:buClr>
                <a:srgbClr val="E5BB38"/>
              </a:buClr>
              <a:buSzPts val="2600"/>
              <a:buFont typeface="Calibri"/>
              <a:buChar char="■"/>
              <a:defRPr sz="2600" b="0" i="0" u="none" strike="noStrike" cap="none">
                <a:solidFill>
                  <a:schemeClr val="dk1"/>
                </a:solidFill>
                <a:latin typeface="Calibri"/>
                <a:ea typeface="Calibri"/>
                <a:cs typeface="Calibri"/>
                <a:sym typeface="Calibri"/>
              </a:defRPr>
            </a:lvl6pPr>
            <a:lvl7pPr marL="3200400" marR="0" lvl="6" indent="-393700" algn="l" rtl="0">
              <a:lnSpc>
                <a:spcPct val="115000"/>
              </a:lnSpc>
              <a:spcBef>
                <a:spcPts val="0"/>
              </a:spcBef>
              <a:spcAft>
                <a:spcPts val="0"/>
              </a:spcAft>
              <a:buClr>
                <a:srgbClr val="91192A"/>
              </a:buClr>
              <a:buSzPts val="2600"/>
              <a:buFont typeface="Calibri"/>
              <a:buChar char="●"/>
              <a:defRPr sz="2600" b="0" i="0" u="none" strike="noStrike" cap="none">
                <a:solidFill>
                  <a:schemeClr val="dk1"/>
                </a:solidFill>
                <a:latin typeface="Calibri"/>
                <a:ea typeface="Calibri"/>
                <a:cs typeface="Calibri"/>
                <a:sym typeface="Calibri"/>
              </a:defRPr>
            </a:lvl7pPr>
            <a:lvl8pPr marL="3657600" marR="0" lvl="7" indent="-393700" algn="l" rtl="0">
              <a:lnSpc>
                <a:spcPct val="115000"/>
              </a:lnSpc>
              <a:spcBef>
                <a:spcPts val="0"/>
              </a:spcBef>
              <a:spcAft>
                <a:spcPts val="0"/>
              </a:spcAft>
              <a:buClr>
                <a:srgbClr val="275781"/>
              </a:buClr>
              <a:buSzPts val="2600"/>
              <a:buFont typeface="Calibri"/>
              <a:buChar char="○"/>
              <a:defRPr sz="2600" b="0" i="0" u="none" strike="noStrike" cap="none">
                <a:solidFill>
                  <a:schemeClr val="dk1"/>
                </a:solidFill>
                <a:latin typeface="Calibri"/>
                <a:ea typeface="Calibri"/>
                <a:cs typeface="Calibri"/>
                <a:sym typeface="Calibri"/>
              </a:defRPr>
            </a:lvl8pPr>
            <a:lvl9pPr marL="4114800" marR="0" lvl="8" indent="-393700" algn="l" rtl="0">
              <a:lnSpc>
                <a:spcPct val="115000"/>
              </a:lnSpc>
              <a:spcBef>
                <a:spcPts val="0"/>
              </a:spcBef>
              <a:spcAft>
                <a:spcPts val="0"/>
              </a:spcAft>
              <a:buClr>
                <a:srgbClr val="E5BB38"/>
              </a:buClr>
              <a:buSzPts val="2600"/>
              <a:buFont typeface="Calibri"/>
              <a:buChar char="■"/>
              <a:defRPr sz="26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4176136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estion/Objective">
  <p:cSld name="Question/Objective">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3" name="Google Shape;13;p4"/>
          <p:cNvSpPr txBox="1">
            <a:spLocks noGrp="1"/>
          </p:cNvSpPr>
          <p:nvPr>
            <p:ph type="ctrTitle"/>
          </p:nvPr>
        </p:nvSpPr>
        <p:spPr>
          <a:xfrm>
            <a:off x="456175" y="744575"/>
            <a:ext cx="8232300" cy="2052600"/>
          </a:xfrm>
          <a:prstGeom prst="rect">
            <a:avLst/>
          </a:prstGeom>
          <a:noFill/>
          <a:ln>
            <a:noFill/>
          </a:ln>
        </p:spPr>
        <p:txBody>
          <a:bodyPr spcFirstLastPara="1" wrap="square" lIns="91425" tIns="91425" rIns="91425" bIns="91425" anchor="b" anchorCtr="0">
            <a:noAutofit/>
          </a:bodyPr>
          <a:lstStyle>
            <a:lvl1pPr marR="0" lvl="0" algn="l" rtl="0">
              <a:lnSpc>
                <a:spcPct val="115000"/>
              </a:lnSpc>
              <a:spcBef>
                <a:spcPts val="0"/>
              </a:spcBef>
              <a:spcAft>
                <a:spcPts val="0"/>
              </a:spcAft>
              <a:buClr>
                <a:schemeClr val="lt1"/>
              </a:buClr>
              <a:buSzPts val="5000"/>
              <a:buFont typeface="Calibri"/>
              <a:buNone/>
              <a:defRPr sz="5000" b="0" i="0" u="none" strike="noStrike" cap="none">
                <a:solidFill>
                  <a:schemeClr val="lt1"/>
                </a:solidFill>
                <a:latin typeface="Calibri"/>
                <a:ea typeface="Calibri"/>
                <a:cs typeface="Calibri"/>
                <a:sym typeface="Calibri"/>
              </a:defRPr>
            </a:lvl1pPr>
            <a:lvl2pPr marR="0" lvl="1"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2pPr>
            <a:lvl3pPr marR="0" lvl="2"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3pPr>
            <a:lvl4pPr marR="0" lvl="3"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4pPr>
            <a:lvl5pPr marR="0" lvl="4"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5pPr>
            <a:lvl6pPr marR="0" lvl="5"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6pPr>
            <a:lvl7pPr marR="0" lvl="6"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7pPr>
            <a:lvl8pPr marR="0" lvl="7"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8pPr>
            <a:lvl9pPr marR="0" lvl="8"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9pPr>
          </a:lstStyle>
          <a:p>
            <a:endParaRPr/>
          </a:p>
        </p:txBody>
      </p:sp>
      <p:sp>
        <p:nvSpPr>
          <p:cNvPr id="14" name="Google Shape;14;p4"/>
          <p:cNvSpPr txBox="1">
            <a:spLocks noGrp="1"/>
          </p:cNvSpPr>
          <p:nvPr>
            <p:ph type="subTitle" idx="1"/>
          </p:nvPr>
        </p:nvSpPr>
        <p:spPr>
          <a:xfrm>
            <a:off x="456175" y="2834125"/>
            <a:ext cx="8232300" cy="7926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chemeClr val="lt1"/>
              </a:buClr>
              <a:buSzPts val="2600"/>
              <a:buFont typeface="NTR"/>
              <a:buChar char="●"/>
              <a:defRPr sz="2600" b="0" i="0" u="none" strike="noStrike" cap="none">
                <a:solidFill>
                  <a:schemeClr val="lt1"/>
                </a:solidFill>
                <a:latin typeface="Calibri"/>
                <a:ea typeface="Calibri"/>
                <a:cs typeface="Calibri"/>
                <a:sym typeface="Calibri"/>
              </a:defRPr>
            </a:lvl1pPr>
            <a:lvl2pPr marR="0" lvl="1"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2pPr>
            <a:lvl3pPr marR="0" lvl="2"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3pPr>
            <a:lvl4pPr marR="0" lvl="3"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4pPr>
            <a:lvl5pPr marR="0" lvl="4"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5pPr>
            <a:lvl6pPr marR="0" lvl="5"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6pPr>
            <a:lvl7pPr marR="0" lvl="6"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7pPr>
            <a:lvl8pPr marR="0" lvl="7"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8pPr>
            <a:lvl9pPr marR="0" lvl="8"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197836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Google Shape;13;p3" title="k20center-logo-variations_K20 Bug - White.png">
            <a:extLst>
              <a:ext uri="{FF2B5EF4-FFF2-40B4-BE49-F238E27FC236}">
                <a16:creationId xmlns:a16="http://schemas.microsoft.com/office/drawing/2014/main" id="{EF3A2CCC-79F9-39E8-435D-7E454A3E36E6}"/>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9" name="Text Placeholder 8"/>
          <p:cNvSpPr>
            <a:spLocks noGrp="1"/>
          </p:cNvSpPr>
          <p:nvPr>
            <p:ph type="body" sz="quarter" idx="10"/>
          </p:nvPr>
        </p:nvSpPr>
        <p:spPr>
          <a:xfrm>
            <a:off x="623888" y="2807732"/>
            <a:ext cx="7885113" cy="1397000"/>
          </a:xfrm>
          <a:prstGeom prst="rect">
            <a:avLst/>
          </a:prstGeom>
        </p:spPr>
        <p:txBody>
          <a:bodyPr/>
          <a:lstStyle>
            <a:lvl1pPr marL="0" indent="0">
              <a:buClr>
                <a:schemeClr val="bg1"/>
              </a:buClr>
              <a:buNone/>
              <a:defRPr>
                <a:solidFill>
                  <a:schemeClr val="bg1"/>
                </a:solidFill>
              </a:defRPr>
            </a:lvl1pPr>
            <a:lvl2pPr marL="365760" indent="0">
              <a:buClr>
                <a:schemeClr val="bg1"/>
              </a:buClr>
              <a:buNone/>
              <a:defRPr>
                <a:solidFill>
                  <a:schemeClr val="bg1"/>
                </a:solidFill>
              </a:defRPr>
            </a:lvl2pPr>
            <a:lvl3pPr marL="822960" indent="0">
              <a:buClr>
                <a:schemeClr val="bg1"/>
              </a:buClr>
              <a:buNone/>
              <a:defRPr>
                <a:solidFill>
                  <a:schemeClr val="bg1"/>
                </a:solidFill>
              </a:defRPr>
            </a:lvl3pPr>
            <a:lvl4pPr marL="1371600" indent="0">
              <a:buClr>
                <a:schemeClr val="bg1"/>
              </a:buClr>
              <a:buNone/>
              <a:defRPr>
                <a:solidFill>
                  <a:schemeClr val="bg1"/>
                </a:solidFill>
              </a:defRPr>
            </a:lvl4pPr>
            <a:lvl5pPr marL="1828800" indent="0">
              <a:buClr>
                <a:schemeClr val="bg1"/>
              </a:buClr>
              <a:buNone/>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8823076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 With Cover Imag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Google Shape;13;p3" title="k20center-logo-variations_K20 Bug - White.png">
            <a:extLst>
              <a:ext uri="{FF2B5EF4-FFF2-40B4-BE49-F238E27FC236}">
                <a16:creationId xmlns:a16="http://schemas.microsoft.com/office/drawing/2014/main" id="{06BB4FB6-B7BE-5762-B378-8FA108DD57CD}"/>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3569666" y="559689"/>
            <a:ext cx="4940921" cy="2139950"/>
          </a:xfrm>
        </p:spPr>
        <p:txBody>
          <a:bodyPr anchor="b">
            <a:normAutofit/>
          </a:bodyPr>
          <a:lstStyle>
            <a:lvl1pPr>
              <a:lnSpc>
                <a:spcPct val="100000"/>
              </a:lnSpc>
              <a:defRPr sz="5000">
                <a:solidFill>
                  <a:schemeClr val="bg1"/>
                </a:solidFill>
              </a:defRPr>
            </a:lvl1pPr>
          </a:lstStyle>
          <a:p>
            <a:r>
              <a:rPr lang="en-US"/>
              <a:t>Click to edit Master title style</a:t>
            </a:r>
            <a:endParaRPr lang="en-US" dirty="0"/>
          </a:p>
        </p:txBody>
      </p:sp>
      <p:sp>
        <p:nvSpPr>
          <p:cNvPr id="9" name="Text Placeholder 8"/>
          <p:cNvSpPr>
            <a:spLocks noGrp="1"/>
          </p:cNvSpPr>
          <p:nvPr>
            <p:ph type="body" sz="quarter" idx="10"/>
          </p:nvPr>
        </p:nvSpPr>
        <p:spPr>
          <a:xfrm>
            <a:off x="3569073" y="2807732"/>
            <a:ext cx="4939927" cy="1397000"/>
          </a:xfrm>
          <a:prstGeom prst="rect">
            <a:avLst/>
          </a:prstGeom>
        </p:spPr>
        <p:txBody>
          <a:bodyPr/>
          <a:lstStyle>
            <a:lvl1pPr marL="0" indent="0">
              <a:lnSpc>
                <a:spcPct val="100000"/>
              </a:lnSpc>
              <a:buClr>
                <a:schemeClr val="bg1"/>
              </a:buClr>
              <a:buNone/>
              <a:defRPr>
                <a:solidFill>
                  <a:schemeClr val="bg1"/>
                </a:solidFill>
              </a:defRPr>
            </a:lvl1pPr>
            <a:lvl2pPr marL="365760" indent="0">
              <a:buClr>
                <a:schemeClr val="bg1"/>
              </a:buClr>
              <a:buNone/>
              <a:defRPr>
                <a:solidFill>
                  <a:schemeClr val="bg1"/>
                </a:solidFill>
              </a:defRPr>
            </a:lvl2pPr>
            <a:lvl3pPr marL="822960" indent="0">
              <a:buClr>
                <a:schemeClr val="bg1"/>
              </a:buClr>
              <a:buNone/>
              <a:defRPr>
                <a:solidFill>
                  <a:schemeClr val="bg1"/>
                </a:solidFill>
              </a:defRPr>
            </a:lvl3pPr>
            <a:lvl4pPr marL="1371600" indent="0">
              <a:buClr>
                <a:schemeClr val="bg1"/>
              </a:buClr>
              <a:buNone/>
              <a:defRPr>
                <a:solidFill>
                  <a:schemeClr val="bg1"/>
                </a:solidFill>
              </a:defRPr>
            </a:lvl4pPr>
            <a:lvl5pPr marL="1828800" indent="0">
              <a:buClr>
                <a:schemeClr val="bg1"/>
              </a:buClr>
              <a:buNone/>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12279239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Essential Question(s)">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oogle Shape;13;p3" title="k20center-logo-variations_K20 Bug - White.png">
            <a:extLst>
              <a:ext uri="{FF2B5EF4-FFF2-40B4-BE49-F238E27FC236}">
                <a16:creationId xmlns:a16="http://schemas.microsoft.com/office/drawing/2014/main" id="{5DD0DAFC-EFA7-69EF-1062-B3E7285556A5}"/>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4" name="Title 1"/>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5" name="Text Placeholder 8"/>
          <p:cNvSpPr>
            <a:spLocks noGrp="1"/>
          </p:cNvSpPr>
          <p:nvPr>
            <p:ph type="body" sz="quarter" idx="10"/>
          </p:nvPr>
        </p:nvSpPr>
        <p:spPr>
          <a:xfrm>
            <a:off x="623888" y="2807732"/>
            <a:ext cx="7885113" cy="1397000"/>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2521378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Objective(s)">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oogle Shape;13;p3" title="k20center-logo-variations_K20 Bug - White.png">
            <a:extLst>
              <a:ext uri="{FF2B5EF4-FFF2-40B4-BE49-F238E27FC236}">
                <a16:creationId xmlns:a16="http://schemas.microsoft.com/office/drawing/2014/main" id="{0BAAC11B-610D-8869-B004-517F1705DC0D}"/>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4" name="Title 1"/>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5" name="Text Placeholder 8"/>
          <p:cNvSpPr>
            <a:spLocks noGrp="1"/>
          </p:cNvSpPr>
          <p:nvPr>
            <p:ph type="body" sz="quarter" idx="10"/>
          </p:nvPr>
        </p:nvSpPr>
        <p:spPr>
          <a:xfrm>
            <a:off x="623888" y="2807732"/>
            <a:ext cx="7885113" cy="1397000"/>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93973991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 1 Column">
    <p:spTree>
      <p:nvGrpSpPr>
        <p:cNvPr id="1" name=""/>
        <p:cNvGrpSpPr/>
        <p:nvPr/>
      </p:nvGrpSpPr>
      <p:grpSpPr>
        <a:xfrm>
          <a:off x="0" y="0"/>
          <a:ext cx="0" cy="0"/>
          <a:chOff x="0" y="0"/>
          <a:chExt cx="0" cy="0"/>
        </a:xfrm>
      </p:grpSpPr>
      <p:pic>
        <p:nvPicPr>
          <p:cNvPr id="3" name="Google Shape;29;p7" title="k20center-logo-variations_K20 - Bug Color.png">
            <a:extLst>
              <a:ext uri="{FF2B5EF4-FFF2-40B4-BE49-F238E27FC236}">
                <a16:creationId xmlns:a16="http://schemas.microsoft.com/office/drawing/2014/main" id="{39BE5C0A-6ADA-36E0-F55B-80CAFFA90348}"/>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 y="1370013"/>
            <a:ext cx="7886699" cy="3262312"/>
          </a:xfrm>
          <a:prstGeom prst="rect">
            <a:avLst/>
          </a:prstGeom>
        </p:spPr>
        <p:txBody>
          <a:bodyPr/>
          <a:lstStyle>
            <a:lvl1pPr marL="228600" indent="-228600">
              <a:buFont typeface="+mj-lt"/>
              <a:buAutoNum type="arabicPeriod"/>
              <a:defRPr/>
            </a:lvl1pPr>
            <a:lvl2pPr marL="685800" indent="-320040">
              <a:buFont typeface="+mj-lt"/>
              <a:buAutoNum type="alphaLcPeriod"/>
              <a:defRPr/>
            </a:lvl2pPr>
            <a:lvl3pPr marL="1143000" indent="-320040">
              <a:buFont typeface="+mj-lt"/>
              <a:buAutoNum type="romanLcPeriod"/>
              <a:defRPr/>
            </a:lvl3pPr>
            <a:lvl4pPr marL="1600200" indent="-228600">
              <a:lnSpc>
                <a:spcPct val="100000"/>
              </a:lnSpc>
              <a:buSzPct val="120000"/>
              <a:buFont typeface="Arial" panose="020B0604020202020204" pitchFamily="34" charset="0"/>
              <a:buChar char="•"/>
              <a:defRPr/>
            </a:lvl4pPr>
            <a:lvl5pPr marL="2057400" indent="-228600">
              <a:lnSpc>
                <a:spcPct val="100000"/>
              </a:lnSpc>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0955658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Content - 1 Column">
    <p:spTree>
      <p:nvGrpSpPr>
        <p:cNvPr id="1" name=""/>
        <p:cNvGrpSpPr/>
        <p:nvPr/>
      </p:nvGrpSpPr>
      <p:grpSpPr>
        <a:xfrm>
          <a:off x="0" y="0"/>
          <a:ext cx="0" cy="0"/>
          <a:chOff x="0" y="0"/>
          <a:chExt cx="0" cy="0"/>
        </a:xfrm>
      </p:grpSpPr>
      <p:pic>
        <p:nvPicPr>
          <p:cNvPr id="4" name="Google Shape;29;p7" title="k20center-logo-variations_K20 - Bug Color.png">
            <a:extLst>
              <a:ext uri="{FF2B5EF4-FFF2-40B4-BE49-F238E27FC236}">
                <a16:creationId xmlns:a16="http://schemas.microsoft.com/office/drawing/2014/main" id="{9F454EC7-AE3B-CAD8-162D-F3B01EEC4EFB}"/>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1370013"/>
            <a:ext cx="788670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1412910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Content - 2 column">
    <p:spTree>
      <p:nvGrpSpPr>
        <p:cNvPr id="1" name=""/>
        <p:cNvGrpSpPr/>
        <p:nvPr/>
      </p:nvGrpSpPr>
      <p:grpSpPr>
        <a:xfrm>
          <a:off x="0" y="0"/>
          <a:ext cx="0" cy="0"/>
          <a:chOff x="0" y="0"/>
          <a:chExt cx="0" cy="0"/>
        </a:xfrm>
      </p:grpSpPr>
      <p:pic>
        <p:nvPicPr>
          <p:cNvPr id="5" name="Google Shape;29;p7" title="k20center-logo-variations_K20 - Bug Color.png">
            <a:extLst>
              <a:ext uri="{FF2B5EF4-FFF2-40B4-BE49-F238E27FC236}">
                <a16:creationId xmlns:a16="http://schemas.microsoft.com/office/drawing/2014/main" id="{C05B403C-F2FD-F833-5522-D402A80EA5F2}"/>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370013"/>
            <a:ext cx="3867150" cy="3262312"/>
          </a:xfrm>
          <a:prstGeom prst="rect">
            <a:avLst/>
          </a:prstGeom>
        </p:spPr>
        <p:txBody>
          <a:bodyPr/>
          <a:lstStyle>
            <a:lvl1pPr marL="228600" indent="-320040">
              <a:buFont typeface="+mj-lt"/>
              <a:buAutoNum type="arabicPeriod"/>
              <a:defRPr/>
            </a:lvl1pPr>
            <a:lvl2pPr marL="685800" indent="-320040">
              <a:buFont typeface="+mj-lt"/>
              <a:buAutoNum type="alphaLcPeriod"/>
              <a:defRPr/>
            </a:lvl2pPr>
            <a:lvl3pPr marL="1143000" indent="-320040">
              <a:buFont typeface="+mj-lt"/>
              <a:buAutoNum type="romanLcPeriod"/>
              <a:defRPr/>
            </a:lvl3pPr>
            <a:lvl4pPr marL="1600200" indent="-320040">
              <a:lnSpc>
                <a:spcPct val="100000"/>
              </a:lnSpc>
              <a:buSzPct val="120000"/>
              <a:buFont typeface="Arial" panose="020B0604020202020204" pitchFamily="34" charset="0"/>
              <a:buChar char="•"/>
              <a:defRPr/>
            </a:lvl4pPr>
            <a:lvl5pPr marL="2057400" indent="-320040">
              <a:lnSpc>
                <a:spcPct val="100000"/>
              </a:lnSpc>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5600623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nstructional Strategy">
    <p:spTree>
      <p:nvGrpSpPr>
        <p:cNvPr id="1" name=""/>
        <p:cNvGrpSpPr/>
        <p:nvPr/>
      </p:nvGrpSpPr>
      <p:grpSpPr>
        <a:xfrm>
          <a:off x="0" y="0"/>
          <a:ext cx="0" cy="0"/>
          <a:chOff x="0" y="0"/>
          <a:chExt cx="0" cy="0"/>
        </a:xfrm>
      </p:grpSpPr>
      <p:pic>
        <p:nvPicPr>
          <p:cNvPr id="4" name="Google Shape;29;p7" title="k20center-logo-variations_K20 - Bug Color.png">
            <a:extLst>
              <a:ext uri="{FF2B5EF4-FFF2-40B4-BE49-F238E27FC236}">
                <a16:creationId xmlns:a16="http://schemas.microsoft.com/office/drawing/2014/main" id="{E33CF787-43B2-7BED-B84F-E62C2E3A9D0F}"/>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499290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ACB172D-A2D7-B49A-E061-A5EFCD64B62B}"/>
              </a:ext>
            </a:extLst>
          </p:cNvPr>
          <p:cNvSpPr>
            <a:spLocks noGrp="1" noChangeArrowheads="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958EB44-02B6-A2FD-EE9B-E526B04256D7}"/>
              </a:ext>
            </a:extLst>
          </p:cNvPr>
          <p:cNvSpPr>
            <a:spLocks noGrp="1" noChangeArrowheads="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 </a:t>
            </a:r>
          </a:p>
          <a:p>
            <a:pPr lvl="1"/>
            <a:r>
              <a:rPr lang="en-US" altLang="en-US"/>
              <a:t>Second</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973644769"/>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Lst>
  <p:hf sldNum="0" hdr="0" ftr="0" dt="0"/>
  <p:txStyles>
    <p:titleStyle>
      <a:lvl1pPr algn="l" rtl="0" eaLnBrk="1" fontAlgn="base" hangingPunct="1">
        <a:lnSpc>
          <a:spcPct val="90000"/>
        </a:lnSpc>
        <a:spcBef>
          <a:spcPct val="0"/>
        </a:spcBef>
        <a:spcAft>
          <a:spcPct val="0"/>
        </a:spcAft>
        <a:defRPr sz="3600" kern="1200">
          <a:solidFill>
            <a:schemeClr val="tx1"/>
          </a:solidFill>
          <a:latin typeface="Calibri" panose="020F0502020204030204" pitchFamily="34" charset="0"/>
          <a:ea typeface="+mj-ea"/>
          <a:cs typeface="Calibri" panose="020F0502020204030204" pitchFamily="34" charset="0"/>
        </a:defRPr>
      </a:lvl1pPr>
      <a:lvl2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2pPr>
      <a:lvl3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3pPr>
      <a:lvl4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4pPr>
      <a:lvl5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5pPr>
      <a:lvl6pPr marL="4572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6pPr>
      <a:lvl7pPr marL="9144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7pPr>
      <a:lvl8pPr marL="13716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8pPr>
      <a:lvl9pPr marL="18288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9pPr>
    </p:titleStyle>
    <p:bodyStyle>
      <a:lvl1pPr marL="457200" indent="-392113" algn="l" rtl="0" eaLnBrk="1" fontAlgn="base" hangingPunct="1">
        <a:spcBef>
          <a:spcPts val="525"/>
        </a:spcBef>
        <a:spcAft>
          <a:spcPct val="0"/>
        </a:spcAft>
        <a:buClr>
          <a:srgbClr val="971D20"/>
        </a:buClr>
        <a:buSzPct val="100000"/>
        <a:buFont typeface="System Font Regular"/>
        <a:buChar char="●"/>
        <a:defRPr sz="2600" kern="1200">
          <a:solidFill>
            <a:schemeClr val="tx1"/>
          </a:solidFill>
          <a:latin typeface="Calibri" panose="020F0502020204030204" pitchFamily="34" charset="0"/>
          <a:ea typeface="+mn-ea"/>
          <a:cs typeface="Calibri" panose="020F0502020204030204" pitchFamily="34" charset="0"/>
        </a:defRPr>
      </a:lvl1pPr>
      <a:lvl2pPr marL="914400" indent="-355600" algn="l" rtl="0" eaLnBrk="1" fontAlgn="base" hangingPunct="1">
        <a:spcBef>
          <a:spcPts val="400"/>
        </a:spcBef>
        <a:spcAft>
          <a:spcPct val="0"/>
        </a:spcAft>
        <a:buClr>
          <a:schemeClr val="accent1"/>
        </a:buClr>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2pPr>
      <a:lvl3pPr marL="1371600" indent="-338138" algn="l" rtl="0" eaLnBrk="1" fontAlgn="base" hangingPunct="1">
        <a:spcBef>
          <a:spcPts val="338"/>
        </a:spcBef>
        <a:spcAft>
          <a:spcPct val="0"/>
        </a:spcAft>
        <a:buClr>
          <a:srgbClr val="E8BF3C"/>
        </a:buClr>
        <a:buFont typeface="Wingdings" pitchFamily="2" charset="2"/>
        <a:buChar char="§"/>
        <a:defRPr sz="2600" kern="1200">
          <a:solidFill>
            <a:schemeClr val="tx1"/>
          </a:solidFill>
          <a:latin typeface="Calibri" panose="020F0502020204030204" pitchFamily="34" charset="0"/>
          <a:ea typeface="+mn-ea"/>
          <a:cs typeface="Calibri" panose="020F0502020204030204" pitchFamily="34" charset="0"/>
        </a:defRPr>
      </a:lvl3pPr>
      <a:lvl4pPr marL="1828800" indent="-319088" algn="l" rtl="0" eaLnBrk="1" fontAlgn="base" hangingPunct="1">
        <a:lnSpc>
          <a:spcPct val="90000"/>
        </a:lnSpc>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09563" algn="l" rtl="0" eaLnBrk="1" fontAlgn="base" hangingPunct="1">
        <a:lnSpc>
          <a:spcPct val="90000"/>
        </a:lnSpc>
        <a:spcBef>
          <a:spcPts val="275"/>
        </a:spcBef>
        <a:spcAft>
          <a:spcPct val="0"/>
        </a:spcAft>
        <a:buClr>
          <a:schemeClr val="accent1"/>
        </a:buClr>
        <a:buSzPct val="80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52151D2-1685-0980-2BE6-20FA2728C045}"/>
              </a:ext>
            </a:extLst>
          </p:cNvPr>
          <p:cNvSpPr>
            <a:spLocks noGrp="1" noChangeArrowheads="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869F4132-10A9-5F59-6CFB-221CF910637D}"/>
              </a:ext>
            </a:extLst>
          </p:cNvPr>
          <p:cNvSpPr>
            <a:spLocks noGrp="1" noChangeArrowheads="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7" name="Google Shape;29;p7" title="k20center-logo-variations_K20 - Bug Color.png">
            <a:extLst>
              <a:ext uri="{FF2B5EF4-FFF2-40B4-BE49-F238E27FC236}">
                <a16:creationId xmlns:a16="http://schemas.microsoft.com/office/drawing/2014/main" id="{F9BF5668-5DDD-D64C-F4F8-210DAF191B52}"/>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Tree>
    <p:extLst>
      <p:ext uri="{BB962C8B-B14F-4D97-AF65-F5344CB8AC3E}">
        <p14:creationId xmlns:p14="http://schemas.microsoft.com/office/powerpoint/2010/main" val="3074141159"/>
      </p:ext>
    </p:extLst>
  </p:cSld>
  <p:clrMap bg1="lt1" tx1="dk1" bg2="lt2" tx2="dk2" accent1="accent1" accent2="accent2" accent3="accent3" accent4="accent4" accent5="accent5" accent6="accent6" hlink="hlink" folHlink="folHlink"/>
  <p:txStyles>
    <p:titleStyle>
      <a:lvl1pPr algn="l" rtl="0" eaLnBrk="1" fontAlgn="base" hangingPunct="1">
        <a:lnSpc>
          <a:spcPct val="90000"/>
        </a:lnSpc>
        <a:spcBef>
          <a:spcPct val="0"/>
        </a:spcBef>
        <a:spcAft>
          <a:spcPct val="0"/>
        </a:spcAft>
        <a:defRPr sz="3600" kern="1200">
          <a:solidFill>
            <a:schemeClr val="tx1"/>
          </a:solidFill>
          <a:latin typeface="Calibri" panose="020F0502020204030204" pitchFamily="34" charset="0"/>
          <a:ea typeface="+mj-ea"/>
          <a:cs typeface="Calibri" panose="020F0502020204030204" pitchFamily="34" charset="0"/>
        </a:defRPr>
      </a:lvl1pPr>
      <a:lvl2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2pPr>
      <a:lvl3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3pPr>
      <a:lvl4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4pPr>
      <a:lvl5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5pPr>
      <a:lvl6pPr marL="4572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6pPr>
      <a:lvl7pPr marL="9144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7pPr>
      <a:lvl8pPr marL="13716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8pPr>
      <a:lvl9pPr marL="18288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9pPr>
    </p:titleStyle>
    <p:bodyStyle>
      <a:lvl1pPr marL="228600" indent="-392113" algn="l" rtl="0" eaLnBrk="1" fontAlgn="base" hangingPunct="1">
        <a:spcBef>
          <a:spcPts val="525"/>
        </a:spcBef>
        <a:spcAft>
          <a:spcPct val="0"/>
        </a:spcAft>
        <a:buClr>
          <a:srgbClr val="971D20"/>
        </a:buClr>
        <a:buFont typeface="Aptos Display" panose="020B0004020202020204" pitchFamily="34" charset="0"/>
        <a:buAutoNum type="arabicPeriod"/>
        <a:defRPr sz="2600" kern="1200">
          <a:solidFill>
            <a:schemeClr val="tx1"/>
          </a:solidFill>
          <a:latin typeface="Calibri" panose="020F0502020204030204" pitchFamily="34" charset="0"/>
          <a:ea typeface="+mn-ea"/>
          <a:cs typeface="Calibri" panose="020F0502020204030204" pitchFamily="34" charset="0"/>
        </a:defRPr>
      </a:lvl1pPr>
      <a:lvl2pPr marL="914400" indent="-355600" algn="l" rtl="0" eaLnBrk="1" fontAlgn="base" hangingPunct="1">
        <a:spcBef>
          <a:spcPts val="400"/>
        </a:spcBef>
        <a:spcAft>
          <a:spcPct val="0"/>
        </a:spcAft>
        <a:buClr>
          <a:schemeClr val="accent1"/>
        </a:buClr>
        <a:buFont typeface="Aptos Display" panose="020B0004020202020204" pitchFamily="34" charset="0"/>
        <a:buAutoNum type="alphaLcPeriod"/>
        <a:defRPr sz="2600" kern="1200">
          <a:solidFill>
            <a:schemeClr val="tx1"/>
          </a:solidFill>
          <a:latin typeface="Calibri" panose="020F0502020204030204" pitchFamily="34" charset="0"/>
          <a:ea typeface="+mn-ea"/>
          <a:cs typeface="Calibri" panose="020F0502020204030204" pitchFamily="34" charset="0"/>
        </a:defRPr>
      </a:lvl2pPr>
      <a:lvl3pPr marL="1371600" indent="-338138" algn="l" rtl="0" eaLnBrk="1" fontAlgn="base" hangingPunct="1">
        <a:spcBef>
          <a:spcPts val="338"/>
        </a:spcBef>
        <a:spcAft>
          <a:spcPct val="0"/>
        </a:spcAft>
        <a:buClr>
          <a:srgbClr val="E8BF3C"/>
        </a:buClr>
        <a:buFont typeface="Aptos Display" panose="020B0004020202020204" pitchFamily="34" charset="0"/>
        <a:buAutoNum type="romanLcPeriod"/>
        <a:defRPr sz="2600" kern="1200">
          <a:solidFill>
            <a:schemeClr val="tx1"/>
          </a:solidFill>
          <a:latin typeface="Calibri" panose="020F0502020204030204" pitchFamily="34" charset="0"/>
          <a:ea typeface="+mn-ea"/>
          <a:cs typeface="Calibri" panose="020F0502020204030204" pitchFamily="34" charset="0"/>
        </a:defRPr>
      </a:lvl3pPr>
      <a:lvl4pPr marL="1828800" indent="-319088" algn="l" rtl="0" eaLnBrk="1" fontAlgn="base" hangingPunct="1">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09563" algn="l" rtl="0" eaLnBrk="1" fontAlgn="base" hangingPunct="1">
        <a:spcBef>
          <a:spcPts val="275"/>
        </a:spcBef>
        <a:spcAft>
          <a:spcPct val="0"/>
        </a:spcAft>
        <a:buClr>
          <a:schemeClr val="accent1"/>
        </a:buClr>
        <a:buSzPct val="75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Brainstorm </a:t>
            </a:r>
            <a:endParaRPr dirty="0"/>
          </a:p>
        </p:txBody>
      </p:sp>
      <p:sp>
        <p:nvSpPr>
          <p:cNvPr id="97" name="Google Shape;97;p20"/>
          <p:cNvSpPr txBox="1">
            <a:spLocks noGrp="1"/>
          </p:cNvSpPr>
          <p:nvPr>
            <p:ph sz="half" idx="2"/>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Spend a few minutes in your group brainstorming a list of potential local businesses and professionals that could speak with your students about different careers. </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prstGeom prst="rect">
            <a:avLst/>
          </a:prstGeom>
          <a:noFill/>
          <a:ln>
            <a:noFill/>
          </a:ln>
        </p:spPr>
        <p:txBody>
          <a:bodyPr spcFirstLastPara="1" wrap="square" lIns="91425" tIns="91425" rIns="91425" bIns="91425" anchor="b" anchorCtr="0">
            <a:noAutofit/>
          </a:bodyPr>
          <a:lstStyle/>
          <a:p>
            <a:pPr marL="0" lvl="0" indent="0" algn="l" rtl="0">
              <a:lnSpc>
                <a:spcPct val="150000"/>
              </a:lnSpc>
              <a:spcBef>
                <a:spcPts val="0"/>
              </a:spcBef>
              <a:spcAft>
                <a:spcPts val="0"/>
              </a:spcAft>
              <a:buSzPts val="990"/>
              <a:buNone/>
            </a:pPr>
            <a:r>
              <a:rPr lang="en-US" dirty="0"/>
              <a:t>Career Exploration Events</a:t>
            </a:r>
            <a:endParaRPr dirty="0"/>
          </a:p>
        </p:txBody>
      </p:sp>
      <p:sp>
        <p:nvSpPr>
          <p:cNvPr id="103" name="Google Shape;103;p21"/>
          <p:cNvSpPr txBox="1">
            <a:spLocks noGrp="1"/>
          </p:cNvSpPr>
          <p:nvPr>
            <p:ph sz="half" idx="2"/>
          </p:nvPr>
        </p:nvSpPr>
        <p:spPr>
          <a:xfrm>
            <a:off x="628649" y="1087395"/>
            <a:ext cx="7886699" cy="3544930"/>
          </a:xfrm>
          <a:prstGeom prst="rect">
            <a:avLst/>
          </a:prstGeom>
        </p:spPr>
        <p:txBody>
          <a:bodyPr spcFirstLastPara="1" wrap="square" lIns="91425" tIns="91425" rIns="91425" bIns="91425" anchor="t" anchorCtr="0">
            <a:noAutofit/>
          </a:bodyPr>
          <a:lstStyle/>
          <a:p>
            <a:pPr marL="457200" lvl="0" indent="-393192" algn="l" rtl="0">
              <a:spcBef>
                <a:spcPts val="520"/>
              </a:spcBef>
              <a:spcAft>
                <a:spcPts val="0"/>
              </a:spcAft>
              <a:buSzPts val="2200"/>
              <a:buChar char="●"/>
            </a:pPr>
            <a:r>
              <a:rPr lang="en-US" sz="2200" b="1" dirty="0"/>
              <a:t>Zoom Into Your Career:</a:t>
            </a:r>
            <a:r>
              <a:rPr lang="en-US" sz="2200" dirty="0"/>
              <a:t> A series of zoom meetings highlighting different career clusters and </a:t>
            </a:r>
            <a:r>
              <a:rPr lang="en-US" sz="2200"/>
              <a:t>the variety </a:t>
            </a:r>
            <a:r>
              <a:rPr lang="en-US" sz="2200" dirty="0"/>
              <a:t>of careers within each. </a:t>
            </a:r>
            <a:endParaRPr sz="2200" dirty="0"/>
          </a:p>
          <a:p>
            <a:pPr marL="457200" lvl="0" indent="-393192" algn="l" rtl="0">
              <a:spcBef>
                <a:spcPts val="520"/>
              </a:spcBef>
              <a:spcAft>
                <a:spcPts val="0"/>
              </a:spcAft>
              <a:buSzPts val="2200"/>
              <a:buChar char="●"/>
            </a:pPr>
            <a:r>
              <a:rPr lang="en-US" sz="2200" b="1" dirty="0"/>
              <a:t>Career Café: </a:t>
            </a:r>
            <a:r>
              <a:rPr lang="en-US" sz="2200" dirty="0"/>
              <a:t>A professional meets with students to talk with them about what their career looks like and what a student may do to pursue that same career. </a:t>
            </a:r>
            <a:endParaRPr sz="2200" dirty="0"/>
          </a:p>
          <a:p>
            <a:pPr marL="457200" lvl="0" indent="-393192" algn="l" rtl="0">
              <a:spcBef>
                <a:spcPts val="520"/>
              </a:spcBef>
              <a:spcAft>
                <a:spcPts val="0"/>
              </a:spcAft>
              <a:buSzPts val="2200"/>
              <a:buChar char="●"/>
            </a:pPr>
            <a:r>
              <a:rPr lang="en-US" sz="2200" b="1" dirty="0"/>
              <a:t>College2Career Forum:</a:t>
            </a:r>
            <a:r>
              <a:rPr lang="en-US" sz="2200" dirty="0"/>
              <a:t> Events that connect students’ career interests with postsecondary pathways. </a:t>
            </a:r>
            <a:endParaRPr sz="2200" dirty="0"/>
          </a:p>
          <a:p>
            <a:pPr marL="457200" lvl="0" indent="-393192" algn="l" rtl="0">
              <a:spcBef>
                <a:spcPts val="520"/>
              </a:spcBef>
              <a:spcAft>
                <a:spcPts val="0"/>
              </a:spcAft>
              <a:buSzPts val="2200"/>
              <a:buChar char="●"/>
            </a:pPr>
            <a:r>
              <a:rPr lang="en-US" sz="2200" b="1" dirty="0"/>
              <a:t>Career Expos: </a:t>
            </a:r>
            <a:r>
              <a:rPr lang="en-US" sz="2200" dirty="0"/>
              <a:t>Expose students to multiple careers at once. Featuring a variety of careers from one or more clusters. </a:t>
            </a:r>
            <a:endParaRPr sz="2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prstGeom prst="rect">
            <a:avLst/>
          </a:prstGeom>
          <a:noFill/>
          <a:ln>
            <a:noFill/>
          </a:ln>
        </p:spPr>
        <p:txBody>
          <a:bodyPr spcFirstLastPara="1" wrap="square" lIns="91425" tIns="91425" rIns="91425" bIns="91425" anchor="b" anchorCtr="0">
            <a:noAutofit/>
          </a:bodyPr>
          <a:lstStyle/>
          <a:p>
            <a:pPr marL="0" lvl="0" indent="0" algn="l" rtl="0">
              <a:lnSpc>
                <a:spcPct val="150000"/>
              </a:lnSpc>
              <a:spcBef>
                <a:spcPts val="0"/>
              </a:spcBef>
              <a:spcAft>
                <a:spcPts val="0"/>
              </a:spcAft>
              <a:buSzPts val="990"/>
              <a:buNone/>
            </a:pPr>
            <a:r>
              <a:rPr lang="en-US" dirty="0"/>
              <a:t>Reflect</a:t>
            </a:r>
            <a:endParaRPr dirty="0"/>
          </a:p>
        </p:txBody>
      </p:sp>
      <p:sp>
        <p:nvSpPr>
          <p:cNvPr id="109" name="Google Shape;109;p22"/>
          <p:cNvSpPr txBox="1">
            <a:spLocks noGrp="1"/>
          </p:cNvSpPr>
          <p:nvPr>
            <p:ph sz="half" idx="2"/>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On your sticky note, respond to the following question: </a:t>
            </a:r>
            <a:endParaRPr dirty="0"/>
          </a:p>
          <a:p>
            <a:pPr marL="0" lvl="0" indent="0" algn="l" rtl="0">
              <a:spcBef>
                <a:spcPts val="0"/>
              </a:spcBef>
              <a:spcAft>
                <a:spcPts val="0"/>
              </a:spcAft>
              <a:buNone/>
            </a:pPr>
            <a:endParaRPr dirty="0"/>
          </a:p>
          <a:p>
            <a:pPr marL="457200" lvl="1" indent="0">
              <a:spcBef>
                <a:spcPts val="0"/>
              </a:spcBef>
              <a:spcAft>
                <a:spcPts val="0"/>
              </a:spcAft>
              <a:buNone/>
            </a:pPr>
            <a:r>
              <a:rPr lang="en-US" b="1" dirty="0"/>
              <a:t>What is one way you can support hands-on career learning in your classroom? </a:t>
            </a:r>
            <a:endParaRPr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C59A0D-9948-9087-DB2F-462C0681EFFC}"/>
              </a:ext>
            </a:extLst>
          </p:cNvPr>
          <p:cNvSpPr>
            <a:spLocks noGrp="1"/>
          </p:cNvSpPr>
          <p:nvPr>
            <p:ph type="title"/>
          </p:nvPr>
        </p:nvSpPr>
        <p:spPr>
          <a:xfrm>
            <a:off x="3676758" y="1436537"/>
            <a:ext cx="4940921" cy="2139950"/>
          </a:xfrm>
        </p:spPr>
        <p:txBody>
          <a:bodyPr>
            <a:noAutofit/>
          </a:bodyPr>
          <a:lstStyle/>
          <a:p>
            <a:r>
              <a:rPr lang="en-US" dirty="0"/>
              <a:t>Career Exploration: The Incredible Journey</a:t>
            </a:r>
          </a:p>
        </p:txBody>
      </p:sp>
      <p:sp>
        <p:nvSpPr>
          <p:cNvPr id="6" name="Hexagon 5">
            <a:extLst>
              <a:ext uri="{FF2B5EF4-FFF2-40B4-BE49-F238E27FC236}">
                <a16:creationId xmlns:a16="http://schemas.microsoft.com/office/drawing/2014/main" id="{E8D73368-FF5A-AF70-2DBA-DCD383B826FF}"/>
              </a:ext>
            </a:extLst>
          </p:cNvPr>
          <p:cNvSpPr/>
          <p:nvPr/>
        </p:nvSpPr>
        <p:spPr>
          <a:xfrm>
            <a:off x="814525" y="1301578"/>
            <a:ext cx="2795447" cy="2409868"/>
          </a:xfrm>
          <a:prstGeom prst="hexagon">
            <a:avLst/>
          </a:prstGeom>
          <a:blipFill dpi="0" rotWithShape="1">
            <a:blip r:embed="rId2">
              <a:extLst>
                <a:ext uri="{28A0092B-C50C-407E-A947-70E740481C1C}">
                  <a14:useLocalDpi xmlns:a14="http://schemas.microsoft.com/office/drawing/2010/main" val="0"/>
                </a:ext>
              </a:extLst>
            </a:blip>
            <a:srcRect/>
            <a:stretch>
              <a:fillRect/>
            </a:stretch>
          </a:bli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9714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prstGeom prst="rect">
            <a:avLst/>
          </a:prstGeom>
          <a:noFill/>
          <a:ln>
            <a:noFill/>
          </a:ln>
        </p:spPr>
        <p:txBody>
          <a:bodyPr spcFirstLastPara="1" wrap="square" lIns="91425" tIns="91425" rIns="91425" bIns="91425" anchor="b" anchorCtr="0">
            <a:noAutofit/>
          </a:bodyPr>
          <a:lstStyle/>
          <a:p>
            <a:pPr marL="0" lvl="0" indent="0" algn="l" rtl="0">
              <a:lnSpc>
                <a:spcPct val="150000"/>
              </a:lnSpc>
              <a:spcBef>
                <a:spcPts val="0"/>
              </a:spcBef>
              <a:spcAft>
                <a:spcPts val="0"/>
              </a:spcAft>
              <a:buClr>
                <a:srgbClr val="91192A"/>
              </a:buClr>
              <a:buSzPts val="3600"/>
              <a:buFont typeface="Calibri"/>
              <a:buNone/>
            </a:pPr>
            <a:r>
              <a:rPr lang="en-US" dirty="0"/>
              <a:t>Hands-On and Abstract Learning</a:t>
            </a:r>
            <a:endParaRPr dirty="0"/>
          </a:p>
        </p:txBody>
      </p:sp>
      <p:sp>
        <p:nvSpPr>
          <p:cNvPr id="52" name="Google Shape;52;p13"/>
          <p:cNvSpPr txBox="1">
            <a:spLocks noGrp="1"/>
          </p:cNvSpPr>
          <p:nvPr>
            <p:ph sz="half" idx="2"/>
          </p:nvPr>
        </p:nvSpPr>
        <p:spPr>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US" dirty="0"/>
              <a:t>Follow the directions on your handout. </a:t>
            </a:r>
            <a:endParaRPr dirty="0"/>
          </a:p>
          <a:p>
            <a:pPr marL="63500" lvl="0" indent="0" algn="l" rtl="0">
              <a:lnSpc>
                <a:spcPct val="150000"/>
              </a:lnSpc>
              <a:spcBef>
                <a:spcPts val="0"/>
              </a:spcBef>
              <a:spcAft>
                <a:spcPts val="0"/>
              </a:spcAft>
              <a:buSzPts val="2600"/>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prstGeom prst="rect">
            <a:avLst/>
          </a:prstGeom>
          <a:noFill/>
          <a:ln>
            <a:noFill/>
          </a:ln>
        </p:spPr>
        <p:txBody>
          <a:bodyPr spcFirstLastPara="1" wrap="square" lIns="91425" tIns="91425" rIns="91425" bIns="91425" anchor="b" anchorCtr="0">
            <a:noAutofit/>
          </a:bodyPr>
          <a:lstStyle/>
          <a:p>
            <a:pPr marL="0" lvl="0" indent="0" algn="l" rtl="0">
              <a:lnSpc>
                <a:spcPct val="150000"/>
              </a:lnSpc>
              <a:spcBef>
                <a:spcPts val="0"/>
              </a:spcBef>
              <a:spcAft>
                <a:spcPts val="0"/>
              </a:spcAft>
              <a:buClr>
                <a:srgbClr val="91192A"/>
              </a:buClr>
              <a:buSzPts val="3600"/>
              <a:buFont typeface="Calibri"/>
              <a:buNone/>
            </a:pPr>
            <a:r>
              <a:rPr lang="en-US" dirty="0"/>
              <a:t>Hands-On and Abstract Learning</a:t>
            </a:r>
            <a:endParaRPr dirty="0"/>
          </a:p>
        </p:txBody>
      </p:sp>
      <p:sp>
        <p:nvSpPr>
          <p:cNvPr id="58" name="Google Shape;58;p14"/>
          <p:cNvSpPr txBox="1">
            <a:spLocks noGrp="1"/>
          </p:cNvSpPr>
          <p:nvPr>
            <p:ph sz="half" idx="1"/>
          </p:nvPr>
        </p:nvSpPr>
        <p:spPr>
          <a:xfrm>
            <a:off x="628650" y="1370013"/>
            <a:ext cx="4462334" cy="3262312"/>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dirty="0"/>
              <a:t>With your Elbow Partner, discuss the following questions:</a:t>
            </a:r>
            <a:endParaRPr dirty="0"/>
          </a:p>
          <a:p>
            <a:pPr marL="457200" lvl="0" indent="-393700" algn="l" rtl="0">
              <a:spcBef>
                <a:spcPts val="520"/>
              </a:spcBef>
              <a:spcAft>
                <a:spcPts val="0"/>
              </a:spcAft>
              <a:buSzPts val="2600"/>
              <a:buChar char="●"/>
            </a:pPr>
            <a:r>
              <a:rPr lang="en-US" dirty="0"/>
              <a:t>What was learned by doing both activities?</a:t>
            </a:r>
            <a:endParaRPr dirty="0"/>
          </a:p>
          <a:p>
            <a:pPr marL="457200" lvl="0" indent="-393700" algn="l" rtl="0">
              <a:spcBef>
                <a:spcPts val="520"/>
              </a:spcBef>
              <a:spcAft>
                <a:spcPts val="0"/>
              </a:spcAft>
              <a:buSzPts val="2600"/>
              <a:buChar char="●"/>
            </a:pPr>
            <a:r>
              <a:rPr lang="en-US" dirty="0"/>
              <a:t>What might have been missed by only doing one or the other activity? </a:t>
            </a:r>
            <a:endParaRPr dirty="0"/>
          </a:p>
          <a:p>
            <a:pPr marL="63500" lvl="0" indent="0" algn="l" rtl="0">
              <a:spcBef>
                <a:spcPts val="0"/>
              </a:spcBef>
              <a:spcAft>
                <a:spcPts val="0"/>
              </a:spcAft>
              <a:buSzPts val="2600"/>
              <a:buNone/>
            </a:pPr>
            <a:endParaRPr dirty="0"/>
          </a:p>
        </p:txBody>
      </p:sp>
      <p:pic>
        <p:nvPicPr>
          <p:cNvPr id="59" name="Google Shape;59;p14" title="elbow partners.png"/>
          <p:cNvPicPr preferRelativeResize="0"/>
          <p:nvPr/>
        </p:nvPicPr>
        <p:blipFill>
          <a:blip r:embed="rId3">
            <a:alphaModFix/>
          </a:blip>
          <a:stretch>
            <a:fillRect/>
          </a:stretch>
        </p:blipFill>
        <p:spPr>
          <a:xfrm>
            <a:off x="5600312" y="1770019"/>
            <a:ext cx="2834202" cy="173818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5"/>
          <p:cNvSpPr txBox="1">
            <a:spLocks noGrp="1"/>
          </p:cNvSpPr>
          <p:nvPr>
            <p:ph type="title"/>
          </p:nvPr>
        </p:nvSpPr>
        <p:spPr>
          <a:xfrm>
            <a:off x="623888" y="139558"/>
            <a:ext cx="7886700" cy="2139950"/>
          </a:xfrm>
          <a:prstGeom prst="rect">
            <a:avLst/>
          </a:prstGeom>
          <a:noFill/>
          <a:ln>
            <a:noFill/>
          </a:ln>
        </p:spPr>
        <p:txBody>
          <a:bodyPr spcFirstLastPara="1" wrap="square" lIns="91425" tIns="91425" rIns="91425" bIns="91425" anchor="b" anchorCtr="0">
            <a:noAutofit/>
          </a:bodyPr>
          <a:lstStyle/>
          <a:p>
            <a:pPr marL="0" lvl="0" indent="0" algn="l" rtl="0">
              <a:lnSpc>
                <a:spcPct val="150000"/>
              </a:lnSpc>
              <a:spcBef>
                <a:spcPts val="0"/>
              </a:spcBef>
              <a:spcAft>
                <a:spcPts val="0"/>
              </a:spcAft>
              <a:buClr>
                <a:schemeClr val="lt1"/>
              </a:buClr>
              <a:buSzPts val="5000"/>
              <a:buFont typeface="Calibri"/>
              <a:buNone/>
            </a:pPr>
            <a:r>
              <a:rPr lang="en-US"/>
              <a:t>Learning Objectives</a:t>
            </a:r>
            <a:endParaRPr/>
          </a:p>
        </p:txBody>
      </p:sp>
      <p:sp>
        <p:nvSpPr>
          <p:cNvPr id="65" name="Google Shape;65;p15"/>
          <p:cNvSpPr txBox="1">
            <a:spLocks noGrp="1"/>
          </p:cNvSpPr>
          <p:nvPr>
            <p:ph type="body" sz="quarter" idx="10"/>
          </p:nvPr>
        </p:nvSpPr>
        <p:spPr>
          <a:xfrm>
            <a:off x="623888" y="2387601"/>
            <a:ext cx="7885113" cy="1397000"/>
          </a:xfrm>
          <a:prstGeom prst="rect">
            <a:avLst/>
          </a:prstGeom>
          <a:noFill/>
          <a:ln>
            <a:noFill/>
          </a:ln>
        </p:spPr>
        <p:txBody>
          <a:bodyPr spcFirstLastPara="1" wrap="square" lIns="91425" tIns="91425" rIns="91425" bIns="91425" anchor="t" anchorCtr="0">
            <a:noAutofit/>
          </a:bodyPr>
          <a:lstStyle/>
          <a:p>
            <a:pPr marR="0" lvl="0" indent="-393192" algn="l" rtl="0">
              <a:lnSpc>
                <a:spcPct val="100000"/>
              </a:lnSpc>
              <a:spcBef>
                <a:spcPts val="520"/>
              </a:spcBef>
              <a:spcAft>
                <a:spcPts val="0"/>
              </a:spcAft>
              <a:buClr>
                <a:schemeClr val="lt1"/>
              </a:buClr>
              <a:buSzPts val="2600"/>
              <a:buFont typeface="NTR"/>
              <a:buChar char="●"/>
            </a:pPr>
            <a:r>
              <a:rPr lang="en-US" dirty="0"/>
              <a:t>Compare and contrast abstract reasoning with hands-on learning. </a:t>
            </a:r>
            <a:endParaRPr dirty="0"/>
          </a:p>
          <a:p>
            <a:pPr marR="0" lvl="0" indent="-393192" algn="l" rtl="0">
              <a:lnSpc>
                <a:spcPct val="100000"/>
              </a:lnSpc>
              <a:spcBef>
                <a:spcPts val="520"/>
              </a:spcBef>
              <a:spcAft>
                <a:spcPts val="0"/>
              </a:spcAft>
              <a:buSzPts val="2600"/>
              <a:buChar char="●"/>
            </a:pPr>
            <a:r>
              <a:rPr lang="en-US" dirty="0"/>
              <a:t>Explain how hands-on learning career exploration can be supported. </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prstGeom prst="rect">
            <a:avLst/>
          </a:prstGeom>
          <a:noFill/>
          <a:ln>
            <a:noFill/>
          </a:ln>
        </p:spPr>
        <p:txBody>
          <a:bodyPr spcFirstLastPara="1" wrap="square" lIns="91425" tIns="91425" rIns="91425" bIns="91425" anchor="b" anchorCtr="0">
            <a:noAutofit/>
          </a:bodyPr>
          <a:lstStyle/>
          <a:p>
            <a:pPr marL="0" lvl="0" indent="0" algn="l" rtl="0">
              <a:lnSpc>
                <a:spcPct val="150000"/>
              </a:lnSpc>
              <a:spcBef>
                <a:spcPts val="0"/>
              </a:spcBef>
              <a:spcAft>
                <a:spcPts val="0"/>
              </a:spcAft>
              <a:buClr>
                <a:schemeClr val="lt1"/>
              </a:buClr>
              <a:buSzPts val="5000"/>
              <a:buFont typeface="Calibri"/>
              <a:buNone/>
            </a:pPr>
            <a:r>
              <a:rPr lang="en-US" dirty="0"/>
              <a:t>Essential Question</a:t>
            </a:r>
            <a:endParaRPr dirty="0"/>
          </a:p>
        </p:txBody>
      </p:sp>
      <p:sp>
        <p:nvSpPr>
          <p:cNvPr id="71" name="Google Shape;71;p16"/>
          <p:cNvSpPr txBox="1">
            <a:spLocks noGrp="1"/>
          </p:cNvSpPr>
          <p:nvPr>
            <p:ph type="body" sz="quarter" idx="10"/>
          </p:nvPr>
        </p:nvSpPr>
        <p:spPr>
          <a:prstGeom prst="rect">
            <a:avLst/>
          </a:prstGeom>
          <a:noFill/>
          <a:ln>
            <a:noFill/>
          </a:ln>
        </p:spPr>
        <p:txBody>
          <a:bodyPr spcFirstLastPara="1" wrap="square" lIns="91425" tIns="91425" rIns="91425" bIns="91425" anchor="t" anchorCtr="0">
            <a:noAutofit/>
          </a:bodyPr>
          <a:lstStyle/>
          <a:p>
            <a:pPr marL="114300" marR="0" lvl="0" indent="0" algn="l" rtl="0">
              <a:lnSpc>
                <a:spcPct val="100000"/>
              </a:lnSpc>
              <a:spcBef>
                <a:spcPts val="0"/>
              </a:spcBef>
              <a:spcAft>
                <a:spcPts val="0"/>
              </a:spcAft>
              <a:buClr>
                <a:schemeClr val="lt1"/>
              </a:buClr>
              <a:buSzPts val="2600"/>
              <a:buNone/>
            </a:pPr>
            <a:r>
              <a:rPr lang="en-US" dirty="0"/>
              <a:t>What are the benefits of hands-on career exploration?</a:t>
            </a:r>
            <a:endParaRPr dirty="0"/>
          </a:p>
          <a:p>
            <a:pPr marL="279400" indent="0">
              <a:spcBef>
                <a:spcPts val="0"/>
              </a:spcBef>
              <a:spcAft>
                <a:spcPts val="0"/>
              </a:spcAft>
              <a:buClr>
                <a:schemeClr val="lt1"/>
              </a:buClr>
              <a:buSzPts val="2600"/>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7"/>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rgbClr val="91192A"/>
              </a:buClr>
              <a:buSzPts val="3600"/>
              <a:buFont typeface="Calibri"/>
              <a:buNone/>
            </a:pPr>
            <a:r>
              <a:rPr lang="en-US" dirty="0"/>
              <a:t>Career Exploration Stations</a:t>
            </a:r>
            <a:endParaRPr dirty="0"/>
          </a:p>
        </p:txBody>
      </p:sp>
      <p:sp>
        <p:nvSpPr>
          <p:cNvPr id="77" name="Google Shape;77;p17"/>
          <p:cNvSpPr txBox="1">
            <a:spLocks noGrp="1"/>
          </p:cNvSpPr>
          <p:nvPr>
            <p:ph sz="half" idx="2"/>
          </p:nvPr>
        </p:nvSpPr>
        <p:spPr>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endParaRPr/>
          </a:p>
          <a:p>
            <a:pPr marL="1371600" lvl="2" indent="-228600" algn="l" rtl="0">
              <a:lnSpc>
                <a:spcPct val="150000"/>
              </a:lnSpc>
              <a:spcBef>
                <a:spcPts val="0"/>
              </a:spcBef>
              <a:spcAft>
                <a:spcPts val="0"/>
              </a:spcAft>
              <a:buSzPts val="2600"/>
              <a:buNone/>
            </a:pPr>
            <a:endParaRPr/>
          </a:p>
        </p:txBody>
      </p:sp>
      <p:sp>
        <p:nvSpPr>
          <p:cNvPr id="78" name="Google Shape;78;p17"/>
          <p:cNvSpPr txBox="1">
            <a:spLocks noGrp="1"/>
          </p:cNvSpPr>
          <p:nvPr>
            <p:ph type="body" idx="4294967295"/>
          </p:nvPr>
        </p:nvSpPr>
        <p:spPr>
          <a:xfrm>
            <a:off x="628649" y="1263650"/>
            <a:ext cx="7707314" cy="36322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US" sz="2600" b="1" dirty="0">
                <a:latin typeface="Calibri"/>
                <a:ea typeface="Calibri"/>
                <a:cs typeface="Calibri"/>
                <a:sym typeface="Calibri"/>
              </a:rPr>
              <a:t>Station #1: </a:t>
            </a:r>
            <a:r>
              <a:rPr lang="en-US" sz="2600" dirty="0">
                <a:latin typeface="Calibri"/>
                <a:ea typeface="Calibri"/>
                <a:cs typeface="Calibri"/>
                <a:sym typeface="Calibri"/>
              </a:rPr>
              <a:t>Physical Therapy</a:t>
            </a:r>
            <a:endParaRPr sz="2600" dirty="0">
              <a:latin typeface="Calibri"/>
              <a:ea typeface="Calibri"/>
              <a:cs typeface="Calibri"/>
              <a:sym typeface="Calibri"/>
            </a:endParaRPr>
          </a:p>
          <a:p>
            <a:pPr marL="0" lvl="0" indent="0" algn="l" rtl="0">
              <a:lnSpc>
                <a:spcPct val="150000"/>
              </a:lnSpc>
              <a:spcBef>
                <a:spcPts val="0"/>
              </a:spcBef>
              <a:spcAft>
                <a:spcPts val="0"/>
              </a:spcAft>
              <a:buNone/>
            </a:pPr>
            <a:r>
              <a:rPr lang="en-US" sz="2600" b="1" dirty="0">
                <a:latin typeface="Calibri"/>
                <a:ea typeface="Calibri"/>
                <a:cs typeface="Calibri"/>
                <a:sym typeface="Calibri"/>
              </a:rPr>
              <a:t>Station #2: </a:t>
            </a:r>
            <a:r>
              <a:rPr lang="en-US" sz="2600" dirty="0">
                <a:latin typeface="Calibri"/>
                <a:ea typeface="Calibri"/>
                <a:cs typeface="Calibri"/>
                <a:sym typeface="Calibri"/>
              </a:rPr>
              <a:t>Marketing</a:t>
            </a:r>
            <a:endParaRPr sz="2600" dirty="0">
              <a:latin typeface="Calibri"/>
              <a:ea typeface="Calibri"/>
              <a:cs typeface="Calibri"/>
              <a:sym typeface="Calibri"/>
            </a:endParaRPr>
          </a:p>
          <a:p>
            <a:pPr marL="0" lvl="0" indent="0" algn="l" rtl="0">
              <a:lnSpc>
                <a:spcPct val="150000"/>
              </a:lnSpc>
              <a:spcBef>
                <a:spcPts val="0"/>
              </a:spcBef>
              <a:spcAft>
                <a:spcPts val="0"/>
              </a:spcAft>
              <a:buNone/>
            </a:pPr>
            <a:r>
              <a:rPr lang="en-US" sz="2600" b="1" dirty="0">
                <a:latin typeface="Calibri"/>
                <a:ea typeface="Calibri"/>
                <a:cs typeface="Calibri"/>
                <a:sym typeface="Calibri"/>
              </a:rPr>
              <a:t>Station #3: </a:t>
            </a:r>
            <a:r>
              <a:rPr lang="en-US" sz="2600" dirty="0">
                <a:latin typeface="Calibri"/>
                <a:ea typeface="Calibri"/>
                <a:cs typeface="Calibri"/>
                <a:sym typeface="Calibri"/>
              </a:rPr>
              <a:t>Forensics </a:t>
            </a:r>
            <a:endParaRPr sz="2600" dirty="0">
              <a:latin typeface="Calibri"/>
              <a:ea typeface="Calibri"/>
              <a:cs typeface="Calibri"/>
              <a:sym typeface="Calibri"/>
            </a:endParaRPr>
          </a:p>
          <a:p>
            <a:pPr marL="0" lvl="0" indent="0" algn="l" rtl="0">
              <a:lnSpc>
                <a:spcPct val="150000"/>
              </a:lnSpc>
              <a:spcBef>
                <a:spcPts val="0"/>
              </a:spcBef>
              <a:spcAft>
                <a:spcPts val="0"/>
              </a:spcAft>
              <a:buNone/>
            </a:pPr>
            <a:r>
              <a:rPr lang="en-US" sz="2600" b="1" dirty="0">
                <a:latin typeface="Calibri"/>
                <a:ea typeface="Calibri"/>
                <a:cs typeface="Calibri"/>
                <a:sym typeface="Calibri"/>
              </a:rPr>
              <a:t>Station #4: </a:t>
            </a:r>
            <a:r>
              <a:rPr lang="en-US" sz="2600" dirty="0">
                <a:latin typeface="Calibri"/>
                <a:ea typeface="Calibri"/>
                <a:cs typeface="Calibri"/>
                <a:sym typeface="Calibri"/>
              </a:rPr>
              <a:t>City Planner</a:t>
            </a:r>
            <a:endParaRPr sz="2600" dirty="0">
              <a:latin typeface="Calibri"/>
              <a:ea typeface="Calibri"/>
              <a:cs typeface="Calibri"/>
              <a:sym typeface="Calibri"/>
            </a:endParaRPr>
          </a:p>
          <a:p>
            <a:pPr marL="0" lvl="0" indent="0" algn="l" rtl="0">
              <a:lnSpc>
                <a:spcPct val="150000"/>
              </a:lnSpc>
              <a:spcBef>
                <a:spcPts val="0"/>
              </a:spcBef>
              <a:spcAft>
                <a:spcPts val="0"/>
              </a:spcAft>
              <a:buNone/>
            </a:pPr>
            <a:endParaRPr sz="2600" dirty="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8"/>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rgbClr val="91192A"/>
              </a:buClr>
              <a:buSzPts val="3600"/>
              <a:buFont typeface="Calibri"/>
              <a:buNone/>
            </a:pPr>
            <a:r>
              <a:rPr lang="en-US" dirty="0"/>
              <a:t>Career Reflection </a:t>
            </a:r>
            <a:endParaRPr dirty="0"/>
          </a:p>
        </p:txBody>
      </p:sp>
      <p:sp>
        <p:nvSpPr>
          <p:cNvPr id="84" name="Google Shape;84;p18"/>
          <p:cNvSpPr txBox="1">
            <a:spLocks noGrp="1"/>
          </p:cNvSpPr>
          <p:nvPr>
            <p:ph sz="half" idx="2"/>
          </p:nvPr>
        </p:nvSpPr>
        <p:spPr>
          <a:prstGeom prst="rect">
            <a:avLst/>
          </a:prstGeom>
          <a:noFill/>
          <a:ln>
            <a:noFill/>
          </a:ln>
        </p:spPr>
        <p:txBody>
          <a:bodyPr spcFirstLastPara="1" wrap="square" lIns="91425" tIns="91425" rIns="91425" bIns="91425" anchor="t" anchorCtr="0">
            <a:noAutofit/>
          </a:bodyPr>
          <a:lstStyle/>
          <a:p>
            <a:pPr marL="457200" lvl="0" indent="-374650" algn="l" rtl="0">
              <a:spcBef>
                <a:spcPts val="0"/>
              </a:spcBef>
              <a:spcAft>
                <a:spcPts val="0"/>
              </a:spcAft>
              <a:buSzPts val="2300"/>
              <a:buAutoNum type="arabicPeriod"/>
            </a:pPr>
            <a:r>
              <a:rPr lang="en-US" sz="2300" dirty="0"/>
              <a:t>Choose a career related to your favorite station. For the next 10 minutes, use your handout to research your chosen career.</a:t>
            </a:r>
            <a:endParaRPr sz="2300" dirty="0"/>
          </a:p>
          <a:p>
            <a:pPr marL="457200" lvl="0" indent="-374650" algn="l" rtl="0">
              <a:spcBef>
                <a:spcPts val="0"/>
              </a:spcBef>
              <a:spcAft>
                <a:spcPts val="0"/>
              </a:spcAft>
              <a:buSzPts val="2300"/>
              <a:buAutoNum type="arabicPeriod"/>
            </a:pPr>
            <a:r>
              <a:rPr lang="en-US" sz="2300" dirty="0"/>
              <a:t>Find a partner. Decide which partner is the listener and which is the speaker. The speaker should take 30 seconds to share about their chosen career. The listener should repeat what they heard and any additional insight. Then, switch roles.  </a:t>
            </a:r>
            <a:endParaRPr sz="2300" dirty="0"/>
          </a:p>
        </p:txBody>
      </p:sp>
      <p:pic>
        <p:nvPicPr>
          <p:cNvPr id="85" name="Google Shape;85;p18" title="30 Second Expert.png"/>
          <p:cNvPicPr preferRelativeResize="0"/>
          <p:nvPr/>
        </p:nvPicPr>
        <p:blipFill rotWithShape="1">
          <a:blip r:embed="rId3">
            <a:alphaModFix/>
          </a:blip>
          <a:srcRect/>
          <a:stretch/>
        </p:blipFill>
        <p:spPr>
          <a:xfrm>
            <a:off x="7146825" y="219875"/>
            <a:ext cx="1432875" cy="104321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91192A"/>
              </a:buClr>
              <a:buSzPts val="3600"/>
              <a:buFont typeface="Calibri"/>
              <a:buNone/>
            </a:pPr>
            <a:r>
              <a:rPr lang="en-US" dirty="0"/>
              <a:t>Experiential Learning and Career Exploration</a:t>
            </a:r>
            <a:endParaRPr dirty="0"/>
          </a:p>
        </p:txBody>
      </p:sp>
      <p:sp>
        <p:nvSpPr>
          <p:cNvPr id="91" name="Google Shape;91;p19"/>
          <p:cNvSpPr txBox="1">
            <a:spLocks noGrp="1"/>
          </p:cNvSpPr>
          <p:nvPr>
            <p:ph sz="half" idx="2"/>
          </p:nvPr>
        </p:nvSpPr>
        <p:spPr>
          <a:prstGeom prst="rect">
            <a:avLst/>
          </a:prstGeom>
          <a:noFill/>
          <a:ln>
            <a:noFill/>
          </a:ln>
        </p:spPr>
        <p:txBody>
          <a:bodyPr spcFirstLastPara="1" wrap="square" lIns="91425" tIns="91425" rIns="91425" bIns="91425" anchor="t" anchorCtr="0">
            <a:noAutofit/>
          </a:bodyPr>
          <a:lstStyle/>
          <a:p>
            <a:pPr marL="457200" lvl="0" indent="-393700" algn="l" rtl="0">
              <a:spcBef>
                <a:spcPts val="520"/>
              </a:spcBef>
              <a:spcAft>
                <a:spcPts val="0"/>
              </a:spcAft>
              <a:buClr>
                <a:srgbClr val="91192A"/>
              </a:buClr>
              <a:buSzPts val="2600"/>
              <a:buChar char="●"/>
            </a:pPr>
            <a:r>
              <a:rPr lang="en-US" dirty="0"/>
              <a:t>Read through your handout and highlight your Point of Most Significance. Think about what part of the research seems the most important. </a:t>
            </a:r>
            <a:endParaRPr dirty="0"/>
          </a:p>
          <a:p>
            <a:pPr marL="457200" lvl="0" indent="-393700" algn="l" rtl="0">
              <a:spcBef>
                <a:spcPts val="520"/>
              </a:spcBef>
              <a:spcAft>
                <a:spcPts val="0"/>
              </a:spcAft>
              <a:buSzPts val="2600"/>
              <a:buChar char="●"/>
            </a:pPr>
            <a:r>
              <a:rPr lang="en-US" dirty="0"/>
              <a:t>At your tables, share with each other what you highlighted and why. </a:t>
            </a:r>
            <a:endParaRPr dirty="0"/>
          </a:p>
          <a:p>
            <a:pPr marL="457200" lvl="0" indent="-228600" algn="l" rtl="0">
              <a:spcBef>
                <a:spcPts val="520"/>
              </a:spcBef>
              <a:spcAft>
                <a:spcPts val="0"/>
              </a:spcAft>
              <a:buClr>
                <a:schemeClr val="accent3"/>
              </a:buClr>
              <a:buSzPts val="2600"/>
              <a:buFont typeface="NTR"/>
              <a:buNone/>
            </a:pPr>
            <a:endParaRPr dirty="0"/>
          </a:p>
        </p:txBody>
      </p:sp>
    </p:spTree>
  </p:cSld>
  <p:clrMapOvr>
    <a:masterClrMapping/>
  </p:clrMapOvr>
</p:sld>
</file>

<file path=ppt/theme/theme1.xml><?xml version="1.0" encoding="utf-8"?>
<a:theme xmlns:a="http://schemas.openxmlformats.org/drawingml/2006/main" name="Custom Design">
  <a:themeElements>
    <a:clrScheme name="LEARN 2025">
      <a:dk1>
        <a:srgbClr val="000000"/>
      </a:dk1>
      <a:lt1>
        <a:srgbClr val="FFFFFF"/>
      </a:lt1>
      <a:dk2>
        <a:srgbClr val="595959"/>
      </a:dk2>
      <a:lt2>
        <a:srgbClr val="EEEEEE"/>
      </a:lt2>
      <a:accent1>
        <a:srgbClr val="285782"/>
      </a:accent1>
      <a:accent2>
        <a:srgbClr val="008CC9"/>
      </a:accent2>
      <a:accent3>
        <a:srgbClr val="971D20"/>
      </a:accent3>
      <a:accent4>
        <a:srgbClr val="E8BF3C"/>
      </a:accent4>
      <a:accent5>
        <a:srgbClr val="D30F7F"/>
      </a:accent5>
      <a:accent6>
        <a:srgbClr val="FFFFFF"/>
      </a:accent6>
      <a:hlink>
        <a:srgbClr val="288AC3"/>
      </a:hlink>
      <a:folHlink>
        <a:srgbClr val="288AC3"/>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EARN Slides 25" id="{7E451F75-425E-9141-B4A5-D4034FFDABB2}" vid="{39744956-D7AF-C24A-B772-F3A0F6641B2C}"/>
    </a:ext>
  </a:extLst>
</a:theme>
</file>

<file path=ppt/theme/theme2.xml><?xml version="1.0" encoding="utf-8"?>
<a:theme xmlns:a="http://schemas.openxmlformats.org/drawingml/2006/main" name="1_Custom Design">
  <a:themeElements>
    <a:clrScheme name="LEARN 2025">
      <a:dk1>
        <a:srgbClr val="000000"/>
      </a:dk1>
      <a:lt1>
        <a:srgbClr val="FFFFFF"/>
      </a:lt1>
      <a:dk2>
        <a:srgbClr val="595959"/>
      </a:dk2>
      <a:lt2>
        <a:srgbClr val="EEEEEE"/>
      </a:lt2>
      <a:accent1>
        <a:srgbClr val="285782"/>
      </a:accent1>
      <a:accent2>
        <a:srgbClr val="008CC9"/>
      </a:accent2>
      <a:accent3>
        <a:srgbClr val="971D20"/>
      </a:accent3>
      <a:accent4>
        <a:srgbClr val="E8BF3C"/>
      </a:accent4>
      <a:accent5>
        <a:srgbClr val="D30F7F"/>
      </a:accent5>
      <a:accent6>
        <a:srgbClr val="FFFFFF"/>
      </a:accent6>
      <a:hlink>
        <a:srgbClr val="288AC3"/>
      </a:hlink>
      <a:folHlink>
        <a:srgbClr val="288AC3"/>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EARN Slides 25" id="{7E451F75-425E-9141-B4A5-D4034FFDABB2}" vid="{0D51015A-79D5-5846-ADD5-18481CB10A0B}"/>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LEARN Slides 25</Template>
  <TotalTime>15</TotalTime>
  <Words>449</Words>
  <Application>Microsoft Macintosh PowerPoint</Application>
  <PresentationFormat>On-screen Show (16:9)</PresentationFormat>
  <Paragraphs>37</Paragraphs>
  <Slides>12</Slides>
  <Notes>11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12</vt:i4>
      </vt:variant>
    </vt:vector>
  </HeadingPairs>
  <TitlesOfParts>
    <vt:vector size="22" baseType="lpstr">
      <vt:lpstr>Aptos Display</vt:lpstr>
      <vt:lpstr>Arial</vt:lpstr>
      <vt:lpstr>Calibri</vt:lpstr>
      <vt:lpstr>Courier New</vt:lpstr>
      <vt:lpstr>Noto Sans Symbols</vt:lpstr>
      <vt:lpstr>NTR</vt:lpstr>
      <vt:lpstr>System Font Regular</vt:lpstr>
      <vt:lpstr>Wingdings</vt:lpstr>
      <vt:lpstr>Custom Design</vt:lpstr>
      <vt:lpstr>1_Custom Design</vt:lpstr>
      <vt:lpstr>PowerPoint Presentation</vt:lpstr>
      <vt:lpstr>Career Exploration: The Incredible Journey</vt:lpstr>
      <vt:lpstr>Hands-On and Abstract Learning</vt:lpstr>
      <vt:lpstr>Hands-On and Abstract Learning</vt:lpstr>
      <vt:lpstr>Learning Objectives</vt:lpstr>
      <vt:lpstr>Essential Question</vt:lpstr>
      <vt:lpstr>Career Exploration Stations</vt:lpstr>
      <vt:lpstr>Career Reflection </vt:lpstr>
      <vt:lpstr>Experiential Learning and Career Exploration</vt:lpstr>
      <vt:lpstr>Brainstorm </vt:lpstr>
      <vt:lpstr>Career Exploration Events</vt:lpstr>
      <vt:lpstr>Reflect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Incredible Journey</dc:title>
  <dc:subject/>
  <dc:creator>K20 Center</dc:creator>
  <cp:keywords/>
  <dc:description/>
  <cp:lastModifiedBy>Wilson, Izzy</cp:lastModifiedBy>
  <cp:revision>7</cp:revision>
  <dcterms:modified xsi:type="dcterms:W3CDTF">2025-08-18T13:55:33Z</dcterms:modified>
  <cp:category/>
</cp:coreProperties>
</file>