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2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5" roundtripDataSignature="AMtx7mhOdSUOKfYc1HxqIW/BA8N4F19a/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203" d="100"/>
          <a:sy n="203" d="100"/>
        </p:scale>
        <p:origin x="580" y="11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customschemas.google.com/relationships/presentationmetadata" Target="meta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learn.k20center.ou.edu/strategy/166" TargetMode="External"/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learn.k20center.ou.edu/strategy/3480" TargetMode="External"/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EVS_yYQoLJg?si=ikp2o1z92XSxBNJJ" TargetMode="External"/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9gy-1Z2Sa-c" TargetMode="External"/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learn.k20center.ou.edu/strategy/118" TargetMode="External"/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learn.k20center.ou.edu/strategy/128" TargetMode="External"/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learn.k20center.ou.edu/strategy/125" TargetMode="External"/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0" name="Google Shape;40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" name="Google Shape;4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" name="Google Shape;5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" name="Google Shape;5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K20 Center. (n.d.). Magnetic statements. Strategies. </a:t>
            </a:r>
            <a:r>
              <a:rPr lang="en-US" u="sng">
                <a:solidFill>
                  <a:srgbClr val="1155CC"/>
                </a:solid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https://learn.k20center.ou.edu/strategy/166</a:t>
            </a:r>
            <a:r>
              <a:rPr lang="en-US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sp>
        <p:nvSpPr>
          <p:cNvPr id="62" name="Google Shape;62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36ae913acb5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36ae913acb5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36ae913acb5_0_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rgbClr val="292929"/>
                </a:solidFill>
                <a:latin typeface="Calibri"/>
                <a:ea typeface="Calibri"/>
                <a:cs typeface="Calibri"/>
                <a:sym typeface="Calibri"/>
              </a:rPr>
              <a:t>K20 Center. (n.d.). Take a chance. Strategies. </a:t>
            </a:r>
            <a:r>
              <a:rPr lang="en-US">
                <a:solidFill>
                  <a:schemeClr val="hlink"/>
                </a:solidFill>
                <a:uFill>
                  <a:noFill/>
                </a:uFill>
                <a:latin typeface="Calibri"/>
                <a:ea typeface="Calibri"/>
                <a:cs typeface="Calibri"/>
                <a:sym typeface="Calibri"/>
                <a:hlinkClick r:id="rId3"/>
              </a:rPr>
              <a:t>https://learn.k20center.ou.edu/strategy/3480</a:t>
            </a:r>
            <a:endParaRPr>
              <a:solidFill>
                <a:schemeClr val="hlink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" name="Google Shape;75;g36ae913acb5_0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hlink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hlink"/>
              </a:solidFill>
              <a:highlight>
                <a:srgbClr val="FFFFFF"/>
              </a:highlight>
            </a:endParaRPr>
          </a:p>
        </p:txBody>
      </p:sp>
      <p:sp>
        <p:nvSpPr>
          <p:cNvPr id="82" name="Google Shape;82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8" name="Google Shape;88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chemeClr val="dk1"/>
                </a:solidFill>
              </a:rPr>
              <a:t>K20 Center (Sept. 2021). 5 minute timer. YouTube [video]. </a:t>
            </a:r>
            <a:r>
              <a:rPr lang="en-US" u="sng">
                <a:solidFill>
                  <a:schemeClr val="hlink"/>
                </a:solidFill>
                <a:hlinkClick r:id="rId3"/>
              </a:rPr>
              <a:t>https://youtu.be/EVS_yYQoLJg?si=ikp2o1z92XSxBNJJ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36b954b20c0_0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hlink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hlink"/>
              </a:solidFill>
              <a:highlight>
                <a:srgbClr val="FFFFFF"/>
              </a:highlight>
            </a:endParaRPr>
          </a:p>
        </p:txBody>
      </p:sp>
      <p:sp>
        <p:nvSpPr>
          <p:cNvPr id="95" name="Google Shape;95;g36b954b20c0_0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36b954b20c0_0_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g36b954b20c0_0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36b954b20c0_0_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Calibri"/>
                <a:ea typeface="Calibri"/>
                <a:cs typeface="Calibri"/>
                <a:sym typeface="Calibri"/>
              </a:rPr>
              <a:t>Curwin, R. L., &amp; Mendler, A. N. (1988). Discipline with dignity. Alexandria, VA: Association for Supervision and Curriculum Development.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Google Shape;107;g36b954b20c0_0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36b954b20c0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3" name="Google Shape;113;g36b954b20c0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36e30bb5d7b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9" name="Google Shape;119;g36e30bb5d7b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chemeClr val="dk1"/>
                </a:solidFill>
              </a:rPr>
              <a:t>K20 Center (Sept. 2021). 10 minute timer. YouTube [video].</a:t>
            </a:r>
            <a:r>
              <a:rPr lang="en-US">
                <a:solidFill>
                  <a:schemeClr val="dk1"/>
                </a:solidFill>
                <a:uFill>
                  <a:noFill/>
                </a:u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-US" u="sng">
                <a:solidFill>
                  <a:schemeClr val="hlink"/>
                </a:solidFill>
                <a:hlinkClick r:id="rId3"/>
              </a:rPr>
              <a:t>https://www.youtube.com/watch?v=9gy-1Z2Sa-c</a:t>
            </a:r>
            <a:endParaRPr u="sng">
              <a:solidFill>
                <a:schemeClr val="hlink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36ae913acb5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K20 Center. (n.d.). Gallery walk/carousel. Strategies. </a:t>
            </a:r>
            <a:r>
              <a:rPr lang="en-US" u="sng">
                <a:solidFill>
                  <a:srgbClr val="1155CC"/>
                </a:solid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https://learn.k20center.ou.edu/strategy/118</a:t>
            </a:r>
            <a:r>
              <a:rPr lang="en-US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6" name="Google Shape;126;g36ae913acb5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36b954b20c0_0_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3" name="Google Shape;133;g36b954b20c0_0_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36b954b20c0_0_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K20 Center. (n.d.). Why-lighting. Strategies. </a:t>
            </a:r>
            <a:r>
              <a:rPr lang="en-US" u="sng">
                <a:solidFill>
                  <a:srgbClr val="1155CC"/>
                </a:solid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https://learn.k20center.ou.edu/strategy/128</a:t>
            </a:r>
            <a:endParaRPr/>
          </a:p>
        </p:txBody>
      </p:sp>
      <p:sp>
        <p:nvSpPr>
          <p:cNvPr id="139" name="Google Shape;139;g36b954b20c0_0_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36b954b20c0_0_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6" name="Google Shape;146;g36b954b20c0_0_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36b954b20c0_0_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K20 Center. (n.d.). Bell ringers and exit tickets. Strategies. </a:t>
            </a:r>
            <a:r>
              <a:rPr lang="en-US" u="sng">
                <a:solidFill>
                  <a:srgbClr val="1155CC"/>
                </a:solid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https://learn.k20center.ou.edu/strategy/125</a:t>
            </a:r>
            <a:endParaRPr/>
          </a:p>
        </p:txBody>
      </p:sp>
      <p:sp>
        <p:nvSpPr>
          <p:cNvPr id="152" name="Google Shape;152;g36b954b20c0_0_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ver" type="title">
  <p:cSld name="TITL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secHead">
  <p:cSld name="SECTION_HEADER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oogle Shape;8;p14" title="k20center-logo-variations_K20 Bug - Whit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428801" y="4450849"/>
            <a:ext cx="510701" cy="510702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9;p14"/>
          <p:cNvSpPr txBox="1">
            <a:spLocks noGrp="1"/>
          </p:cNvSpPr>
          <p:nvPr>
            <p:ph type="subTitle" idx="1"/>
          </p:nvPr>
        </p:nvSpPr>
        <p:spPr>
          <a:xfrm>
            <a:off x="456175" y="2834125"/>
            <a:ext cx="82323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Calibri"/>
              <a:buNone/>
              <a:defRPr sz="2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Calibri"/>
              <a:buNone/>
              <a:defRPr sz="27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Calibri"/>
              <a:buNone/>
              <a:defRPr sz="27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Calibri"/>
              <a:buNone/>
              <a:defRPr sz="27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Calibri"/>
              <a:buNone/>
              <a:defRPr sz="27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Calibri"/>
              <a:buNone/>
              <a:defRPr sz="27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Calibri"/>
              <a:buNone/>
              <a:defRPr sz="27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Calibri"/>
              <a:buNone/>
              <a:defRPr sz="27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Calibri"/>
              <a:buNone/>
              <a:defRPr sz="27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4"/>
          <p:cNvSpPr txBox="1">
            <a:spLocks noGrp="1"/>
          </p:cNvSpPr>
          <p:nvPr>
            <p:ph type="ctrTitle"/>
          </p:nvPr>
        </p:nvSpPr>
        <p:spPr>
          <a:xfrm>
            <a:off x="455850" y="744575"/>
            <a:ext cx="82323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marR="0" lvl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Calibri"/>
              <a:buNone/>
              <a:defRPr sz="5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100"/>
              <a:buFont typeface="Calibri"/>
              <a:buNone/>
              <a:defRPr sz="5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100"/>
              <a:buFont typeface="Calibri"/>
              <a:buNone/>
              <a:defRPr sz="5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100"/>
              <a:buFont typeface="Calibri"/>
              <a:buNone/>
              <a:defRPr sz="5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100"/>
              <a:buFont typeface="Calibri"/>
              <a:buNone/>
              <a:defRPr sz="5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100"/>
              <a:buFont typeface="Calibri"/>
              <a:buNone/>
              <a:defRPr sz="5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100"/>
              <a:buFont typeface="Calibri"/>
              <a:buNone/>
              <a:defRPr sz="5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100"/>
              <a:buFont typeface="Calibri"/>
              <a:buNone/>
              <a:defRPr sz="5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100"/>
              <a:buFont typeface="Calibri"/>
              <a:buNone/>
              <a:defRPr sz="5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estion/Objective">
  <p:cSld name="Objectiv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15" title="k20center-logo-variations_K20 Bug - Whit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428801" y="4450849"/>
            <a:ext cx="510701" cy="510702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15"/>
          <p:cNvSpPr txBox="1">
            <a:spLocks noGrp="1"/>
          </p:cNvSpPr>
          <p:nvPr>
            <p:ph type="ctrTitle"/>
          </p:nvPr>
        </p:nvSpPr>
        <p:spPr>
          <a:xfrm>
            <a:off x="456175" y="744575"/>
            <a:ext cx="82323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R="0" lvl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Calibri"/>
              <a:buNone/>
              <a:defRPr sz="5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100"/>
              <a:buFont typeface="Calibri"/>
              <a:buNone/>
              <a:defRPr sz="5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100"/>
              <a:buFont typeface="Calibri"/>
              <a:buNone/>
              <a:defRPr sz="5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100"/>
              <a:buFont typeface="Calibri"/>
              <a:buNone/>
              <a:defRPr sz="5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100"/>
              <a:buFont typeface="Calibri"/>
              <a:buNone/>
              <a:defRPr sz="5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100"/>
              <a:buFont typeface="Calibri"/>
              <a:buNone/>
              <a:defRPr sz="5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100"/>
              <a:buFont typeface="Calibri"/>
              <a:buNone/>
              <a:defRPr sz="5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100"/>
              <a:buFont typeface="Calibri"/>
              <a:buNone/>
              <a:defRPr sz="5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100"/>
              <a:buFont typeface="Calibri"/>
              <a:buNone/>
              <a:defRPr sz="5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5"/>
          <p:cNvSpPr txBox="1">
            <a:spLocks noGrp="1"/>
          </p:cNvSpPr>
          <p:nvPr>
            <p:ph type="subTitle" idx="1"/>
          </p:nvPr>
        </p:nvSpPr>
        <p:spPr>
          <a:xfrm>
            <a:off x="456175" y="2834125"/>
            <a:ext cx="82323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NTR"/>
              <a:buChar char="●"/>
              <a:defRPr sz="2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Calibri"/>
              <a:buNone/>
              <a:defRPr sz="27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Calibri"/>
              <a:buNone/>
              <a:defRPr sz="27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Calibri"/>
              <a:buNone/>
              <a:defRPr sz="27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Calibri"/>
              <a:buNone/>
              <a:defRPr sz="27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Calibri"/>
              <a:buNone/>
              <a:defRPr sz="27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Calibri"/>
              <a:buNone/>
              <a:defRPr sz="27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Calibri"/>
              <a:buNone/>
              <a:defRPr sz="27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Calibri"/>
              <a:buNone/>
              <a:defRPr sz="27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estion/Objective">
  <p:cSld name="Essential Question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Google Shape;16;p16" title="k20center-logo-variations_K20 Bug - Whit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428801" y="4450849"/>
            <a:ext cx="510701" cy="510702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Google Shape;17;p16"/>
          <p:cNvSpPr txBox="1">
            <a:spLocks noGrp="1"/>
          </p:cNvSpPr>
          <p:nvPr>
            <p:ph type="ctrTitle"/>
          </p:nvPr>
        </p:nvSpPr>
        <p:spPr>
          <a:xfrm>
            <a:off x="456175" y="744575"/>
            <a:ext cx="82323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R="0" lvl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Calibri"/>
              <a:buNone/>
              <a:defRPr sz="5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100"/>
              <a:buFont typeface="Calibri"/>
              <a:buNone/>
              <a:defRPr sz="5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100"/>
              <a:buFont typeface="Calibri"/>
              <a:buNone/>
              <a:defRPr sz="5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100"/>
              <a:buFont typeface="Calibri"/>
              <a:buNone/>
              <a:defRPr sz="5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100"/>
              <a:buFont typeface="Calibri"/>
              <a:buNone/>
              <a:defRPr sz="5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100"/>
              <a:buFont typeface="Calibri"/>
              <a:buNone/>
              <a:defRPr sz="5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100"/>
              <a:buFont typeface="Calibri"/>
              <a:buNone/>
              <a:defRPr sz="5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100"/>
              <a:buFont typeface="Calibri"/>
              <a:buNone/>
              <a:defRPr sz="5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100"/>
              <a:buFont typeface="Calibri"/>
              <a:buNone/>
              <a:defRPr sz="5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" name="Google Shape;18;p16"/>
          <p:cNvSpPr txBox="1">
            <a:spLocks noGrp="1"/>
          </p:cNvSpPr>
          <p:nvPr>
            <p:ph type="subTitle" idx="1"/>
          </p:nvPr>
        </p:nvSpPr>
        <p:spPr>
          <a:xfrm>
            <a:off x="456175" y="2834125"/>
            <a:ext cx="82323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NTR"/>
              <a:buChar char="●"/>
              <a:defRPr sz="2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Calibri"/>
              <a:buNone/>
              <a:defRPr sz="27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Calibri"/>
              <a:buNone/>
              <a:defRPr sz="27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Calibri"/>
              <a:buNone/>
              <a:defRPr sz="27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Calibri"/>
              <a:buNone/>
              <a:defRPr sz="27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Calibri"/>
              <a:buNone/>
              <a:defRPr sz="27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Calibri"/>
              <a:buNone/>
              <a:defRPr sz="27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Calibri"/>
              <a:buNone/>
              <a:defRPr sz="27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Calibri"/>
              <a:buNone/>
              <a:defRPr sz="27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Quot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17" title="k20center-logo-variations_K20 - Bug Color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428800" y="4450850"/>
            <a:ext cx="510701" cy="510702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Google Shape;21;p17"/>
          <p:cNvSpPr txBox="1">
            <a:spLocks noGrp="1"/>
          </p:cNvSpPr>
          <p:nvPr>
            <p:ph type="title"/>
          </p:nvPr>
        </p:nvSpPr>
        <p:spPr>
          <a:xfrm>
            <a:off x="1483050" y="1515775"/>
            <a:ext cx="6177900" cy="9097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Calibri"/>
              <a:buNone/>
              <a:defRPr sz="3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" name="Google Shape;22;p17"/>
          <p:cNvSpPr txBox="1">
            <a:spLocks noGrp="1"/>
          </p:cNvSpPr>
          <p:nvPr>
            <p:ph type="title" idx="2"/>
          </p:nvPr>
        </p:nvSpPr>
        <p:spPr>
          <a:xfrm>
            <a:off x="1483050" y="3100738"/>
            <a:ext cx="61779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Calibri"/>
              <a:buNone/>
              <a:defRPr sz="2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Layout">
  <p:cSld name="Content - 1 Column">
    <p:bg>
      <p:bgPr>
        <a:solidFill>
          <a:schemeClr val="lt1"/>
        </a:solidFill>
        <a:effectLst/>
      </p:bgPr>
    </p:bg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Google Shape;24;p18" title="k20center-logo-variations_K20 - Bug Color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428800" y="4450850"/>
            <a:ext cx="510701" cy="510702"/>
          </a:xfrm>
          <a:prstGeom prst="rect">
            <a:avLst/>
          </a:prstGeom>
          <a:noFill/>
          <a:ln>
            <a:noFill/>
          </a:ln>
        </p:spPr>
      </p:pic>
      <p:sp>
        <p:nvSpPr>
          <p:cNvPr id="25" name="Google Shape;25;p18"/>
          <p:cNvSpPr txBox="1">
            <a:spLocks noGrp="1"/>
          </p:cNvSpPr>
          <p:nvPr>
            <p:ph type="title"/>
          </p:nvPr>
        </p:nvSpPr>
        <p:spPr>
          <a:xfrm>
            <a:off x="456175" y="445024"/>
            <a:ext cx="8225400" cy="8180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91192A"/>
              </a:buClr>
              <a:buSzPts val="3600"/>
              <a:buFont typeface="Calibri"/>
              <a:buNone/>
              <a:defRPr sz="3600" b="0" i="0" u="none" strike="noStrike" cap="none">
                <a:solidFill>
                  <a:schemeClr val="accent3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" name="Google Shape;26;p18"/>
          <p:cNvSpPr txBox="1">
            <a:spLocks noGrp="1"/>
          </p:cNvSpPr>
          <p:nvPr>
            <p:ph type="body" idx="1"/>
          </p:nvPr>
        </p:nvSpPr>
        <p:spPr>
          <a:xfrm>
            <a:off x="456300" y="1263111"/>
            <a:ext cx="8225400" cy="19682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937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600"/>
              <a:buFont typeface="NTR"/>
              <a:buChar char="●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937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600"/>
              <a:buFont typeface="Courier New"/>
              <a:buChar char="o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937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600"/>
              <a:buFont typeface="Noto Sans Symbols"/>
              <a:buChar char="▪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937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91192A"/>
              </a:buClr>
              <a:buSzPts val="2600"/>
              <a:buFont typeface="Calibri"/>
              <a:buChar char="●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75781"/>
              </a:buClr>
              <a:buSzPts val="2600"/>
              <a:buFont typeface="Calibri"/>
              <a:buChar char="○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5BB38"/>
              </a:buClr>
              <a:buSzPts val="2600"/>
              <a:buFont typeface="Calibri"/>
              <a:buChar char="■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1192A"/>
              </a:buClr>
              <a:buSzPts val="2600"/>
              <a:buFont typeface="Calibri"/>
              <a:buChar char="●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75781"/>
              </a:buClr>
              <a:buSzPts val="2600"/>
              <a:buFont typeface="Calibri"/>
              <a:buChar char="○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5BB38"/>
              </a:buClr>
              <a:buSzPts val="2600"/>
              <a:buFont typeface="Calibri"/>
              <a:buChar char="■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lumn Layout">
  <p:cSld name="Content - 2 column">
    <p:bg>
      <p:bgPr>
        <a:solidFill>
          <a:schemeClr val="lt1"/>
        </a:solidFill>
        <a:effectLst/>
      </p:bgPr>
    </p:bg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9"/>
          <p:cNvSpPr txBox="1">
            <a:spLocks noGrp="1"/>
          </p:cNvSpPr>
          <p:nvPr>
            <p:ph type="body" idx="1"/>
          </p:nvPr>
        </p:nvSpPr>
        <p:spPr>
          <a:xfrm>
            <a:off x="456300" y="1263111"/>
            <a:ext cx="3993900" cy="32515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937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600"/>
              <a:buFont typeface="NTR"/>
              <a:buChar char="●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937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600"/>
              <a:buFont typeface="Courier New"/>
              <a:buChar char="o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937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600"/>
              <a:buFont typeface="Noto Sans Symbols"/>
              <a:buChar char="▪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1192A"/>
              </a:buClr>
              <a:buSzPts val="2600"/>
              <a:buFont typeface="Calibri"/>
              <a:buChar char="●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75781"/>
              </a:buClr>
              <a:buSzPts val="2600"/>
              <a:buFont typeface="Calibri"/>
              <a:buChar char="○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5BB38"/>
              </a:buClr>
              <a:buSzPts val="2600"/>
              <a:buFont typeface="Calibri"/>
              <a:buChar char="■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1192A"/>
              </a:buClr>
              <a:buSzPts val="2600"/>
              <a:buFont typeface="Calibri"/>
              <a:buChar char="●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75781"/>
              </a:buClr>
              <a:buSzPts val="2600"/>
              <a:buFont typeface="Calibri"/>
              <a:buChar char="○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5BB38"/>
              </a:buClr>
              <a:buSzPts val="2600"/>
              <a:buFont typeface="Calibri"/>
              <a:buChar char="■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9" name="Google Shape;29;p19"/>
          <p:cNvSpPr txBox="1">
            <a:spLocks noGrp="1"/>
          </p:cNvSpPr>
          <p:nvPr>
            <p:ph type="body" idx="2"/>
          </p:nvPr>
        </p:nvSpPr>
        <p:spPr>
          <a:xfrm>
            <a:off x="4687932" y="1263111"/>
            <a:ext cx="3993900" cy="32515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937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600"/>
              <a:buFont typeface="Calibri"/>
              <a:buAutoNum type="arabicPeriod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937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600"/>
              <a:buFont typeface="Calibri"/>
              <a:buAutoNum type="alphaLcPeriod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937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600"/>
              <a:buFont typeface="Calibri"/>
              <a:buAutoNum type="romanLcPeriod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1192A"/>
              </a:buClr>
              <a:buSzPts val="2600"/>
              <a:buFont typeface="Calibri"/>
              <a:buChar char="●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75781"/>
              </a:buClr>
              <a:buSzPts val="2600"/>
              <a:buFont typeface="Calibri"/>
              <a:buChar char="○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5BB38"/>
              </a:buClr>
              <a:buSzPts val="2600"/>
              <a:buFont typeface="Calibri"/>
              <a:buChar char="■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1192A"/>
              </a:buClr>
              <a:buSzPts val="2600"/>
              <a:buFont typeface="Calibri"/>
              <a:buChar char="●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75781"/>
              </a:buClr>
              <a:buSzPts val="2600"/>
              <a:buFont typeface="Calibri"/>
              <a:buChar char="○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5BB38"/>
              </a:buClr>
              <a:buSzPts val="2600"/>
              <a:buFont typeface="Calibri"/>
              <a:buChar char="■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30" name="Google Shape;30;p19" title="k20center-logo-variations_K20 - Bug Color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428800" y="4450850"/>
            <a:ext cx="510701" cy="510702"/>
          </a:xfrm>
          <a:prstGeom prst="rect">
            <a:avLst/>
          </a:prstGeom>
          <a:noFill/>
          <a:ln>
            <a:noFill/>
          </a:ln>
        </p:spPr>
      </p:pic>
      <p:sp>
        <p:nvSpPr>
          <p:cNvPr id="31" name="Google Shape;31;p19"/>
          <p:cNvSpPr txBox="1">
            <a:spLocks noGrp="1"/>
          </p:cNvSpPr>
          <p:nvPr>
            <p:ph type="title"/>
          </p:nvPr>
        </p:nvSpPr>
        <p:spPr>
          <a:xfrm>
            <a:off x="456175" y="445024"/>
            <a:ext cx="8225400" cy="8180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91192A"/>
              </a:buClr>
              <a:buSzPts val="3600"/>
              <a:buFont typeface="Calibri"/>
              <a:buNone/>
              <a:defRPr sz="3600" b="0" i="0" u="none" strike="noStrike" cap="none">
                <a:solidFill>
                  <a:schemeClr val="accent3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ideo Option 1">
  <p:cSld name="Video">
    <p:bg>
      <p:bgPr>
        <a:solidFill>
          <a:schemeClr val="lt1"/>
        </a:solidFill>
        <a:effectLst/>
      </p:bgPr>
    </p:bg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Google Shape;33;p20" title="k20center-logo-variations_K20 - Bug Color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428800" y="4450850"/>
            <a:ext cx="510701" cy="510702"/>
          </a:xfrm>
          <a:prstGeom prst="rect">
            <a:avLst/>
          </a:prstGeom>
          <a:noFill/>
          <a:ln>
            <a:noFill/>
          </a:ln>
        </p:spPr>
      </p:pic>
      <p:sp>
        <p:nvSpPr>
          <p:cNvPr id="34" name="Google Shape;34;p20"/>
          <p:cNvSpPr txBox="1">
            <a:spLocks noGrp="1"/>
          </p:cNvSpPr>
          <p:nvPr>
            <p:ph type="title"/>
          </p:nvPr>
        </p:nvSpPr>
        <p:spPr>
          <a:xfrm>
            <a:off x="754050" y="4329575"/>
            <a:ext cx="76359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75781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27578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>
  <p:cSld name="Title only">
    <p:bg>
      <p:bgPr>
        <a:solidFill>
          <a:schemeClr val="lt1"/>
        </a:solidFill>
        <a:effectLst/>
      </p:bgPr>
    </p:bg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Google Shape;36;p21" title="k20center-logo-variations_K20 - Bug Color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428800" y="4450850"/>
            <a:ext cx="510701" cy="510702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21"/>
          <p:cNvSpPr txBox="1">
            <a:spLocks noGrp="1"/>
          </p:cNvSpPr>
          <p:nvPr>
            <p:ph type="title"/>
          </p:nvPr>
        </p:nvSpPr>
        <p:spPr>
          <a:xfrm>
            <a:off x="456175" y="445024"/>
            <a:ext cx="8225400" cy="8180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91192A"/>
              </a:buClr>
              <a:buSzPts val="3600"/>
              <a:buFont typeface="Calibri"/>
              <a:buNone/>
              <a:defRPr sz="3600" b="0" i="0" u="none" strike="noStrike" cap="none">
                <a:solidFill>
                  <a:schemeClr val="accent3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blipFill>
          <a:blip r:embed="rId11">
            <a:alphaModFix/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EVS_yYQoLJg?si=ikp2o1z92XSxBNJJ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1.jpg"/><Relationship Id="rId4" Type="http://schemas.openxmlformats.org/officeDocument/2006/relationships/hyperlink" Target="http://www.youtube.com/watch?v=EVS_yYQoLJg" TargetMode="Externa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9gy-1Z2Sa-c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2.jpg"/><Relationship Id="rId4" Type="http://schemas.openxmlformats.org/officeDocument/2006/relationships/hyperlink" Target="http://www.youtube.com/watch?v=9gy-1Z2Sa-c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2"/>
          <p:cNvSpPr txBox="1">
            <a:spLocks noGrp="1"/>
          </p:cNvSpPr>
          <p:nvPr>
            <p:ph type="subTitle" idx="1"/>
          </p:nvPr>
        </p:nvSpPr>
        <p:spPr>
          <a:xfrm>
            <a:off x="456175" y="2834125"/>
            <a:ext cx="82323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Calibri"/>
              <a:buNone/>
            </a:pPr>
            <a:r>
              <a:rPr lang="en-US"/>
              <a:t>Setting Expectations</a:t>
            </a:r>
            <a:endParaRPr/>
          </a:p>
        </p:txBody>
      </p:sp>
      <p:sp>
        <p:nvSpPr>
          <p:cNvPr id="47" name="Google Shape;47;p2"/>
          <p:cNvSpPr txBox="1">
            <a:spLocks noGrp="1"/>
          </p:cNvSpPr>
          <p:nvPr>
            <p:ph type="ctrTitle"/>
          </p:nvPr>
        </p:nvSpPr>
        <p:spPr>
          <a:xfrm>
            <a:off x="455850" y="744575"/>
            <a:ext cx="82323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Calibri"/>
              <a:buNone/>
            </a:pPr>
            <a:r>
              <a:rPr lang="en-US"/>
              <a:t>Who Makes the Rules?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3"/>
          <p:cNvSpPr txBox="1">
            <a:spLocks noGrp="1"/>
          </p:cNvSpPr>
          <p:nvPr>
            <p:ph type="ctrTitle"/>
          </p:nvPr>
        </p:nvSpPr>
        <p:spPr>
          <a:xfrm>
            <a:off x="456175" y="559325"/>
            <a:ext cx="8232300" cy="124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Calibri"/>
              <a:buNone/>
            </a:pPr>
            <a:r>
              <a:rPr lang="en-US"/>
              <a:t>Objectives: </a:t>
            </a:r>
            <a:endParaRPr/>
          </a:p>
        </p:txBody>
      </p:sp>
      <p:sp>
        <p:nvSpPr>
          <p:cNvPr id="53" name="Google Shape;53;p3"/>
          <p:cNvSpPr txBox="1">
            <a:spLocks noGrp="1"/>
          </p:cNvSpPr>
          <p:nvPr>
            <p:ph type="subTitle" idx="1"/>
          </p:nvPr>
        </p:nvSpPr>
        <p:spPr>
          <a:xfrm>
            <a:off x="456175" y="1691125"/>
            <a:ext cx="82323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571500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Char char="●"/>
            </a:pPr>
            <a:r>
              <a:rPr lang="en-US" dirty="0"/>
              <a:t>Engage in collaborative rules, procedures, and expectations creation.</a:t>
            </a:r>
            <a:endParaRPr dirty="0"/>
          </a:p>
          <a:p>
            <a:pPr marL="571500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Char char="●"/>
            </a:pPr>
            <a:r>
              <a:rPr lang="en-US" dirty="0"/>
              <a:t>Explore data and research on effective classroom management and rules/procedures.</a:t>
            </a:r>
            <a:endParaRPr dirty="0"/>
          </a:p>
          <a:p>
            <a:pPr marL="571500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Char char="●"/>
            </a:pPr>
            <a:r>
              <a:rPr lang="en-US" dirty="0"/>
              <a:t>Create your own list of classroom/site rules and procedures and explore how student/staff input can build a positive culture.</a:t>
            </a:r>
            <a:endParaRPr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4"/>
          <p:cNvSpPr txBox="1">
            <a:spLocks noGrp="1"/>
          </p:cNvSpPr>
          <p:nvPr>
            <p:ph type="ctrTitle"/>
          </p:nvPr>
        </p:nvSpPr>
        <p:spPr>
          <a:xfrm>
            <a:off x="456175" y="287375"/>
            <a:ext cx="82323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Calibri"/>
              <a:buNone/>
            </a:pPr>
            <a:r>
              <a:rPr lang="en-US"/>
              <a:t>Essential Questions: </a:t>
            </a:r>
            <a:endParaRPr/>
          </a:p>
        </p:txBody>
      </p:sp>
      <p:sp>
        <p:nvSpPr>
          <p:cNvPr id="59" name="Google Shape;59;p4"/>
          <p:cNvSpPr txBox="1">
            <a:spLocks noGrp="1"/>
          </p:cNvSpPr>
          <p:nvPr>
            <p:ph type="subTitle" idx="1"/>
          </p:nvPr>
        </p:nvSpPr>
        <p:spPr>
          <a:xfrm>
            <a:off x="456175" y="2300725"/>
            <a:ext cx="82323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571500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Char char="●"/>
            </a:pPr>
            <a:r>
              <a:rPr lang="en-US"/>
              <a:t>How can establishing collaborative rules and expectations contribute to a more positive classroom environment? </a:t>
            </a:r>
            <a:endParaRPr/>
          </a:p>
          <a:p>
            <a:pPr marL="571500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Char char="●"/>
            </a:pPr>
            <a:r>
              <a:rPr lang="en-US"/>
              <a:t>How can you modify your current classroom rules and procedures to increase student engagement?</a:t>
            </a:r>
            <a:endParaRPr/>
          </a:p>
          <a:p>
            <a:pPr marL="571500" marR="0" lvl="0" indent="-2921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NTR"/>
              <a:buNone/>
            </a:pP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8"/>
          <p:cNvSpPr txBox="1">
            <a:spLocks noGrp="1"/>
          </p:cNvSpPr>
          <p:nvPr>
            <p:ph type="title"/>
          </p:nvPr>
        </p:nvSpPr>
        <p:spPr>
          <a:xfrm>
            <a:off x="456300" y="191372"/>
            <a:ext cx="8225400" cy="8180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dirty="0"/>
              <a:t>Magnetic Statements</a:t>
            </a:r>
            <a:endParaRPr dirty="0"/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91192A"/>
              </a:buClr>
              <a:buSzPts val="3600"/>
              <a:buFont typeface="Calibri"/>
              <a:buNone/>
            </a:pPr>
            <a:endParaRPr dirty="0"/>
          </a:p>
        </p:txBody>
      </p:sp>
      <p:sp>
        <p:nvSpPr>
          <p:cNvPr id="65" name="Google Shape;65;p8"/>
          <p:cNvSpPr txBox="1">
            <a:spLocks noGrp="1"/>
          </p:cNvSpPr>
          <p:nvPr>
            <p:ph type="body" idx="1"/>
          </p:nvPr>
        </p:nvSpPr>
        <p:spPr>
          <a:xfrm>
            <a:off x="456300" y="1068947"/>
            <a:ext cx="5183544" cy="37285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1192A"/>
              </a:buClr>
              <a:buSzPts val="2600"/>
              <a:buChar char="●"/>
            </a:pPr>
            <a:r>
              <a:rPr lang="en-US" dirty="0"/>
              <a:t>Read each of the statements posted around the room.</a:t>
            </a:r>
            <a:endParaRPr dirty="0"/>
          </a:p>
          <a:p>
            <a:pPr marL="457200" lvl="0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1192A"/>
              </a:buClr>
              <a:buSzPts val="2600"/>
              <a:buFont typeface="Calibri"/>
              <a:buChar char="●"/>
            </a:pPr>
            <a:r>
              <a:rPr lang="en-US" dirty="0"/>
              <a:t>Choose one of the statements that you are most attracted to.</a:t>
            </a:r>
            <a:endParaRPr dirty="0"/>
          </a:p>
          <a:p>
            <a:pPr marL="457200" lvl="0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1192A"/>
              </a:buClr>
              <a:buSzPts val="2600"/>
              <a:buFont typeface="Calibri"/>
              <a:buChar char="●"/>
            </a:pPr>
            <a:r>
              <a:rPr lang="en-US" dirty="0"/>
              <a:t>Discuss your reasons with the others gathered around your statement.</a:t>
            </a:r>
            <a:endParaRPr dirty="0"/>
          </a:p>
          <a:p>
            <a:pPr marL="457200" lvl="0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1192A"/>
              </a:buClr>
              <a:buSzPts val="2600"/>
              <a:buFont typeface="Calibri"/>
              <a:buChar char="●"/>
            </a:pPr>
            <a:r>
              <a:rPr lang="en-US" dirty="0"/>
              <a:t>Select one person to share out.</a:t>
            </a:r>
            <a:endParaRPr dirty="0"/>
          </a:p>
        </p:txBody>
      </p:sp>
      <p:pic>
        <p:nvPicPr>
          <p:cNvPr id="66" name="Google Shape;66;p8" descr="Logo, icon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287875" y="1637326"/>
            <a:ext cx="1744776" cy="2178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36ae913acb5_0_0"/>
          <p:cNvSpPr txBox="1">
            <a:spLocks noGrp="1"/>
          </p:cNvSpPr>
          <p:nvPr>
            <p:ph type="title"/>
          </p:nvPr>
        </p:nvSpPr>
        <p:spPr>
          <a:xfrm>
            <a:off x="493753" y="191372"/>
            <a:ext cx="8225400" cy="818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Magnetic Statements</a:t>
            </a:r>
            <a:endParaRPr dirty="0"/>
          </a:p>
        </p:txBody>
      </p:sp>
      <p:sp>
        <p:nvSpPr>
          <p:cNvPr id="72" name="Google Shape;72;g36ae913acb5_0_0"/>
          <p:cNvSpPr txBox="1">
            <a:spLocks noGrp="1"/>
          </p:cNvSpPr>
          <p:nvPr>
            <p:ph type="body" idx="1"/>
          </p:nvPr>
        </p:nvSpPr>
        <p:spPr>
          <a:xfrm>
            <a:off x="412459" y="1053300"/>
            <a:ext cx="8225400" cy="362204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68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1192A"/>
              </a:buClr>
              <a:buSzPts val="2200"/>
              <a:buFont typeface="Calibri"/>
              <a:buAutoNum type="arabicPeriod"/>
            </a:pPr>
            <a:r>
              <a:rPr lang="en-US" sz="2200" dirty="0"/>
              <a:t>Positive teacher-student relationships thrive when the classroom feels like a community. </a:t>
            </a:r>
            <a:endParaRPr sz="2200" dirty="0"/>
          </a:p>
          <a:p>
            <a:pPr marL="457200" lvl="0" indent="-368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1192A"/>
              </a:buClr>
              <a:buSzPts val="2200"/>
              <a:buFont typeface="Calibri"/>
              <a:buAutoNum type="arabicPeriod"/>
            </a:pPr>
            <a:r>
              <a:rPr lang="en-US" sz="2200" dirty="0"/>
              <a:t>Classroom procedures and rules should be established through collaboration with students as students are more likely to adhere to rules they have helped to create and understand.</a:t>
            </a:r>
            <a:endParaRPr sz="2200" dirty="0"/>
          </a:p>
          <a:p>
            <a:pPr marL="457200" lvl="0" indent="-368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1192A"/>
              </a:buClr>
              <a:buSzPts val="2200"/>
              <a:buFont typeface="Calibri"/>
              <a:buAutoNum type="arabicPeriod"/>
            </a:pPr>
            <a:r>
              <a:rPr lang="en-US" sz="2200" dirty="0"/>
              <a:t>Providing praise for	correct and expected behavior rather than correcting poor behavior can increase student engagement.	</a:t>
            </a:r>
            <a:endParaRPr sz="2200" dirty="0"/>
          </a:p>
          <a:p>
            <a:pPr marL="457200" lvl="0" indent="-368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1192A"/>
              </a:buClr>
              <a:buSzPts val="2200"/>
              <a:buFont typeface="Calibri"/>
              <a:buAutoNum type="arabicPeriod"/>
            </a:pPr>
            <a:r>
              <a:rPr lang="en-US" sz="2200" dirty="0"/>
              <a:t>Effective and clear rules and procedures enhance student sense of support, enthusiasm, and engagement. </a:t>
            </a:r>
            <a:endParaRPr sz="2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36ae913acb5_0_22"/>
          <p:cNvSpPr txBox="1">
            <a:spLocks noGrp="1"/>
          </p:cNvSpPr>
          <p:nvPr>
            <p:ph type="title"/>
          </p:nvPr>
        </p:nvSpPr>
        <p:spPr>
          <a:xfrm>
            <a:off x="456175" y="445024"/>
            <a:ext cx="8225400" cy="81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91192A"/>
              </a:buClr>
              <a:buSzPts val="3600"/>
              <a:buFont typeface="Calibri"/>
              <a:buNone/>
            </a:pPr>
            <a:r>
              <a:rPr lang="en-US"/>
              <a:t>Take a Chance</a:t>
            </a:r>
            <a:endParaRPr/>
          </a:p>
        </p:txBody>
      </p:sp>
      <p:sp>
        <p:nvSpPr>
          <p:cNvPr id="78" name="Google Shape;78;g36ae913acb5_0_22"/>
          <p:cNvSpPr txBox="1">
            <a:spLocks noGrp="1"/>
          </p:cNvSpPr>
          <p:nvPr>
            <p:ph type="body" idx="1"/>
          </p:nvPr>
        </p:nvSpPr>
        <p:spPr>
          <a:xfrm>
            <a:off x="456300" y="1263100"/>
            <a:ext cx="4920600" cy="34353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93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1192A"/>
              </a:buClr>
              <a:buSzPts val="2600"/>
              <a:buChar char="●"/>
            </a:pPr>
            <a:r>
              <a:rPr lang="en-US" dirty="0"/>
              <a:t>As a group, take turns rolling the dice for a total of three times.</a:t>
            </a:r>
            <a:endParaRPr dirty="0"/>
          </a:p>
          <a:p>
            <a:pPr marL="457200" lvl="0" indent="-393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600"/>
              <a:buChar char="●"/>
            </a:pPr>
            <a:r>
              <a:rPr lang="en-US" dirty="0"/>
              <a:t>Each turn will determine the total number of words your group has to create to respond to one of the definitions. </a:t>
            </a:r>
            <a:endParaRPr dirty="0"/>
          </a:p>
        </p:txBody>
      </p:sp>
      <p:pic>
        <p:nvPicPr>
          <p:cNvPr id="79" name="Google Shape;79;g36ae913acb5_0_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57924" y="1122123"/>
            <a:ext cx="2722400" cy="2722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6"/>
          <p:cNvSpPr txBox="1">
            <a:spLocks noGrp="1"/>
          </p:cNvSpPr>
          <p:nvPr>
            <p:ph type="title"/>
          </p:nvPr>
        </p:nvSpPr>
        <p:spPr>
          <a:xfrm>
            <a:off x="427991" y="244607"/>
            <a:ext cx="8225400" cy="8180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91192A"/>
              </a:buClr>
              <a:buSzPts val="3600"/>
              <a:buFont typeface="Calibri"/>
              <a:buNone/>
            </a:pPr>
            <a:r>
              <a:rPr lang="en-US" dirty="0"/>
              <a:t>Creating Definitions </a:t>
            </a:r>
            <a:endParaRPr dirty="0"/>
          </a:p>
        </p:txBody>
      </p:sp>
      <p:sp>
        <p:nvSpPr>
          <p:cNvPr id="85" name="Google Shape;85;p6"/>
          <p:cNvSpPr txBox="1">
            <a:spLocks noGrp="1"/>
          </p:cNvSpPr>
          <p:nvPr>
            <p:ph type="body" idx="1"/>
          </p:nvPr>
        </p:nvSpPr>
        <p:spPr>
          <a:xfrm>
            <a:off x="427991" y="1103404"/>
            <a:ext cx="8225400" cy="3888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937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91192A"/>
              </a:buClr>
              <a:buSzPts val="2600"/>
              <a:buChar char="●"/>
            </a:pPr>
            <a:r>
              <a:rPr lang="en-US" dirty="0"/>
              <a:t>Using the numbers from your rolls, on sticky notes create a definition for each of the words:</a:t>
            </a:r>
            <a:endParaRPr dirty="0"/>
          </a:p>
          <a:p>
            <a:pPr marL="914400" lvl="1" indent="-3937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600"/>
              <a:buChar char="o"/>
            </a:pPr>
            <a:r>
              <a:rPr lang="en-US" dirty="0"/>
              <a:t>Rule</a:t>
            </a:r>
            <a:endParaRPr dirty="0"/>
          </a:p>
          <a:p>
            <a:pPr marL="914400" lvl="1" indent="-3937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600"/>
              <a:buChar char="o"/>
            </a:pPr>
            <a:r>
              <a:rPr lang="en-US" dirty="0"/>
              <a:t>Expectation</a:t>
            </a:r>
            <a:endParaRPr dirty="0"/>
          </a:p>
          <a:p>
            <a:pPr marL="914400" lvl="1" indent="-3937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600"/>
              <a:buChar char="o"/>
            </a:pPr>
            <a:r>
              <a:rPr lang="en-US" dirty="0"/>
              <a:t>Procedure </a:t>
            </a:r>
            <a:endParaRPr dirty="0"/>
          </a:p>
          <a:p>
            <a:pPr marL="457200" lvl="0" indent="-3937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600"/>
              <a:buChar char="●"/>
            </a:pPr>
            <a:r>
              <a:rPr lang="en-US" dirty="0"/>
              <a:t>Be prepared to share your definitions with the group. </a:t>
            </a:r>
            <a:endParaRPr dirty="0"/>
          </a:p>
          <a:p>
            <a:pPr marL="6350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</a:pPr>
            <a:endParaRPr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1"/>
          <p:cNvSpPr txBox="1">
            <a:spLocks noGrp="1"/>
          </p:cNvSpPr>
          <p:nvPr>
            <p:ph type="title"/>
          </p:nvPr>
        </p:nvSpPr>
        <p:spPr>
          <a:xfrm>
            <a:off x="754050" y="4190925"/>
            <a:ext cx="76359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68750"/>
              <a:buFont typeface="Arial"/>
              <a:buNone/>
            </a:pPr>
            <a:r>
              <a:rPr lang="en-US" sz="1600" u="sng">
                <a:solidFill>
                  <a:schemeClr val="hlink"/>
                </a:solidFill>
                <a:hlinkClick r:id="rId3"/>
              </a:rPr>
              <a:t>K20 5 Minute Timer</a:t>
            </a:r>
            <a:endParaRPr sz="1600" u="sng">
              <a:solidFill>
                <a:schemeClr val="hlink"/>
              </a:solidFill>
            </a:endParaRPr>
          </a:p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endParaRPr>
              <a:solidFill>
                <a:schemeClr val="accent2"/>
              </a:solidFill>
            </a:endParaRPr>
          </a:p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endParaRPr>
              <a:solidFill>
                <a:schemeClr val="accent2"/>
              </a:solidFill>
            </a:endParaRPr>
          </a:p>
        </p:txBody>
      </p:sp>
      <p:sp>
        <p:nvSpPr>
          <p:cNvPr id="91" name="Google Shape;91;p11"/>
          <p:cNvSpPr/>
          <p:nvPr/>
        </p:nvSpPr>
        <p:spPr>
          <a:xfrm>
            <a:off x="1294200" y="448425"/>
            <a:ext cx="6555600" cy="3742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2" name="Google Shape;92;p11" title="K20 Center 5 minute timer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294200" y="490300"/>
            <a:ext cx="6578905" cy="3700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36b954b20c0_0_9"/>
          <p:cNvSpPr txBox="1">
            <a:spLocks noGrp="1"/>
          </p:cNvSpPr>
          <p:nvPr>
            <p:ph type="title"/>
          </p:nvPr>
        </p:nvSpPr>
        <p:spPr>
          <a:xfrm>
            <a:off x="456300" y="185109"/>
            <a:ext cx="8225400" cy="81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91192A"/>
              </a:buClr>
              <a:buSzPts val="3600"/>
              <a:buFont typeface="Calibri"/>
              <a:buNone/>
            </a:pPr>
            <a:r>
              <a:rPr lang="en-US" dirty="0"/>
              <a:t>Creating Definitions </a:t>
            </a:r>
            <a:endParaRPr dirty="0"/>
          </a:p>
        </p:txBody>
      </p:sp>
      <p:sp>
        <p:nvSpPr>
          <p:cNvPr id="98" name="Google Shape;98;g36b954b20c0_0_9"/>
          <p:cNvSpPr txBox="1">
            <a:spLocks noGrp="1"/>
          </p:cNvSpPr>
          <p:nvPr>
            <p:ph type="body" idx="1"/>
          </p:nvPr>
        </p:nvSpPr>
        <p:spPr>
          <a:xfrm>
            <a:off x="456300" y="1031379"/>
            <a:ext cx="8225400" cy="38381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937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91192A"/>
              </a:buClr>
              <a:buSzPts val="2600"/>
              <a:buChar char="●"/>
            </a:pPr>
            <a:r>
              <a:rPr lang="en-US" dirty="0"/>
              <a:t>Using </a:t>
            </a:r>
            <a:r>
              <a:rPr lang="en-US" b="1" dirty="0"/>
              <a:t>exactly 15 words</a:t>
            </a:r>
            <a:r>
              <a:rPr lang="en-US" dirty="0"/>
              <a:t>, on sticky notes create a definition for each of the words:</a:t>
            </a:r>
            <a:endParaRPr dirty="0"/>
          </a:p>
          <a:p>
            <a:pPr marL="914400" lvl="1" indent="-3937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600"/>
              <a:buChar char="o"/>
            </a:pPr>
            <a:r>
              <a:rPr lang="en-US" dirty="0"/>
              <a:t>Rule</a:t>
            </a:r>
            <a:endParaRPr dirty="0"/>
          </a:p>
          <a:p>
            <a:pPr marL="914400" lvl="1" indent="-3937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600"/>
              <a:buChar char="o"/>
            </a:pPr>
            <a:r>
              <a:rPr lang="en-US" dirty="0"/>
              <a:t>Expectation</a:t>
            </a:r>
            <a:endParaRPr dirty="0"/>
          </a:p>
          <a:p>
            <a:pPr marL="914400" lvl="1" indent="-3937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600"/>
              <a:buChar char="o"/>
            </a:pPr>
            <a:r>
              <a:rPr lang="en-US" dirty="0"/>
              <a:t>Procedure </a:t>
            </a:r>
            <a:endParaRPr dirty="0"/>
          </a:p>
          <a:p>
            <a:pPr marL="457200" lvl="0" indent="-3937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600"/>
              <a:buChar char="●"/>
            </a:pPr>
            <a:r>
              <a:rPr lang="en-US" dirty="0"/>
              <a:t>Be prepared to share your definitions with the group. </a:t>
            </a:r>
            <a:endParaRPr dirty="0"/>
          </a:p>
          <a:p>
            <a:pPr marL="6350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</a:pPr>
            <a:endParaRPr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36b954b20c0_0_14"/>
          <p:cNvSpPr txBox="1">
            <a:spLocks noGrp="1"/>
          </p:cNvSpPr>
          <p:nvPr>
            <p:ph type="title"/>
          </p:nvPr>
        </p:nvSpPr>
        <p:spPr>
          <a:xfrm>
            <a:off x="456175" y="445024"/>
            <a:ext cx="8225400" cy="81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91192A"/>
              </a:buClr>
              <a:buSzPts val="3600"/>
              <a:buFont typeface="Calibri"/>
              <a:buNone/>
            </a:pPr>
            <a:r>
              <a:rPr lang="en-US"/>
              <a:t>Rule, Procedure, and Expectation</a:t>
            </a:r>
            <a:endParaRPr/>
          </a:p>
        </p:txBody>
      </p:sp>
      <p:sp>
        <p:nvSpPr>
          <p:cNvPr id="104" name="Google Shape;104;g36b954b20c0_0_14"/>
          <p:cNvSpPr txBox="1">
            <a:spLocks noGrp="1"/>
          </p:cNvSpPr>
          <p:nvPr>
            <p:ph type="body" idx="1"/>
          </p:nvPr>
        </p:nvSpPr>
        <p:spPr>
          <a:xfrm>
            <a:off x="456300" y="1263111"/>
            <a:ext cx="8225400" cy="275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937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91192A"/>
              </a:buClr>
              <a:buSzPts val="2600"/>
              <a:buChar char="●"/>
            </a:pPr>
            <a:r>
              <a:rPr lang="en-US"/>
              <a:t>Rules: Have consequences. Fewer is better.</a:t>
            </a:r>
            <a:endParaRPr/>
          </a:p>
          <a:p>
            <a:pPr marL="457200" lvl="0" indent="-3937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600"/>
              <a:buChar char="●"/>
            </a:pPr>
            <a:r>
              <a:rPr lang="en-US"/>
              <a:t>Procedures: Have reminders. General classroom or event process.</a:t>
            </a:r>
            <a:endParaRPr/>
          </a:p>
          <a:p>
            <a:pPr marL="457200" lvl="0" indent="-3937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600"/>
              <a:buChar char="●"/>
            </a:pPr>
            <a:r>
              <a:rPr lang="en-US"/>
              <a:t>Expectations: Guidelines to ensure a positive learning environment. </a:t>
            </a:r>
            <a:endParaRPr/>
          </a:p>
          <a:p>
            <a:pPr marL="6350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</a:pP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36b954b20c0_0_19"/>
          <p:cNvSpPr txBox="1">
            <a:spLocks noGrp="1"/>
          </p:cNvSpPr>
          <p:nvPr>
            <p:ph type="title"/>
          </p:nvPr>
        </p:nvSpPr>
        <p:spPr>
          <a:xfrm>
            <a:off x="456175" y="445024"/>
            <a:ext cx="8225400" cy="81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91192A"/>
              </a:buClr>
              <a:buSzPts val="3600"/>
              <a:buFont typeface="Calibri"/>
              <a:buNone/>
            </a:pPr>
            <a:r>
              <a:rPr lang="en-US"/>
              <a:t>What is a Social Contract?</a:t>
            </a:r>
            <a:endParaRPr/>
          </a:p>
        </p:txBody>
      </p:sp>
      <p:sp>
        <p:nvSpPr>
          <p:cNvPr id="110" name="Google Shape;110;g36b954b20c0_0_19"/>
          <p:cNvSpPr txBox="1">
            <a:spLocks noGrp="1"/>
          </p:cNvSpPr>
          <p:nvPr>
            <p:ph type="body" idx="1"/>
          </p:nvPr>
        </p:nvSpPr>
        <p:spPr>
          <a:xfrm>
            <a:off x="456300" y="1263111"/>
            <a:ext cx="8225400" cy="275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6350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lang="en-US"/>
              <a:t>A social contract is an agreement negotiated between students and teacher that states classroom principles, rules, and consequences rather than punishments for classroom behavior.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36b954b20c0_0_1"/>
          <p:cNvSpPr txBox="1">
            <a:spLocks noGrp="1"/>
          </p:cNvSpPr>
          <p:nvPr>
            <p:ph type="title"/>
          </p:nvPr>
        </p:nvSpPr>
        <p:spPr>
          <a:xfrm>
            <a:off x="456300" y="156925"/>
            <a:ext cx="8225400" cy="81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91192A"/>
              </a:buClr>
              <a:buSzPts val="3600"/>
              <a:buFont typeface="Calibri"/>
              <a:buNone/>
            </a:pPr>
            <a:r>
              <a:rPr lang="en-US" dirty="0"/>
              <a:t>The Social Contract</a:t>
            </a:r>
            <a:endParaRPr dirty="0"/>
          </a:p>
        </p:txBody>
      </p:sp>
      <p:sp>
        <p:nvSpPr>
          <p:cNvPr id="116" name="Google Shape;116;g36b954b20c0_0_1"/>
          <p:cNvSpPr txBox="1">
            <a:spLocks noGrp="1"/>
          </p:cNvSpPr>
          <p:nvPr>
            <p:ph type="body" idx="1"/>
          </p:nvPr>
        </p:nvSpPr>
        <p:spPr>
          <a:xfrm>
            <a:off x="431248" y="975025"/>
            <a:ext cx="8225400" cy="4011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1192A"/>
              </a:buClr>
              <a:buSzPts val="2400"/>
              <a:buChar char="●"/>
            </a:pPr>
            <a:r>
              <a:rPr lang="en-US" sz="2200" dirty="0"/>
              <a:t>At your table: </a:t>
            </a:r>
            <a:endParaRPr sz="2200" dirty="0"/>
          </a:p>
          <a:p>
            <a:pPr marL="914400" lvl="1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o"/>
            </a:pPr>
            <a:r>
              <a:rPr lang="en-US" sz="2200" dirty="0"/>
              <a:t>Title your paper “Today’s Expectations.”</a:t>
            </a:r>
            <a:endParaRPr sz="2200" dirty="0"/>
          </a:p>
          <a:p>
            <a:pPr marL="914400" lvl="1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o"/>
            </a:pPr>
            <a:r>
              <a:rPr lang="en-US" sz="2200" dirty="0"/>
              <a:t>Think about your expectations for this session, then list out the rules, procedures, and expectations that need to be in place for this session to be successful. </a:t>
            </a:r>
            <a:endParaRPr sz="2200" dirty="0"/>
          </a:p>
          <a:p>
            <a:pPr marL="914400" lvl="1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o"/>
            </a:pPr>
            <a:r>
              <a:rPr lang="en-US" sz="2200" dirty="0"/>
              <a:t>Consider the following: </a:t>
            </a:r>
            <a:endParaRPr sz="2200" dirty="0"/>
          </a:p>
          <a:p>
            <a:pPr marL="1435100" lvl="2" indent="-444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▪"/>
            </a:pPr>
            <a:r>
              <a:rPr lang="en-US" sz="2200" dirty="0"/>
              <a:t>What do I need to do?</a:t>
            </a:r>
            <a:endParaRPr sz="2200" dirty="0"/>
          </a:p>
          <a:p>
            <a:pPr marL="1435100" lvl="2" indent="-444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▪"/>
            </a:pPr>
            <a:r>
              <a:rPr lang="en-US" sz="2200" dirty="0"/>
              <a:t>What do the presenters need to do?</a:t>
            </a:r>
            <a:endParaRPr sz="2200" dirty="0"/>
          </a:p>
          <a:p>
            <a:pPr marL="1435100" lvl="2" indent="-444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▪"/>
            </a:pPr>
            <a:r>
              <a:rPr lang="en-US" sz="2200" dirty="0"/>
              <a:t>What do other participants need to do?</a:t>
            </a:r>
            <a:endParaRPr sz="2200" dirty="0"/>
          </a:p>
          <a:p>
            <a:pPr marL="635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</a:pPr>
            <a:endParaRPr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36e30bb5d7b_0_0"/>
          <p:cNvSpPr txBox="1">
            <a:spLocks noGrp="1"/>
          </p:cNvSpPr>
          <p:nvPr>
            <p:ph type="title"/>
          </p:nvPr>
        </p:nvSpPr>
        <p:spPr>
          <a:xfrm>
            <a:off x="754050" y="4190925"/>
            <a:ext cx="76359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68750"/>
              <a:buFont typeface="Arial"/>
              <a:buNone/>
            </a:pPr>
            <a:r>
              <a:rPr lang="en-US" sz="1600" u="sng">
                <a:solidFill>
                  <a:schemeClr val="hlink"/>
                </a:solidFill>
                <a:hlinkClick r:id="rId3"/>
              </a:rPr>
              <a:t>K20 10 Minute Timer</a:t>
            </a:r>
            <a:endParaRPr sz="1600" u="sng">
              <a:solidFill>
                <a:schemeClr val="hlink"/>
              </a:solidFill>
            </a:endParaRPr>
          </a:p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endParaRPr>
              <a:solidFill>
                <a:schemeClr val="accent2"/>
              </a:solidFill>
            </a:endParaRPr>
          </a:p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endParaRPr>
              <a:solidFill>
                <a:schemeClr val="accent2"/>
              </a:solidFill>
            </a:endParaRPr>
          </a:p>
        </p:txBody>
      </p:sp>
      <p:sp>
        <p:nvSpPr>
          <p:cNvPr id="122" name="Google Shape;122;g36e30bb5d7b_0_0"/>
          <p:cNvSpPr/>
          <p:nvPr/>
        </p:nvSpPr>
        <p:spPr>
          <a:xfrm>
            <a:off x="1294200" y="448425"/>
            <a:ext cx="6555600" cy="3742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3" name="Google Shape;123;g36e30bb5d7b_0_0" title="K20 Center 10 minute timer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294200" y="448424"/>
            <a:ext cx="6555600" cy="368752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6ae913acb5_0_15"/>
          <p:cNvSpPr txBox="1">
            <a:spLocks noGrp="1"/>
          </p:cNvSpPr>
          <p:nvPr>
            <p:ph type="title"/>
          </p:nvPr>
        </p:nvSpPr>
        <p:spPr>
          <a:xfrm>
            <a:off x="421728" y="292600"/>
            <a:ext cx="8225400" cy="81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91192A"/>
              </a:buClr>
              <a:buSzPts val="3600"/>
              <a:buFont typeface="Calibri"/>
              <a:buNone/>
            </a:pPr>
            <a:r>
              <a:rPr lang="en-US" dirty="0"/>
              <a:t>Gallery Walk </a:t>
            </a:r>
            <a:endParaRPr dirty="0"/>
          </a:p>
        </p:txBody>
      </p:sp>
      <p:sp>
        <p:nvSpPr>
          <p:cNvPr id="129" name="Google Shape;129;g36ae913acb5_0_15"/>
          <p:cNvSpPr txBox="1">
            <a:spLocks noGrp="1"/>
          </p:cNvSpPr>
          <p:nvPr>
            <p:ph type="body" idx="1"/>
          </p:nvPr>
        </p:nvSpPr>
        <p:spPr>
          <a:xfrm>
            <a:off x="468826" y="1004229"/>
            <a:ext cx="5046600" cy="39529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US" sz="2400" dirty="0"/>
              <a:t>Once your contract is completed, find a space around the room to hang it. </a:t>
            </a:r>
            <a:endParaRPr sz="2400" dirty="0"/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US" sz="2400" dirty="0"/>
              <a:t>With your group, rotate through all the posters. If a statement on one resonates with your group, star the statement. </a:t>
            </a:r>
            <a:endParaRPr sz="2400" dirty="0"/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US" sz="2400" dirty="0"/>
              <a:t>Rotate until you are at your original poster. </a:t>
            </a:r>
            <a:endParaRPr sz="2400" dirty="0"/>
          </a:p>
        </p:txBody>
      </p:sp>
      <p:pic>
        <p:nvPicPr>
          <p:cNvPr id="130" name="Google Shape;130;g36ae913acb5_0_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05225" y="1835849"/>
            <a:ext cx="3064525" cy="1471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36b954b20c0_0_24"/>
          <p:cNvSpPr txBox="1">
            <a:spLocks noGrp="1"/>
          </p:cNvSpPr>
          <p:nvPr>
            <p:ph type="title"/>
          </p:nvPr>
        </p:nvSpPr>
        <p:spPr>
          <a:xfrm>
            <a:off x="431123" y="225818"/>
            <a:ext cx="8225400" cy="81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91192A"/>
              </a:buClr>
              <a:buSzPts val="3600"/>
              <a:buFont typeface="Calibri"/>
              <a:buNone/>
            </a:pPr>
            <a:r>
              <a:rPr lang="en-US" dirty="0"/>
              <a:t>Creating a Collective Social Contract</a:t>
            </a:r>
            <a:endParaRPr dirty="0"/>
          </a:p>
        </p:txBody>
      </p:sp>
      <p:sp>
        <p:nvSpPr>
          <p:cNvPr id="136" name="Google Shape;136;g36b954b20c0_0_24"/>
          <p:cNvSpPr txBox="1">
            <a:spLocks noGrp="1"/>
          </p:cNvSpPr>
          <p:nvPr>
            <p:ph type="body" idx="1"/>
          </p:nvPr>
        </p:nvSpPr>
        <p:spPr>
          <a:xfrm>
            <a:off x="426967" y="1016765"/>
            <a:ext cx="8225400" cy="38558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81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91192A"/>
              </a:buClr>
              <a:buSzPts val="2400"/>
              <a:buChar char="●"/>
            </a:pPr>
            <a:r>
              <a:rPr lang="en-US" sz="2200" dirty="0"/>
              <a:t>Social contracts are meant to be a proactive intervention for the classroom. </a:t>
            </a:r>
            <a:endParaRPr sz="2200" dirty="0"/>
          </a:p>
          <a:p>
            <a:pPr marL="457200" lvl="0" indent="-381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US" sz="2200" dirty="0"/>
              <a:t>Refer to the </a:t>
            </a:r>
            <a:r>
              <a:rPr lang="en-US" sz="2200" b="1" dirty="0"/>
              <a:t>Social Contracts Handout</a:t>
            </a:r>
            <a:r>
              <a:rPr lang="en-US" sz="2200" dirty="0"/>
              <a:t> for tips on how to successfully create one for your classroom.</a:t>
            </a:r>
            <a:endParaRPr sz="2200" dirty="0"/>
          </a:p>
          <a:p>
            <a:pPr marL="457200" lvl="0" indent="-381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US" sz="2200" dirty="0"/>
              <a:t>How can you incorporate your definitions of rules, procedures, and expectations when creating a class social contract?</a:t>
            </a:r>
            <a:endParaRPr sz="2200" dirty="0"/>
          </a:p>
          <a:p>
            <a:pPr marL="6350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</a:pPr>
            <a:endParaRPr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36b954b20c0_0_29"/>
          <p:cNvSpPr txBox="1">
            <a:spLocks noGrp="1"/>
          </p:cNvSpPr>
          <p:nvPr>
            <p:ph type="title"/>
          </p:nvPr>
        </p:nvSpPr>
        <p:spPr>
          <a:xfrm>
            <a:off x="496885" y="297844"/>
            <a:ext cx="8225400" cy="81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91192A"/>
              </a:buClr>
              <a:buSzPts val="3600"/>
              <a:buFont typeface="Calibri"/>
              <a:buNone/>
            </a:pPr>
            <a:r>
              <a:rPr lang="en-US" dirty="0"/>
              <a:t>Why-Lighting </a:t>
            </a:r>
            <a:endParaRPr dirty="0"/>
          </a:p>
        </p:txBody>
      </p:sp>
      <p:sp>
        <p:nvSpPr>
          <p:cNvPr id="142" name="Google Shape;142;g36b954b20c0_0_29"/>
          <p:cNvSpPr txBox="1">
            <a:spLocks noGrp="1"/>
          </p:cNvSpPr>
          <p:nvPr>
            <p:ph type="body" idx="1"/>
          </p:nvPr>
        </p:nvSpPr>
        <p:spPr>
          <a:xfrm>
            <a:off x="456300" y="1140971"/>
            <a:ext cx="6099600" cy="35825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81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91192A"/>
              </a:buClr>
              <a:buSzPts val="2400"/>
              <a:buChar char="●"/>
            </a:pPr>
            <a:r>
              <a:rPr lang="en-US" sz="2200" dirty="0"/>
              <a:t>Read the </a:t>
            </a:r>
            <a:r>
              <a:rPr lang="en-US" sz="2200" b="1" dirty="0"/>
              <a:t>Classroom Management: Procedures and Rules</a:t>
            </a:r>
            <a:r>
              <a:rPr lang="en-US" sz="2200" dirty="0"/>
              <a:t> brief.</a:t>
            </a:r>
            <a:endParaRPr sz="2200" dirty="0"/>
          </a:p>
          <a:p>
            <a:pPr marL="457200" lvl="0" indent="-381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US" sz="2200" dirty="0"/>
              <a:t>Highlight parts of the text that interest you. </a:t>
            </a:r>
            <a:endParaRPr sz="2200" dirty="0"/>
          </a:p>
          <a:p>
            <a:pPr marL="457200" lvl="0" indent="-381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US" sz="2200" dirty="0"/>
              <a:t>In the margins, write “why” you highlighted each part.</a:t>
            </a:r>
            <a:endParaRPr sz="2200" dirty="0"/>
          </a:p>
          <a:p>
            <a:pPr marL="457200" lvl="0" indent="-381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US" sz="2200" dirty="0"/>
              <a:t>Be prepared to discuss. </a:t>
            </a:r>
            <a:endParaRPr sz="2200" dirty="0"/>
          </a:p>
        </p:txBody>
      </p:sp>
      <p:pic>
        <p:nvPicPr>
          <p:cNvPr id="143" name="Google Shape;143;g36b954b20c0_0_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57925" y="1856050"/>
            <a:ext cx="2349850" cy="1174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36b954b20c0_0_37"/>
          <p:cNvSpPr txBox="1">
            <a:spLocks noGrp="1"/>
          </p:cNvSpPr>
          <p:nvPr>
            <p:ph type="title"/>
          </p:nvPr>
        </p:nvSpPr>
        <p:spPr>
          <a:xfrm>
            <a:off x="402939" y="266528"/>
            <a:ext cx="8225400" cy="81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91192A"/>
              </a:buClr>
              <a:buSzPts val="3600"/>
              <a:buFont typeface="Calibri"/>
              <a:buNone/>
            </a:pPr>
            <a:r>
              <a:rPr lang="en-US" dirty="0"/>
              <a:t>Why-Lighting Discussion </a:t>
            </a:r>
            <a:endParaRPr dirty="0"/>
          </a:p>
        </p:txBody>
      </p:sp>
      <p:sp>
        <p:nvSpPr>
          <p:cNvPr id="149" name="Google Shape;149;g36b954b20c0_0_37"/>
          <p:cNvSpPr txBox="1">
            <a:spLocks noGrp="1"/>
          </p:cNvSpPr>
          <p:nvPr>
            <p:ph type="body" idx="1"/>
          </p:nvPr>
        </p:nvSpPr>
        <p:spPr>
          <a:xfrm>
            <a:off x="487615" y="1122194"/>
            <a:ext cx="8225400" cy="29738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937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91192A"/>
              </a:buClr>
              <a:buSzPts val="2600"/>
              <a:buChar char="●"/>
            </a:pPr>
            <a:r>
              <a:rPr lang="en-US" sz="2200" dirty="0"/>
              <a:t>In your groups, discuss the following questions:</a:t>
            </a:r>
            <a:endParaRPr sz="2200" dirty="0"/>
          </a:p>
          <a:p>
            <a:pPr marL="914400" lvl="1" indent="-3937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600"/>
              <a:buChar char="o"/>
            </a:pPr>
            <a:r>
              <a:rPr lang="en-US" sz="2200" dirty="0"/>
              <a:t>What resonated with you the most from the reading, and why?</a:t>
            </a:r>
            <a:endParaRPr sz="2200" dirty="0"/>
          </a:p>
          <a:p>
            <a:pPr marL="914400" lvl="1" indent="-3937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600"/>
              <a:buChar char="o"/>
            </a:pPr>
            <a:r>
              <a:rPr lang="en-US" sz="2200" dirty="0"/>
              <a:t>What is one classroom procedure, rule, or expectation that has been successful in your classroom?</a:t>
            </a:r>
            <a:endParaRPr sz="2200" dirty="0"/>
          </a:p>
          <a:p>
            <a:pPr marL="6350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</a:pPr>
            <a:endParaRPr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36b954b20c0_0_47"/>
          <p:cNvSpPr txBox="1">
            <a:spLocks noGrp="1"/>
          </p:cNvSpPr>
          <p:nvPr>
            <p:ph type="title"/>
          </p:nvPr>
        </p:nvSpPr>
        <p:spPr>
          <a:xfrm>
            <a:off x="461665" y="316632"/>
            <a:ext cx="8225400" cy="81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91192A"/>
              </a:buClr>
              <a:buSzPts val="3600"/>
              <a:buFont typeface="Calibri"/>
              <a:buNone/>
            </a:pPr>
            <a:r>
              <a:rPr lang="en-US" dirty="0"/>
              <a:t>Exit-Ticket </a:t>
            </a:r>
            <a:endParaRPr dirty="0"/>
          </a:p>
        </p:txBody>
      </p:sp>
      <p:sp>
        <p:nvSpPr>
          <p:cNvPr id="155" name="Google Shape;155;g36b954b20c0_0_47"/>
          <p:cNvSpPr txBox="1">
            <a:spLocks noGrp="1"/>
          </p:cNvSpPr>
          <p:nvPr>
            <p:ph type="body" idx="1"/>
          </p:nvPr>
        </p:nvSpPr>
        <p:spPr>
          <a:xfrm>
            <a:off x="461665" y="1191086"/>
            <a:ext cx="4749162" cy="24978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937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91192A"/>
              </a:buClr>
              <a:buSzPts val="2600"/>
              <a:buChar char="●"/>
            </a:pPr>
            <a:r>
              <a:rPr lang="en-US" sz="2200" dirty="0"/>
              <a:t>What is one classroom procedure, rule, or expectation that you are considering creating or modifying after today's session? </a:t>
            </a:r>
            <a:endParaRPr sz="2200" dirty="0"/>
          </a:p>
        </p:txBody>
      </p:sp>
      <p:pic>
        <p:nvPicPr>
          <p:cNvPr id="156" name="Google Shape;156;g36b954b20c0_0_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70743" y="561562"/>
            <a:ext cx="3176021" cy="14030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K20 LEARN">
  <a:themeElements>
    <a:clrScheme name="LEARN 2025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288AC3"/>
      </a:accent1>
      <a:accent2>
        <a:srgbClr val="285781"/>
      </a:accent2>
      <a:accent3>
        <a:srgbClr val="971D20"/>
      </a:accent3>
      <a:accent4>
        <a:srgbClr val="E8BF3C"/>
      </a:accent4>
      <a:accent5>
        <a:srgbClr val="FFFFFF"/>
      </a:accent5>
      <a:accent6>
        <a:srgbClr val="FFFFFF"/>
      </a:accent6>
      <a:hlink>
        <a:srgbClr val="288AC3"/>
      </a:hlink>
      <a:folHlink>
        <a:srgbClr val="288AC3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897</Words>
  <Application>Microsoft Office PowerPoint</Application>
  <PresentationFormat>On-screen Show (16:9)</PresentationFormat>
  <Paragraphs>77</Paragraphs>
  <Slides>19</Slides>
  <Notes>19</Notes>
  <HiddenSlides>1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5" baseType="lpstr">
      <vt:lpstr>Arial</vt:lpstr>
      <vt:lpstr>Calibri</vt:lpstr>
      <vt:lpstr>Courier New</vt:lpstr>
      <vt:lpstr>Noto Sans Symbols</vt:lpstr>
      <vt:lpstr>NTR</vt:lpstr>
      <vt:lpstr>K20 LEARN</vt:lpstr>
      <vt:lpstr>PowerPoint Presentation</vt:lpstr>
      <vt:lpstr>Who Makes the Rules?</vt:lpstr>
      <vt:lpstr>Objectives: </vt:lpstr>
      <vt:lpstr>Essential Questions: </vt:lpstr>
      <vt:lpstr>Magnetic Statements </vt:lpstr>
      <vt:lpstr>Magnetic Statements</vt:lpstr>
      <vt:lpstr>Take a Chance</vt:lpstr>
      <vt:lpstr>Creating Definitions </vt:lpstr>
      <vt:lpstr>K20 5 Minute Timer  </vt:lpstr>
      <vt:lpstr>Creating Definitions </vt:lpstr>
      <vt:lpstr>Rule, Procedure, and Expectation</vt:lpstr>
      <vt:lpstr>What is a Social Contract?</vt:lpstr>
      <vt:lpstr>The Social Contract</vt:lpstr>
      <vt:lpstr>K20 10 Minute Timer  </vt:lpstr>
      <vt:lpstr>Gallery Walk </vt:lpstr>
      <vt:lpstr>Creating a Collective Social Contract</vt:lpstr>
      <vt:lpstr>Why-Lighting </vt:lpstr>
      <vt:lpstr>Why-Lighting Discussion </vt:lpstr>
      <vt:lpstr>Exit-Ticket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K20 Center</dc:creator>
  <cp:lastModifiedBy>McLeod Porter, Delma</cp:lastModifiedBy>
  <cp:revision>1</cp:revision>
  <dcterms:modified xsi:type="dcterms:W3CDTF">2025-07-18T16:35:32Z</dcterms:modified>
</cp:coreProperties>
</file>