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hOdSUOKfYc1HxqIW/BA8N4F19a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03" d="100"/>
          <a:sy n="203" d="100"/>
        </p:scale>
        <p:origin x="580" y="1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gy-1Z2Sa-c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3480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VS_yYQoLJg?si=ikp2o1z92XSxBNJJ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6b954b20c0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hlink"/>
              </a:solidFill>
              <a:highlight>
                <a:srgbClr val="FFFFFF"/>
              </a:highlight>
            </a:endParaRPr>
          </a:p>
        </p:txBody>
      </p:sp>
      <p:sp>
        <p:nvSpPr>
          <p:cNvPr id="95" name="Google Shape;95;g36b954b20c0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6b954b20c0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36b954b20c0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6b954b20c0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Curwin, R. L., &amp; Mendler, A. N. (1988). Discipline with dignity. Alexandria, VA: Association for Supervision and Curriculum Development.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36b954b20c0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6b954b20c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36b954b20c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6e30bb5d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36e30bb5d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K20 Center (Sept. 2021). 10 minute timer. YouTube [video].</a:t>
            </a:r>
            <a:r>
              <a:rPr lang="en-US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https://www.youtube.com/watch?v=9gy-1Z2Sa-c</a:t>
            </a:r>
            <a:endParaRPr u="sng">
              <a:solidFill>
                <a:schemeClr val="hlink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6ae913acb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Gallery walk/carousel.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36ae913acb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6b954b20c0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36b954b20c0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6b954b20c0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Why-lighting.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https://learn.k20center.ou.edu/strategy/128</a:t>
            </a:r>
            <a:endParaRPr/>
          </a:p>
        </p:txBody>
      </p:sp>
      <p:sp>
        <p:nvSpPr>
          <p:cNvPr id="139" name="Google Shape;139;g36b954b20c0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6b954b20c0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36b954b20c0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6b954b20c0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Bell ringers and exit tickets.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https://learn.k20center.ou.edu/strategy/125</a:t>
            </a:r>
            <a:endParaRPr/>
          </a:p>
        </p:txBody>
      </p:sp>
      <p:sp>
        <p:nvSpPr>
          <p:cNvPr id="152" name="Google Shape;152;g36b954b20c0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K20 Center. (n.d.). Magnetic statements.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https://learn.k20center.ou.edu/strategy/166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62" name="Google Shape;6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ae913acb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ae913acb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6ae913acb5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Take a chance. Strategies. </a:t>
            </a:r>
            <a:r>
              <a:rPr lang="en-US">
                <a:solidFill>
                  <a:schemeClr val="hlink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https://learn.k20center.ou.edu/strategy/3480</a:t>
            </a:r>
            <a:endParaRPr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g36ae913acb5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hlink"/>
              </a:solidFill>
              <a:highlight>
                <a:srgbClr val="FFFFFF"/>
              </a:highlight>
            </a:endParaRPr>
          </a:p>
        </p:txBody>
      </p:sp>
      <p:sp>
        <p:nvSpPr>
          <p:cNvPr id="82" name="Google Shape;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K20 Center (Sept. 2021). 5 minute timer. YouTube [video].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https://youtu.be/EVS_yYQoLJg?si=ikp2o1z92XSxBNJJ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4" title="k20center-logo-variations_K20 Bug - 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4"/>
          <p:cNvSpPr txBox="1">
            <a:spLocks noGrp="1"/>
          </p:cNvSpPr>
          <p:nvPr>
            <p:ph type="subTitle" idx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ctrTitle"/>
          </p:nvPr>
        </p:nvSpPr>
        <p:spPr>
          <a:xfrm>
            <a:off x="455850" y="744575"/>
            <a:ext cx="82323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>
  <p:cSld name="Objectiv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5" title="k20center-logo-variations_K20 Bug - 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5"/>
          <p:cNvSpPr txBox="1">
            <a:spLocks noGrp="1"/>
          </p:cNvSpPr>
          <p:nvPr>
            <p:ph type="ctrTitle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ubTitle" idx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NTR"/>
              <a:buChar char="●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>
  <p:cSld name="Essential Ques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6" title="k20center-logo-variations_K20 Bug - 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6"/>
          <p:cNvSpPr txBox="1">
            <a:spLocks noGrp="1"/>
          </p:cNvSpPr>
          <p:nvPr>
            <p:ph type="ctrTitle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Calibri"/>
              <a:buNone/>
              <a:defRPr sz="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ubTitle" idx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NTR"/>
              <a:buChar char="●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7" title="k20center-logo-variations_K20 - Bug Colo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7"/>
          <p:cNvSpPr txBox="1">
            <a:spLocks noGrp="1"/>
          </p:cNvSpPr>
          <p:nvPr>
            <p:ph type="title"/>
          </p:nvPr>
        </p:nvSpPr>
        <p:spPr>
          <a:xfrm>
            <a:off x="1483050" y="1515775"/>
            <a:ext cx="6177900" cy="909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Calibri"/>
              <a:buNone/>
              <a:defRPr sz="3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title" idx="2"/>
          </p:nvPr>
        </p:nvSpPr>
        <p:spPr>
          <a:xfrm>
            <a:off x="1483050" y="3100738"/>
            <a:ext cx="6177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Layout">
  <p:cSld name="Content - 1 Column"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8" title="k20center-logo-variations_K20 - Bug Color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8"/>
          <p:cNvSpPr txBox="1">
            <a:spLocks noGrp="1"/>
          </p:cNvSpPr>
          <p:nvPr>
            <p:ph type="title"/>
          </p:nvPr>
        </p:nvSpPr>
        <p:spPr>
          <a:xfrm>
            <a:off x="456175" y="445024"/>
            <a:ext cx="8225400" cy="818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body" idx="1"/>
          </p:nvPr>
        </p:nvSpPr>
        <p:spPr>
          <a:xfrm>
            <a:off x="456300" y="1263111"/>
            <a:ext cx="8225400" cy="1968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NTR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Courier New"/>
              <a:buChar char="o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Layout">
  <p:cSld name="Content - 2 column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body" idx="1"/>
          </p:nvPr>
        </p:nvSpPr>
        <p:spPr>
          <a:xfrm>
            <a:off x="456300" y="1263111"/>
            <a:ext cx="3993900" cy="3251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NTR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Courier New"/>
              <a:buChar char="o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2"/>
          </p:nvPr>
        </p:nvSpPr>
        <p:spPr>
          <a:xfrm>
            <a:off x="4687932" y="1263111"/>
            <a:ext cx="3993900" cy="3251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Calibri"/>
              <a:buAutoNum type="arabicPeriod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Calibri"/>
              <a:buAutoNum type="alphaLcPeriod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romanLcPeriod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0" name="Google Shape;30;p19" title="k20center-logo-variations_K20 - Bug Color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9"/>
          <p:cNvSpPr txBox="1">
            <a:spLocks noGrp="1"/>
          </p:cNvSpPr>
          <p:nvPr>
            <p:ph type="title"/>
          </p:nvPr>
        </p:nvSpPr>
        <p:spPr>
          <a:xfrm>
            <a:off x="456175" y="445024"/>
            <a:ext cx="8225400" cy="818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Option 1">
  <p:cSld name="Video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20" title="k20center-logo-variations_K20 - Bug Color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20"/>
          <p:cNvSpPr txBox="1">
            <a:spLocks noGrp="1"/>
          </p:cNvSpPr>
          <p:nvPr>
            <p:ph type="title"/>
          </p:nvPr>
        </p:nvSpPr>
        <p:spPr>
          <a:xfrm>
            <a:off x="754050" y="4329575"/>
            <a:ext cx="7635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27578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bg>
      <p:bgPr>
        <a:solidFill>
          <a:schemeClr val="lt1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21" title="k20center-logo-variations_K20 - Bug Color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456175" y="445024"/>
            <a:ext cx="8225400" cy="818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gy-1Z2Sa-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jpg"/><Relationship Id="rId4" Type="http://schemas.openxmlformats.org/officeDocument/2006/relationships/hyperlink" Target="http://www.youtube.com/watch?v=9gy-1Z2Sa-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VS_yYQoLJg?si=ikp2o1z92XSxBNJJ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jpg"/><Relationship Id="rId4" Type="http://schemas.openxmlformats.org/officeDocument/2006/relationships/hyperlink" Target="http://www.youtube.com/watch?v=EVS_yYQoLJ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b954b20c0_0_9"/>
          <p:cNvSpPr txBox="1">
            <a:spLocks noGrp="1"/>
          </p:cNvSpPr>
          <p:nvPr>
            <p:ph type="title"/>
          </p:nvPr>
        </p:nvSpPr>
        <p:spPr>
          <a:xfrm>
            <a:off x="456300" y="185109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 dirty="0"/>
              <a:t>Creating Definitions </a:t>
            </a:r>
            <a:endParaRPr dirty="0"/>
          </a:p>
        </p:txBody>
      </p:sp>
      <p:sp>
        <p:nvSpPr>
          <p:cNvPr id="98" name="Google Shape;98;g36b954b20c0_0_9"/>
          <p:cNvSpPr txBox="1">
            <a:spLocks noGrp="1"/>
          </p:cNvSpPr>
          <p:nvPr>
            <p:ph type="body" idx="1"/>
          </p:nvPr>
        </p:nvSpPr>
        <p:spPr>
          <a:xfrm>
            <a:off x="456300" y="1031379"/>
            <a:ext cx="8225400" cy="3838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-US" dirty="0"/>
              <a:t>Using </a:t>
            </a:r>
            <a:r>
              <a:rPr lang="en-US" b="1" dirty="0"/>
              <a:t>exactly 15 words</a:t>
            </a:r>
            <a:r>
              <a:rPr lang="en-US" dirty="0"/>
              <a:t>, on sticky notes create a definition for each of the words:</a:t>
            </a:r>
            <a:endParaRPr dirty="0"/>
          </a:p>
          <a:p>
            <a:pPr marL="91440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o"/>
            </a:pPr>
            <a:r>
              <a:rPr lang="en-US" dirty="0"/>
              <a:t>Rule</a:t>
            </a:r>
            <a:endParaRPr dirty="0"/>
          </a:p>
          <a:p>
            <a:pPr marL="91440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o"/>
            </a:pPr>
            <a:r>
              <a:rPr lang="en-US" dirty="0"/>
              <a:t>Expectation</a:t>
            </a:r>
            <a:endParaRPr dirty="0"/>
          </a:p>
          <a:p>
            <a:pPr marL="91440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o"/>
            </a:pPr>
            <a:r>
              <a:rPr lang="en-US" dirty="0"/>
              <a:t>Procedure </a:t>
            </a:r>
            <a:endParaRPr dirty="0"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Be prepared to share your definitions with the group. </a:t>
            </a:r>
            <a:endParaRPr dirty="0"/>
          </a:p>
          <a:p>
            <a:pPr marL="635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6b954b20c0_0_14"/>
          <p:cNvSpPr txBox="1">
            <a:spLocks noGrp="1"/>
          </p:cNvSpPr>
          <p:nvPr>
            <p:ph type="title"/>
          </p:nvPr>
        </p:nvSpPr>
        <p:spPr>
          <a:xfrm>
            <a:off x="456175" y="445024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/>
              <a:t>Rule, Procedure, and Expectation</a:t>
            </a:r>
            <a:endParaRPr/>
          </a:p>
        </p:txBody>
      </p:sp>
      <p:sp>
        <p:nvSpPr>
          <p:cNvPr id="104" name="Google Shape;104;g36b954b20c0_0_14"/>
          <p:cNvSpPr txBox="1">
            <a:spLocks noGrp="1"/>
          </p:cNvSpPr>
          <p:nvPr>
            <p:ph type="body" idx="1"/>
          </p:nvPr>
        </p:nvSpPr>
        <p:spPr>
          <a:xfrm>
            <a:off x="456300" y="1263111"/>
            <a:ext cx="8225400" cy="27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-US"/>
              <a:t>Rules: Have consequences. Fewer is better.</a:t>
            </a:r>
            <a:endParaRPr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Procedures: Have reminders. General classroom or event process.</a:t>
            </a:r>
            <a:endParaRPr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Expectations: Guidelines to ensure a positive learning environment. </a:t>
            </a:r>
            <a:endParaRPr/>
          </a:p>
          <a:p>
            <a:pPr marL="635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6b954b20c0_0_19"/>
          <p:cNvSpPr txBox="1">
            <a:spLocks noGrp="1"/>
          </p:cNvSpPr>
          <p:nvPr>
            <p:ph type="title"/>
          </p:nvPr>
        </p:nvSpPr>
        <p:spPr>
          <a:xfrm>
            <a:off x="456175" y="445024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/>
              <a:t>What is a Social Contract?</a:t>
            </a:r>
            <a:endParaRPr/>
          </a:p>
        </p:txBody>
      </p:sp>
      <p:sp>
        <p:nvSpPr>
          <p:cNvPr id="110" name="Google Shape;110;g36b954b20c0_0_19"/>
          <p:cNvSpPr txBox="1">
            <a:spLocks noGrp="1"/>
          </p:cNvSpPr>
          <p:nvPr>
            <p:ph type="body" idx="1"/>
          </p:nvPr>
        </p:nvSpPr>
        <p:spPr>
          <a:xfrm>
            <a:off x="456300" y="1263111"/>
            <a:ext cx="8225400" cy="27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-US"/>
              <a:t>A social contract is an agreement negotiated between students and teacher that states classroom principles, rules, and consequences rather than punishments for classroom behavior.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6b954b20c0_0_1"/>
          <p:cNvSpPr txBox="1">
            <a:spLocks noGrp="1"/>
          </p:cNvSpPr>
          <p:nvPr>
            <p:ph type="title"/>
          </p:nvPr>
        </p:nvSpPr>
        <p:spPr>
          <a:xfrm>
            <a:off x="456300" y="156925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 dirty="0"/>
              <a:t>The Social Contract</a:t>
            </a:r>
            <a:endParaRPr dirty="0"/>
          </a:p>
        </p:txBody>
      </p:sp>
      <p:sp>
        <p:nvSpPr>
          <p:cNvPr id="116" name="Google Shape;116;g36b954b20c0_0_1"/>
          <p:cNvSpPr txBox="1">
            <a:spLocks noGrp="1"/>
          </p:cNvSpPr>
          <p:nvPr>
            <p:ph type="body" idx="1"/>
          </p:nvPr>
        </p:nvSpPr>
        <p:spPr>
          <a:xfrm>
            <a:off x="431248" y="975025"/>
            <a:ext cx="8225400" cy="4011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400"/>
              <a:buChar char="●"/>
            </a:pPr>
            <a:r>
              <a:rPr lang="en-US" sz="2200" dirty="0"/>
              <a:t>At your table: </a:t>
            </a:r>
            <a:endParaRPr sz="2200" dirty="0"/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o"/>
            </a:pPr>
            <a:r>
              <a:rPr lang="en-US" sz="2200" dirty="0"/>
              <a:t>Title your paper “Today’s Expectations.”</a:t>
            </a:r>
            <a:endParaRPr sz="2200" dirty="0"/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o"/>
            </a:pPr>
            <a:r>
              <a:rPr lang="en-US" sz="2200" dirty="0"/>
              <a:t>Think about your expectations for this session, then list out the rules, procedures, and expectations that need to be in place for this session to be successful. </a:t>
            </a:r>
            <a:endParaRPr sz="2200" dirty="0"/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o"/>
            </a:pPr>
            <a:r>
              <a:rPr lang="en-US" sz="2200" dirty="0"/>
              <a:t>Consider the following: </a:t>
            </a:r>
            <a:endParaRPr sz="2200" dirty="0"/>
          </a:p>
          <a:p>
            <a:pPr marL="1435100" lvl="2" indent="-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-US" sz="2200" dirty="0"/>
              <a:t>What do I need to do?</a:t>
            </a:r>
            <a:endParaRPr sz="2200" dirty="0"/>
          </a:p>
          <a:p>
            <a:pPr marL="1435100" lvl="2" indent="-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-US" sz="2200" dirty="0"/>
              <a:t>What do the presenters need to do?</a:t>
            </a:r>
            <a:endParaRPr sz="2200" dirty="0"/>
          </a:p>
          <a:p>
            <a:pPr marL="1435100" lvl="2" indent="-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-US" sz="2200" dirty="0"/>
              <a:t>What do other participants need to do?</a:t>
            </a:r>
            <a:endParaRPr sz="2200" dirty="0"/>
          </a:p>
          <a:p>
            <a:pPr marL="635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6e30bb5d7b_0_0"/>
          <p:cNvSpPr txBox="1">
            <a:spLocks noGrp="1"/>
          </p:cNvSpPr>
          <p:nvPr>
            <p:ph type="title"/>
          </p:nvPr>
        </p:nvSpPr>
        <p:spPr>
          <a:xfrm>
            <a:off x="754050" y="4190925"/>
            <a:ext cx="7635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-US" sz="1600" u="sng">
                <a:solidFill>
                  <a:schemeClr val="hlink"/>
                </a:solidFill>
                <a:hlinkClick r:id="rId3"/>
              </a:rPr>
              <a:t>K20 10 Minute Timer</a:t>
            </a:r>
            <a:endParaRPr sz="1600" u="sng">
              <a:solidFill>
                <a:schemeClr val="hlink"/>
              </a:solidFill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>
              <a:solidFill>
                <a:schemeClr val="accent2"/>
              </a:solidFill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>
              <a:solidFill>
                <a:schemeClr val="accent2"/>
              </a:solidFill>
            </a:endParaRPr>
          </a:p>
        </p:txBody>
      </p:sp>
      <p:sp>
        <p:nvSpPr>
          <p:cNvPr id="122" name="Google Shape;122;g36e30bb5d7b_0_0"/>
          <p:cNvSpPr/>
          <p:nvPr/>
        </p:nvSpPr>
        <p:spPr>
          <a:xfrm>
            <a:off x="1294200" y="448425"/>
            <a:ext cx="6555600" cy="3742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g36e30bb5d7b_0_0" title="K20 Center 10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94200" y="448424"/>
            <a:ext cx="6555600" cy="36875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6ae913acb5_0_15"/>
          <p:cNvSpPr txBox="1">
            <a:spLocks noGrp="1"/>
          </p:cNvSpPr>
          <p:nvPr>
            <p:ph type="title"/>
          </p:nvPr>
        </p:nvSpPr>
        <p:spPr>
          <a:xfrm>
            <a:off x="421728" y="292600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 dirty="0"/>
              <a:t>Gallery Walk </a:t>
            </a:r>
            <a:endParaRPr dirty="0"/>
          </a:p>
        </p:txBody>
      </p:sp>
      <p:sp>
        <p:nvSpPr>
          <p:cNvPr id="129" name="Google Shape;129;g36ae913acb5_0_15"/>
          <p:cNvSpPr txBox="1">
            <a:spLocks noGrp="1"/>
          </p:cNvSpPr>
          <p:nvPr>
            <p:ph type="body" idx="1"/>
          </p:nvPr>
        </p:nvSpPr>
        <p:spPr>
          <a:xfrm>
            <a:off x="468826" y="1004229"/>
            <a:ext cx="5046600" cy="3952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Once your contract is completed, find a space around the room to hang it. 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With your group, rotate through all the posters. If a statement on one resonates with your group, star the statement. 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dirty="0"/>
              <a:t>Rotate until you are at your original poster. </a:t>
            </a:r>
            <a:endParaRPr sz="2400" dirty="0"/>
          </a:p>
        </p:txBody>
      </p:sp>
      <p:pic>
        <p:nvPicPr>
          <p:cNvPr id="130" name="Google Shape;130;g36ae913acb5_0_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05225" y="1835849"/>
            <a:ext cx="3064525" cy="14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6b954b20c0_0_24"/>
          <p:cNvSpPr txBox="1">
            <a:spLocks noGrp="1"/>
          </p:cNvSpPr>
          <p:nvPr>
            <p:ph type="title"/>
          </p:nvPr>
        </p:nvSpPr>
        <p:spPr>
          <a:xfrm>
            <a:off x="431123" y="225818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 dirty="0"/>
              <a:t>Creating a Collective Social Contract</a:t>
            </a:r>
            <a:endParaRPr dirty="0"/>
          </a:p>
        </p:txBody>
      </p:sp>
      <p:sp>
        <p:nvSpPr>
          <p:cNvPr id="136" name="Google Shape;136;g36b954b20c0_0_24"/>
          <p:cNvSpPr txBox="1">
            <a:spLocks noGrp="1"/>
          </p:cNvSpPr>
          <p:nvPr>
            <p:ph type="body" idx="1"/>
          </p:nvPr>
        </p:nvSpPr>
        <p:spPr>
          <a:xfrm>
            <a:off x="426967" y="1016765"/>
            <a:ext cx="8225400" cy="3855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400"/>
              <a:buChar char="●"/>
            </a:pPr>
            <a:r>
              <a:rPr lang="en-US" sz="2200" dirty="0"/>
              <a:t>Social contracts are meant to be a proactive intervention for the classroom. </a:t>
            </a:r>
            <a:endParaRPr sz="2200"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200" dirty="0"/>
              <a:t>Refer to the </a:t>
            </a:r>
            <a:r>
              <a:rPr lang="en-US" sz="2200" b="1" dirty="0"/>
              <a:t>Social Contracts Handout</a:t>
            </a:r>
            <a:r>
              <a:rPr lang="en-US" sz="2200" dirty="0"/>
              <a:t> for tips on how to successfully create one for your classroom.</a:t>
            </a:r>
            <a:endParaRPr sz="2200"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200" dirty="0"/>
              <a:t>How can you incorporate your definitions of rules, procedures, and expectations when creating a class social contract?</a:t>
            </a:r>
            <a:endParaRPr sz="2200" dirty="0"/>
          </a:p>
          <a:p>
            <a:pPr marL="635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6b954b20c0_0_29"/>
          <p:cNvSpPr txBox="1">
            <a:spLocks noGrp="1"/>
          </p:cNvSpPr>
          <p:nvPr>
            <p:ph type="title"/>
          </p:nvPr>
        </p:nvSpPr>
        <p:spPr>
          <a:xfrm>
            <a:off x="496885" y="297844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 dirty="0"/>
              <a:t>Why-Lighting </a:t>
            </a:r>
            <a:endParaRPr dirty="0"/>
          </a:p>
        </p:txBody>
      </p:sp>
      <p:sp>
        <p:nvSpPr>
          <p:cNvPr id="142" name="Google Shape;142;g36b954b20c0_0_29"/>
          <p:cNvSpPr txBox="1">
            <a:spLocks noGrp="1"/>
          </p:cNvSpPr>
          <p:nvPr>
            <p:ph type="body" idx="1"/>
          </p:nvPr>
        </p:nvSpPr>
        <p:spPr>
          <a:xfrm>
            <a:off x="456300" y="1140971"/>
            <a:ext cx="6099600" cy="3582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400"/>
              <a:buChar char="●"/>
            </a:pPr>
            <a:r>
              <a:rPr lang="en-US" sz="2200" dirty="0"/>
              <a:t>Read the </a:t>
            </a:r>
            <a:r>
              <a:rPr lang="en-US" sz="2200" b="1" dirty="0"/>
              <a:t>Classroom Management: Procedures and Rules</a:t>
            </a:r>
            <a:r>
              <a:rPr lang="en-US" sz="2200" dirty="0"/>
              <a:t> brief.</a:t>
            </a:r>
            <a:endParaRPr sz="2200"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200" dirty="0"/>
              <a:t>Highlight parts of the text that interest you. </a:t>
            </a:r>
            <a:endParaRPr sz="2200"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200" dirty="0"/>
              <a:t>In the margins, write “why” you highlighted each part.</a:t>
            </a:r>
            <a:endParaRPr sz="2200" dirty="0"/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200" dirty="0"/>
              <a:t>Be prepared to discuss. </a:t>
            </a:r>
            <a:endParaRPr sz="2200" dirty="0"/>
          </a:p>
        </p:txBody>
      </p:sp>
      <p:pic>
        <p:nvPicPr>
          <p:cNvPr id="143" name="Google Shape;143;g36b954b20c0_0_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7925" y="1856050"/>
            <a:ext cx="2349850" cy="117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6b954b20c0_0_37"/>
          <p:cNvSpPr txBox="1">
            <a:spLocks noGrp="1"/>
          </p:cNvSpPr>
          <p:nvPr>
            <p:ph type="title"/>
          </p:nvPr>
        </p:nvSpPr>
        <p:spPr>
          <a:xfrm>
            <a:off x="402939" y="266528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 dirty="0"/>
              <a:t>Why-Lighting Discussion </a:t>
            </a:r>
            <a:endParaRPr dirty="0"/>
          </a:p>
        </p:txBody>
      </p:sp>
      <p:sp>
        <p:nvSpPr>
          <p:cNvPr id="149" name="Google Shape;149;g36b954b20c0_0_37"/>
          <p:cNvSpPr txBox="1">
            <a:spLocks noGrp="1"/>
          </p:cNvSpPr>
          <p:nvPr>
            <p:ph type="body" idx="1"/>
          </p:nvPr>
        </p:nvSpPr>
        <p:spPr>
          <a:xfrm>
            <a:off x="487615" y="1122194"/>
            <a:ext cx="8225400" cy="2973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-US" sz="2200" dirty="0"/>
              <a:t>In your groups, discuss the following questions:</a:t>
            </a:r>
            <a:endParaRPr sz="2200" dirty="0"/>
          </a:p>
          <a:p>
            <a:pPr marL="91440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o"/>
            </a:pPr>
            <a:r>
              <a:rPr lang="en-US" sz="2200" dirty="0"/>
              <a:t>What resonated with you the most from the reading, and why?</a:t>
            </a:r>
            <a:endParaRPr sz="2200" dirty="0"/>
          </a:p>
          <a:p>
            <a:pPr marL="91440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o"/>
            </a:pPr>
            <a:r>
              <a:rPr lang="en-US" sz="2200" dirty="0"/>
              <a:t>What is one classroom procedure, rule, or expectation that has been successful in your classroom?</a:t>
            </a:r>
            <a:endParaRPr sz="2200" dirty="0"/>
          </a:p>
          <a:p>
            <a:pPr marL="635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6b954b20c0_0_47"/>
          <p:cNvSpPr txBox="1">
            <a:spLocks noGrp="1"/>
          </p:cNvSpPr>
          <p:nvPr>
            <p:ph type="title"/>
          </p:nvPr>
        </p:nvSpPr>
        <p:spPr>
          <a:xfrm>
            <a:off x="461665" y="316632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 dirty="0"/>
              <a:t>Exit-Ticket </a:t>
            </a:r>
            <a:endParaRPr dirty="0"/>
          </a:p>
        </p:txBody>
      </p:sp>
      <p:sp>
        <p:nvSpPr>
          <p:cNvPr id="155" name="Google Shape;155;g36b954b20c0_0_47"/>
          <p:cNvSpPr txBox="1">
            <a:spLocks noGrp="1"/>
          </p:cNvSpPr>
          <p:nvPr>
            <p:ph type="body" idx="1"/>
          </p:nvPr>
        </p:nvSpPr>
        <p:spPr>
          <a:xfrm>
            <a:off x="461665" y="1191086"/>
            <a:ext cx="4749162" cy="2497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-US" sz="2200" dirty="0"/>
              <a:t>What is one classroom procedure, rule, or expectation that you are considering creating or modifying after today's session? </a:t>
            </a:r>
            <a:endParaRPr sz="2200" dirty="0"/>
          </a:p>
        </p:txBody>
      </p:sp>
      <p:pic>
        <p:nvPicPr>
          <p:cNvPr id="156" name="Google Shape;156;g36b954b20c0_0_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0743" y="561562"/>
            <a:ext cx="3176021" cy="1403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"/>
          <p:cNvSpPr txBox="1">
            <a:spLocks noGrp="1"/>
          </p:cNvSpPr>
          <p:nvPr>
            <p:ph type="subTitle" idx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</a:pPr>
            <a:r>
              <a:rPr lang="en-US"/>
              <a:t>Setting Expectations</a:t>
            </a:r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ctrTitle"/>
          </p:nvPr>
        </p:nvSpPr>
        <p:spPr>
          <a:xfrm>
            <a:off x="455850" y="744575"/>
            <a:ext cx="82323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Who Makes the Rules?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ctrTitle"/>
          </p:nvPr>
        </p:nvSpPr>
        <p:spPr>
          <a:xfrm>
            <a:off x="456175" y="559325"/>
            <a:ext cx="8232300" cy="12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Objectives: </a:t>
            </a:r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subTitle" idx="1"/>
          </p:nvPr>
        </p:nvSpPr>
        <p:spPr>
          <a:xfrm>
            <a:off x="456175" y="1691125"/>
            <a:ext cx="8232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Engage in collaborative rules, procedures, and expectations creation.</a:t>
            </a:r>
            <a:endParaRPr dirty="0"/>
          </a:p>
          <a:p>
            <a:pPr marL="5715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Explore data and research on effective classroom management and rules/procedures.</a:t>
            </a:r>
            <a:endParaRPr dirty="0"/>
          </a:p>
          <a:p>
            <a:pPr marL="5715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Create your own list of classroom/site rules and procedures and explore how student/staff input can build a positive culture.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 txBox="1">
            <a:spLocks noGrp="1"/>
          </p:cNvSpPr>
          <p:nvPr>
            <p:ph type="ctrTitle"/>
          </p:nvPr>
        </p:nvSpPr>
        <p:spPr>
          <a:xfrm>
            <a:off x="456175" y="287375"/>
            <a:ext cx="82323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Essential Questions: </a:t>
            </a:r>
            <a:endParaRPr/>
          </a:p>
        </p:txBody>
      </p:sp>
      <p:sp>
        <p:nvSpPr>
          <p:cNvPr id="59" name="Google Shape;59;p4"/>
          <p:cNvSpPr txBox="1">
            <a:spLocks noGrp="1"/>
          </p:cNvSpPr>
          <p:nvPr>
            <p:ph type="subTitle" idx="1"/>
          </p:nvPr>
        </p:nvSpPr>
        <p:spPr>
          <a:xfrm>
            <a:off x="456175" y="2300725"/>
            <a:ext cx="8232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How can establishing collaborative rules and expectations contribute to a more positive classroom environment? </a:t>
            </a:r>
            <a:endParaRPr/>
          </a:p>
          <a:p>
            <a:pPr marL="5715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/>
              <a:t>How can you modify your current classroom rules and procedures to increase student engagement?</a:t>
            </a:r>
            <a:endParaRPr/>
          </a:p>
          <a:p>
            <a:pPr marL="57150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NTR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>
            <a:spLocks noGrp="1"/>
          </p:cNvSpPr>
          <p:nvPr>
            <p:ph type="title"/>
          </p:nvPr>
        </p:nvSpPr>
        <p:spPr>
          <a:xfrm>
            <a:off x="456300" y="191372"/>
            <a:ext cx="8225400" cy="818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Magnetic Statements</a:t>
            </a:r>
            <a:endParaRPr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endParaRPr dirty="0"/>
          </a:p>
        </p:txBody>
      </p:sp>
      <p:sp>
        <p:nvSpPr>
          <p:cNvPr id="65" name="Google Shape;65;p8"/>
          <p:cNvSpPr txBox="1">
            <a:spLocks noGrp="1"/>
          </p:cNvSpPr>
          <p:nvPr>
            <p:ph type="body" idx="1"/>
          </p:nvPr>
        </p:nvSpPr>
        <p:spPr>
          <a:xfrm>
            <a:off x="456300" y="1068947"/>
            <a:ext cx="5183544" cy="3728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-US" dirty="0"/>
              <a:t>Read each of the statements posted around the room.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</a:pPr>
            <a:r>
              <a:rPr lang="en-US" dirty="0"/>
              <a:t>Choose one of the statements that you are most attracted to.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</a:pPr>
            <a:r>
              <a:rPr lang="en-US" dirty="0"/>
              <a:t>Discuss your reasons with the others gathered around your statement.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</a:pPr>
            <a:r>
              <a:rPr lang="en-US" dirty="0"/>
              <a:t>Select one person to share out.</a:t>
            </a:r>
            <a:endParaRPr dirty="0"/>
          </a:p>
        </p:txBody>
      </p:sp>
      <p:pic>
        <p:nvPicPr>
          <p:cNvPr id="66" name="Google Shape;66;p8" descr="Logo,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87875" y="1637326"/>
            <a:ext cx="1744776" cy="217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6ae913acb5_0_0"/>
          <p:cNvSpPr txBox="1">
            <a:spLocks noGrp="1"/>
          </p:cNvSpPr>
          <p:nvPr>
            <p:ph type="title"/>
          </p:nvPr>
        </p:nvSpPr>
        <p:spPr>
          <a:xfrm>
            <a:off x="493753" y="191372"/>
            <a:ext cx="8225400" cy="8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Magnetic Statements</a:t>
            </a:r>
            <a:endParaRPr dirty="0"/>
          </a:p>
        </p:txBody>
      </p:sp>
      <p:sp>
        <p:nvSpPr>
          <p:cNvPr id="72" name="Google Shape;72;g36ae913acb5_0_0"/>
          <p:cNvSpPr txBox="1">
            <a:spLocks noGrp="1"/>
          </p:cNvSpPr>
          <p:nvPr>
            <p:ph type="body" idx="1"/>
          </p:nvPr>
        </p:nvSpPr>
        <p:spPr>
          <a:xfrm>
            <a:off x="412459" y="1053300"/>
            <a:ext cx="8225400" cy="36220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200"/>
              <a:buFont typeface="Calibri"/>
              <a:buAutoNum type="arabicPeriod"/>
            </a:pPr>
            <a:r>
              <a:rPr lang="en-US" sz="2200" dirty="0"/>
              <a:t>Positive teacher-student relationships thrive when the classroom feels like a community. </a:t>
            </a:r>
            <a:endParaRPr sz="22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200"/>
              <a:buFont typeface="Calibri"/>
              <a:buAutoNum type="arabicPeriod"/>
            </a:pPr>
            <a:r>
              <a:rPr lang="en-US" sz="2200" dirty="0"/>
              <a:t>Classroom procedures and rules should be established through collaboration with students as students are more likely to adhere to rules they have helped to create and understand.</a:t>
            </a:r>
            <a:endParaRPr sz="22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200"/>
              <a:buFont typeface="Calibri"/>
              <a:buAutoNum type="arabicPeriod"/>
            </a:pPr>
            <a:r>
              <a:rPr lang="en-US" sz="2200" dirty="0"/>
              <a:t>Providing praise for	correct and expected behavior rather than correcting poor behavior can increase student engagement.	</a:t>
            </a:r>
            <a:endParaRPr sz="22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200"/>
              <a:buFont typeface="Calibri"/>
              <a:buAutoNum type="arabicPeriod"/>
            </a:pPr>
            <a:r>
              <a:rPr lang="en-US" sz="2200" dirty="0"/>
              <a:t>Effective and clear rules and procedures enhance student sense of support, enthusiasm, and engagement. </a:t>
            </a:r>
            <a:endParaRPr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6ae913acb5_0_22"/>
          <p:cNvSpPr txBox="1">
            <a:spLocks noGrp="1"/>
          </p:cNvSpPr>
          <p:nvPr>
            <p:ph type="title"/>
          </p:nvPr>
        </p:nvSpPr>
        <p:spPr>
          <a:xfrm>
            <a:off x="456175" y="445024"/>
            <a:ext cx="82254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/>
              <a:t>Take a Chance</a:t>
            </a:r>
            <a:endParaRPr/>
          </a:p>
        </p:txBody>
      </p:sp>
      <p:sp>
        <p:nvSpPr>
          <p:cNvPr id="78" name="Google Shape;78;g36ae913acb5_0_22"/>
          <p:cNvSpPr txBox="1">
            <a:spLocks noGrp="1"/>
          </p:cNvSpPr>
          <p:nvPr>
            <p:ph type="body" idx="1"/>
          </p:nvPr>
        </p:nvSpPr>
        <p:spPr>
          <a:xfrm>
            <a:off x="456300" y="1263100"/>
            <a:ext cx="4920600" cy="3435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-US" dirty="0"/>
              <a:t>As a group, take turns rolling the dice for a total of three times.</a:t>
            </a:r>
            <a:endParaRPr dirty="0"/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Each turn will determine the total number of words your group has to create to respond to one of the definitions. </a:t>
            </a:r>
            <a:endParaRPr dirty="0"/>
          </a:p>
        </p:txBody>
      </p:sp>
      <p:pic>
        <p:nvPicPr>
          <p:cNvPr id="79" name="Google Shape;79;g36ae913acb5_0_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7924" y="1122123"/>
            <a:ext cx="2722400" cy="272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"/>
          <p:cNvSpPr txBox="1">
            <a:spLocks noGrp="1"/>
          </p:cNvSpPr>
          <p:nvPr>
            <p:ph type="title"/>
          </p:nvPr>
        </p:nvSpPr>
        <p:spPr>
          <a:xfrm>
            <a:off x="427991" y="244607"/>
            <a:ext cx="8225400" cy="818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</a:pPr>
            <a:r>
              <a:rPr lang="en-US" dirty="0"/>
              <a:t>Creating Definitions </a:t>
            </a:r>
            <a:endParaRPr dirty="0"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1"/>
          </p:nvPr>
        </p:nvSpPr>
        <p:spPr>
          <a:xfrm>
            <a:off x="427991" y="1103404"/>
            <a:ext cx="8225400" cy="3888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-US" dirty="0"/>
              <a:t>Using the numbers from your rolls, on sticky notes create a definition for each of the words:</a:t>
            </a:r>
            <a:endParaRPr dirty="0"/>
          </a:p>
          <a:p>
            <a:pPr marL="91440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o"/>
            </a:pPr>
            <a:r>
              <a:rPr lang="en-US" dirty="0"/>
              <a:t>Rule</a:t>
            </a:r>
            <a:endParaRPr dirty="0"/>
          </a:p>
          <a:p>
            <a:pPr marL="91440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o"/>
            </a:pPr>
            <a:r>
              <a:rPr lang="en-US" dirty="0"/>
              <a:t>Expectation</a:t>
            </a:r>
            <a:endParaRPr dirty="0"/>
          </a:p>
          <a:p>
            <a:pPr marL="914400" lvl="1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o"/>
            </a:pPr>
            <a:r>
              <a:rPr lang="en-US" dirty="0"/>
              <a:t>Procedure </a:t>
            </a:r>
            <a:endParaRPr dirty="0"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dirty="0"/>
              <a:t>Be prepared to share your definitions with the group. </a:t>
            </a:r>
            <a:endParaRPr dirty="0"/>
          </a:p>
          <a:p>
            <a:pPr marL="635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754050" y="4190925"/>
            <a:ext cx="7635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en-US" sz="1600" u="sng">
                <a:solidFill>
                  <a:schemeClr val="hlink"/>
                </a:solidFill>
                <a:hlinkClick r:id="rId3"/>
              </a:rPr>
              <a:t>K20 5 Minute Timer</a:t>
            </a:r>
            <a:endParaRPr sz="1600" u="sng">
              <a:solidFill>
                <a:schemeClr val="hlink"/>
              </a:solidFill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>
              <a:solidFill>
                <a:schemeClr val="accent2"/>
              </a:solidFill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>
              <a:solidFill>
                <a:schemeClr val="accent2"/>
              </a:solidFill>
            </a:endParaRPr>
          </a:p>
        </p:txBody>
      </p:sp>
      <p:sp>
        <p:nvSpPr>
          <p:cNvPr id="91" name="Google Shape;91;p11"/>
          <p:cNvSpPr/>
          <p:nvPr/>
        </p:nvSpPr>
        <p:spPr>
          <a:xfrm>
            <a:off x="1294200" y="448425"/>
            <a:ext cx="6555600" cy="3742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1" title="K20 Center 5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94200" y="490300"/>
            <a:ext cx="6578905" cy="370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20 LEARN">
  <a:themeElements>
    <a:clrScheme name="LEARN 2025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88AC3"/>
      </a:accent1>
      <a:accent2>
        <a:srgbClr val="285781"/>
      </a:accent2>
      <a:accent3>
        <a:srgbClr val="971D20"/>
      </a:accent3>
      <a:accent4>
        <a:srgbClr val="E8BF3C"/>
      </a:accent4>
      <a:accent5>
        <a:srgbClr val="FFFFFF"/>
      </a:accent5>
      <a:accent6>
        <a:srgbClr val="FFFFFF"/>
      </a:accent6>
      <a:hlink>
        <a:srgbClr val="288AC3"/>
      </a:hlink>
      <a:folHlink>
        <a:srgbClr val="288A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897</Words>
  <Application>Microsoft Office PowerPoint</Application>
  <PresentationFormat>On-screen Show (16:9)</PresentationFormat>
  <Paragraphs>77</Paragraphs>
  <Slides>19</Slides>
  <Notes>19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Noto Sans Symbols</vt:lpstr>
      <vt:lpstr>NTR</vt:lpstr>
      <vt:lpstr>K20 LEARN</vt:lpstr>
      <vt:lpstr>PowerPoint Presentation</vt:lpstr>
      <vt:lpstr>Who Makes the Rules?</vt:lpstr>
      <vt:lpstr>Objectives: </vt:lpstr>
      <vt:lpstr>Essential Questions: </vt:lpstr>
      <vt:lpstr>Magnetic Statements </vt:lpstr>
      <vt:lpstr>Magnetic Statements</vt:lpstr>
      <vt:lpstr>Take a Chance</vt:lpstr>
      <vt:lpstr>Creating Definitions </vt:lpstr>
      <vt:lpstr>K20 5 Minute Timer  </vt:lpstr>
      <vt:lpstr>Creating Definitions </vt:lpstr>
      <vt:lpstr>Rule, Procedure, and Expectation</vt:lpstr>
      <vt:lpstr>What is a Social Contract?</vt:lpstr>
      <vt:lpstr>The Social Contract</vt:lpstr>
      <vt:lpstr>K20 10 Minute Timer  </vt:lpstr>
      <vt:lpstr>Gallery Walk </vt:lpstr>
      <vt:lpstr>Creating a Collective Social Contract</vt:lpstr>
      <vt:lpstr>Why-Lighting </vt:lpstr>
      <vt:lpstr>Why-Lighting Discussion </vt:lpstr>
      <vt:lpstr>Exit-Ticket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  <cp:lastModifiedBy>McLeod Porter, Delma</cp:lastModifiedBy>
  <cp:revision>1</cp:revision>
  <dcterms:modified xsi:type="dcterms:W3CDTF">2025-07-18T16:35:32Z</dcterms:modified>
</cp:coreProperties>
</file>