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26"/>
  </p:notesMasterIdLst>
  <p:sldIdLst>
    <p:sldId id="256" r:id="rId3"/>
    <p:sldId id="257" r:id="rId4"/>
    <p:sldId id="262" r:id="rId5"/>
    <p:sldId id="258" r:id="rId6"/>
    <p:sldId id="259" r:id="rId7"/>
    <p:sldId id="268" r:id="rId8"/>
    <p:sldId id="271" r:id="rId9"/>
    <p:sldId id="272" r:id="rId10"/>
    <p:sldId id="260" r:id="rId11"/>
    <p:sldId id="279" r:id="rId12"/>
    <p:sldId id="269" r:id="rId13"/>
    <p:sldId id="276" r:id="rId14"/>
    <p:sldId id="277" r:id="rId15"/>
    <p:sldId id="288" r:id="rId16"/>
    <p:sldId id="274" r:id="rId17"/>
    <p:sldId id="264" r:id="rId18"/>
    <p:sldId id="281" r:id="rId19"/>
    <p:sldId id="273" r:id="rId20"/>
    <p:sldId id="282" r:id="rId21"/>
    <p:sldId id="284" r:id="rId22"/>
    <p:sldId id="278" r:id="rId23"/>
    <p:sldId id="287" r:id="rId24"/>
    <p:sldId id="286"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BqPmk2FS7DeZZCUAgSsw3g49i8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4C005-0957-E452-95FE-CA8898756147}" name="Forsberg, Mark A." initials="FMA" userId="S::mforsberg@ou.edu::2625a27d-642a-4653-9f0d-2abcdc2e68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63"/>
    <p:restoredTop sz="77897"/>
  </p:normalViewPr>
  <p:slideViewPr>
    <p:cSldViewPr snapToGrid="0">
      <p:cViewPr varScale="1">
        <p:scale>
          <a:sx n="237" d="100"/>
          <a:sy n="237" d="100"/>
        </p:scale>
        <p:origin x="333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d9908066f654727934df7bf4f507396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earn.k20center.ou.edu/strategy/16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d9908066f654727934df7bf4f506fc0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learn.k20center.ou.edu/strategy/156"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d9908066f654727934df7bf4f507c1b8"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learn.k20center.ou.edu/strategy/128" TargetMode="External"/><Relationship Id="rId4" Type="http://schemas.openxmlformats.org/officeDocument/2006/relationships/hyperlink" Target="https://learn.k20center.ou.edu/strategy/17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255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d9908066f654727934df7bf4f506ee2d"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learn.k20center.ou.edu/strategy/117"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fe96d3de46cfdc1f385aab7e7500a42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learn.k20center.ou.edu/strategy/11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d9908066f654727934df7bf4f507965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17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444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7B1E614D-476A-1C68-D16D-C6D6424294AB}"/>
            </a:ext>
          </a:extLst>
        </p:cNvPr>
        <p:cNvGrpSpPr/>
        <p:nvPr/>
      </p:nvGrpSpPr>
      <p:grpSpPr>
        <a:xfrm>
          <a:off x="0" y="0"/>
          <a:ext cx="0" cy="0"/>
          <a:chOff x="0" y="0"/>
          <a:chExt cx="0" cy="0"/>
        </a:xfrm>
      </p:grpSpPr>
      <p:sp>
        <p:nvSpPr>
          <p:cNvPr id="108" name="Google Shape;108;p7:notes">
            <a:extLst>
              <a:ext uri="{FF2B5EF4-FFF2-40B4-BE49-F238E27FC236}">
                <a16:creationId xmlns:a16="http://schemas.microsoft.com/office/drawing/2014/main" id="{A79B9CFF-75CC-2150-7A18-3138AAA836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CUS and discuss. Strategies.</a:t>
            </a:r>
            <a:r>
              <a:rPr lang="en-US" dirty="0">
                <a:hlinkClick r:id="rId3"/>
              </a:rPr>
              <a:t> </a:t>
            </a:r>
            <a:r>
              <a:rPr lang="en-US" dirty="0">
                <a:hlinkClick r:id="rId4"/>
              </a:rPr>
              <a:t>https://learn.k20center.ou.edu/strategy/162</a:t>
            </a:r>
            <a:endParaRPr lang="en-US" dirty="0"/>
          </a:p>
          <a:p>
            <a:pPr marL="0" lvl="0" indent="0" algn="l" rtl="0">
              <a:spcBef>
                <a:spcPts val="0"/>
              </a:spcBef>
              <a:spcAft>
                <a:spcPts val="0"/>
              </a:spcAft>
              <a:buNone/>
            </a:pPr>
            <a:endParaRPr dirty="0"/>
          </a:p>
        </p:txBody>
      </p:sp>
      <p:sp>
        <p:nvSpPr>
          <p:cNvPr id="109" name="Google Shape;109;p7:notes">
            <a:extLst>
              <a:ext uri="{FF2B5EF4-FFF2-40B4-BE49-F238E27FC236}">
                <a16:creationId xmlns:a16="http://schemas.microsoft.com/office/drawing/2014/main" id="{BCC2E09A-8C0E-92FC-201F-AE8087C18D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00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FF1F7678-74A8-4395-8B47-4C904CB2B52B}"/>
            </a:ext>
          </a:extLst>
        </p:cNvPr>
        <p:cNvGrpSpPr/>
        <p:nvPr/>
      </p:nvGrpSpPr>
      <p:grpSpPr>
        <a:xfrm>
          <a:off x="0" y="0"/>
          <a:ext cx="0" cy="0"/>
          <a:chOff x="0" y="0"/>
          <a:chExt cx="0" cy="0"/>
        </a:xfrm>
      </p:grpSpPr>
      <p:sp>
        <p:nvSpPr>
          <p:cNvPr id="108" name="Google Shape;108;p7:notes">
            <a:extLst>
              <a:ext uri="{FF2B5EF4-FFF2-40B4-BE49-F238E27FC236}">
                <a16:creationId xmlns:a16="http://schemas.microsoft.com/office/drawing/2014/main" id="{2AEE4A3E-2A49-3D36-B96F-23131A676F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Claim, evidence, reasoning (CER). Strategies.</a:t>
            </a:r>
            <a:r>
              <a:rPr lang="en-US" dirty="0">
                <a:hlinkClick r:id="rId3"/>
              </a:rPr>
              <a:t> </a:t>
            </a:r>
            <a:r>
              <a:rPr lang="en-US" dirty="0">
                <a:hlinkClick r:id="rId4"/>
              </a:rPr>
              <a:t>https://learn.k20center.ou.edu/strategy/156</a:t>
            </a:r>
            <a:endParaRPr lang="en-US" dirty="0"/>
          </a:p>
          <a:p>
            <a:pPr marL="0" lvl="0" indent="0" algn="l" rtl="0">
              <a:spcBef>
                <a:spcPts val="0"/>
              </a:spcBef>
              <a:spcAft>
                <a:spcPts val="0"/>
              </a:spcAft>
              <a:buNone/>
            </a:pPr>
            <a:endParaRPr dirty="0"/>
          </a:p>
        </p:txBody>
      </p:sp>
      <p:sp>
        <p:nvSpPr>
          <p:cNvPr id="109" name="Google Shape;109;p7:notes">
            <a:extLst>
              <a:ext uri="{FF2B5EF4-FFF2-40B4-BE49-F238E27FC236}">
                <a16:creationId xmlns:a16="http://schemas.microsoft.com/office/drawing/2014/main" id="{66B97400-7C9D-F761-C45B-C4BF23879C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41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B2AB006C-32C0-6CB6-E70F-C7E37AB31505}"/>
            </a:ext>
          </a:extLst>
        </p:cNvPr>
        <p:cNvGrpSpPr/>
        <p:nvPr/>
      </p:nvGrpSpPr>
      <p:grpSpPr>
        <a:xfrm>
          <a:off x="0" y="0"/>
          <a:ext cx="0" cy="0"/>
          <a:chOff x="0" y="0"/>
          <a:chExt cx="0" cy="0"/>
        </a:xfrm>
      </p:grpSpPr>
      <p:sp>
        <p:nvSpPr>
          <p:cNvPr id="102" name="Google Shape;102;p6:notes">
            <a:extLst>
              <a:ext uri="{FF2B5EF4-FFF2-40B4-BE49-F238E27FC236}">
                <a16:creationId xmlns:a16="http://schemas.microsoft.com/office/drawing/2014/main" id="{879DFF02-AAFF-DB38-9329-6C556D66C5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6:notes">
            <a:extLst>
              <a:ext uri="{FF2B5EF4-FFF2-40B4-BE49-F238E27FC236}">
                <a16:creationId xmlns:a16="http://schemas.microsoft.com/office/drawing/2014/main" id="{A270B99F-545A-2C57-CA1C-375E90961B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99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C2430BB3-EBEB-6283-F208-D79D409EFF1D}"/>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FFE68630-AEE1-64B3-7920-C2E49DEF5D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5:notes">
            <a:extLst>
              <a:ext uri="{FF2B5EF4-FFF2-40B4-BE49-F238E27FC236}">
                <a16:creationId xmlns:a16="http://schemas.microsoft.com/office/drawing/2014/main" id="{0B76F2BD-E667-241E-1FC6-4A73ED277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45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B2108322-B315-41BD-3CF5-800B5F7AC048}"/>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12924A17-C0C6-A71D-B349-F64CC44354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5:notes">
            <a:extLst>
              <a:ext uri="{FF2B5EF4-FFF2-40B4-BE49-F238E27FC236}">
                <a16:creationId xmlns:a16="http://schemas.microsoft.com/office/drawing/2014/main" id="{2285C8C5-5A41-55C6-7DCD-BFC8CE88D8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91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B78CC911-A89E-0D31-B1C0-5247852E22E2}"/>
            </a:ext>
          </a:extLst>
        </p:cNvPr>
        <p:cNvGrpSpPr/>
        <p:nvPr/>
      </p:nvGrpSpPr>
      <p:grpSpPr>
        <a:xfrm>
          <a:off x="0" y="0"/>
          <a:ext cx="0" cy="0"/>
          <a:chOff x="0" y="0"/>
          <a:chExt cx="0" cy="0"/>
        </a:xfrm>
      </p:grpSpPr>
      <p:sp>
        <p:nvSpPr>
          <p:cNvPr id="108" name="Google Shape;108;p7:notes">
            <a:extLst>
              <a:ext uri="{FF2B5EF4-FFF2-40B4-BE49-F238E27FC236}">
                <a16:creationId xmlns:a16="http://schemas.microsoft.com/office/drawing/2014/main" id="{9CA0335C-32D7-D4EF-3D0C-2695B479A4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7:notes">
            <a:extLst>
              <a:ext uri="{FF2B5EF4-FFF2-40B4-BE49-F238E27FC236}">
                <a16:creationId xmlns:a16="http://schemas.microsoft.com/office/drawing/2014/main" id="{93A31862-4CB3-FCB2-7557-3E60163EA5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09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C45E13F4-E663-20C7-2E9D-0B5DA6139C43}"/>
            </a:ext>
          </a:extLst>
        </p:cNvPr>
        <p:cNvGrpSpPr/>
        <p:nvPr/>
      </p:nvGrpSpPr>
      <p:grpSpPr>
        <a:xfrm>
          <a:off x="0" y="0"/>
          <a:ext cx="0" cy="0"/>
          <a:chOff x="0" y="0"/>
          <a:chExt cx="0" cy="0"/>
        </a:xfrm>
      </p:grpSpPr>
      <p:sp>
        <p:nvSpPr>
          <p:cNvPr id="108" name="Google Shape;108;p7:notes">
            <a:extLst>
              <a:ext uri="{FF2B5EF4-FFF2-40B4-BE49-F238E27FC236}">
                <a16:creationId xmlns:a16="http://schemas.microsoft.com/office/drawing/2014/main" id="{4C2EF810-D0FB-1F89-ACBD-05D7DF8AF9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Jigsaw. Strategies.</a:t>
            </a:r>
            <a:r>
              <a:rPr lang="en-US" dirty="0">
                <a:hlinkClick r:id="rId3"/>
              </a:rPr>
              <a:t> </a:t>
            </a:r>
            <a:r>
              <a:rPr lang="en-US" dirty="0">
                <a:hlinkClick r:id="rId4"/>
              </a:rPr>
              <a:t>https://learn.k20center.ou.edu/strategy/179</a:t>
            </a:r>
            <a:endParaRPr lang="en-US" dirty="0"/>
          </a:p>
          <a:p>
            <a:r>
              <a:rPr lang="en-US" dirty="0"/>
              <a:t>K20 Center. (n.d.). Why-lighting. Strategies. </a:t>
            </a:r>
            <a:r>
              <a:rPr lang="en-US" dirty="0">
                <a:hlinkClick r:id="rId5"/>
              </a:rPr>
              <a:t>https://learn.k20center.ou.edu/strategy/128</a:t>
            </a:r>
            <a:endParaRPr lang="en-US" dirty="0"/>
          </a:p>
          <a:p>
            <a:pPr marL="0" lvl="0" indent="0" algn="l" rtl="0">
              <a:spcBef>
                <a:spcPts val="0"/>
              </a:spcBef>
              <a:spcAft>
                <a:spcPts val="0"/>
              </a:spcAft>
              <a:buNone/>
            </a:pPr>
            <a:endParaRPr dirty="0"/>
          </a:p>
        </p:txBody>
      </p:sp>
      <p:sp>
        <p:nvSpPr>
          <p:cNvPr id="109" name="Google Shape;109;p7:notes">
            <a:extLst>
              <a:ext uri="{FF2B5EF4-FFF2-40B4-BE49-F238E27FC236}">
                <a16:creationId xmlns:a16="http://schemas.microsoft.com/office/drawing/2014/main" id="{9837C63A-3BEC-38A7-E885-FD8D3F2EFE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05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0AD29793-D4EA-AA5F-1B13-6C03C5376E68}"/>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F4E3D434-8704-1653-B5B1-F22A68B3D1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a:t>
            </a:r>
            <a:r>
              <a:rPr lang="en-US" dirty="0" err="1"/>
              <a:t>GramIt</a:t>
            </a:r>
            <a:r>
              <a:rPr lang="en-US" dirty="0"/>
              <a:t>. Strategies.</a:t>
            </a:r>
            <a:r>
              <a:rPr lang="en-US" dirty="0">
                <a:hlinkClick r:id="rId3"/>
              </a:rPr>
              <a:t> https://learn.k20center.ou.edu/strategy/2554</a:t>
            </a:r>
            <a:endParaRPr lang="en-US" dirty="0"/>
          </a:p>
          <a:p>
            <a:pPr marL="0" lvl="0" indent="0" algn="l" rtl="0">
              <a:spcBef>
                <a:spcPts val="0"/>
              </a:spcBef>
              <a:spcAft>
                <a:spcPts val="0"/>
              </a:spcAft>
              <a:buNone/>
            </a:pPr>
            <a:endParaRPr dirty="0"/>
          </a:p>
        </p:txBody>
      </p:sp>
      <p:sp>
        <p:nvSpPr>
          <p:cNvPr id="97" name="Google Shape;97;p5:notes">
            <a:extLst>
              <a:ext uri="{FF2B5EF4-FFF2-40B4-BE49-F238E27FC236}">
                <a16:creationId xmlns:a16="http://schemas.microsoft.com/office/drawing/2014/main" id="{FB7D2EC7-5357-AF6B-3EB3-51A5889B2A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97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EB58E968-9FB0-4319-9CC7-6039405135CB}"/>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2E96D69A-BAAC-9D57-8A0C-9F758D5330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5:notes">
            <a:extLst>
              <a:ext uri="{FF2B5EF4-FFF2-40B4-BE49-F238E27FC236}">
                <a16:creationId xmlns:a16="http://schemas.microsoft.com/office/drawing/2014/main" id="{00513E0E-9D54-7BEC-CD08-802800732B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127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BED2B1FB-4545-D735-93F7-10B87A52C4E1}"/>
            </a:ext>
          </a:extLst>
        </p:cNvPr>
        <p:cNvGrpSpPr/>
        <p:nvPr/>
      </p:nvGrpSpPr>
      <p:grpSpPr>
        <a:xfrm>
          <a:off x="0" y="0"/>
          <a:ext cx="0" cy="0"/>
          <a:chOff x="0" y="0"/>
          <a:chExt cx="0" cy="0"/>
        </a:xfrm>
      </p:grpSpPr>
      <p:sp>
        <p:nvSpPr>
          <p:cNvPr id="108" name="Google Shape;108;p7:notes">
            <a:extLst>
              <a:ext uri="{FF2B5EF4-FFF2-40B4-BE49-F238E27FC236}">
                <a16:creationId xmlns:a16="http://schemas.microsoft.com/office/drawing/2014/main" id="{E54CE149-CD79-37C3-40BE-06372272EE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7:notes">
            <a:extLst>
              <a:ext uri="{FF2B5EF4-FFF2-40B4-BE49-F238E27FC236}">
                <a16:creationId xmlns:a16="http://schemas.microsoft.com/office/drawing/2014/main" id="{AB84210F-0B48-BB0F-B72B-A1CFDFF123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33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32F9C6D3-EAC9-8AE4-8908-ACDD4D02951B}"/>
            </a:ext>
          </a:extLst>
        </p:cNvPr>
        <p:cNvGrpSpPr/>
        <p:nvPr/>
      </p:nvGrpSpPr>
      <p:grpSpPr>
        <a:xfrm>
          <a:off x="0" y="0"/>
          <a:ext cx="0" cy="0"/>
          <a:chOff x="0" y="0"/>
          <a:chExt cx="0" cy="0"/>
        </a:xfrm>
      </p:grpSpPr>
      <p:sp>
        <p:nvSpPr>
          <p:cNvPr id="108" name="Google Shape;108;p7:notes">
            <a:extLst>
              <a:ext uri="{FF2B5EF4-FFF2-40B4-BE49-F238E27FC236}">
                <a16:creationId xmlns:a16="http://schemas.microsoft.com/office/drawing/2014/main" id="{E70A36FD-08BD-1EAC-CE09-FD31EE4563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3-2-1. Strategies.</a:t>
            </a:r>
            <a:r>
              <a:rPr lang="en-US" dirty="0">
                <a:hlinkClick r:id="rId3"/>
              </a:rPr>
              <a:t> </a:t>
            </a:r>
            <a:r>
              <a:rPr lang="en-US" dirty="0">
                <a:hlinkClick r:id="rId4"/>
              </a:rPr>
              <a:t>https://learn.k20center.ou.edu/strategy/117</a:t>
            </a:r>
            <a:endParaRPr lang="en-US" dirty="0"/>
          </a:p>
          <a:p>
            <a:pPr marL="0" lvl="0" indent="0" algn="l" rtl="0">
              <a:spcBef>
                <a:spcPts val="0"/>
              </a:spcBef>
              <a:spcAft>
                <a:spcPts val="0"/>
              </a:spcAft>
              <a:buNone/>
            </a:pPr>
            <a:endParaRPr dirty="0"/>
          </a:p>
        </p:txBody>
      </p:sp>
      <p:sp>
        <p:nvSpPr>
          <p:cNvPr id="109" name="Google Shape;109;p7:notes">
            <a:extLst>
              <a:ext uri="{FF2B5EF4-FFF2-40B4-BE49-F238E27FC236}">
                <a16:creationId xmlns:a16="http://schemas.microsoft.com/office/drawing/2014/main" id="{CD2D73EE-3F27-DA4B-3A1D-9D4AF7BA19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497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4F15EDE4-ABDC-F9B8-DF9C-89FA4C3F8A17}"/>
            </a:ext>
          </a:extLst>
        </p:cNvPr>
        <p:cNvGrpSpPr/>
        <p:nvPr/>
      </p:nvGrpSpPr>
      <p:grpSpPr>
        <a:xfrm>
          <a:off x="0" y="0"/>
          <a:ext cx="0" cy="0"/>
          <a:chOff x="0" y="0"/>
          <a:chExt cx="0" cy="0"/>
        </a:xfrm>
      </p:grpSpPr>
      <p:sp>
        <p:nvSpPr>
          <p:cNvPr id="96" name="Google Shape;96;p5:notes">
            <a:extLst>
              <a:ext uri="{FF2B5EF4-FFF2-40B4-BE49-F238E27FC236}">
                <a16:creationId xmlns:a16="http://schemas.microsoft.com/office/drawing/2014/main" id="{87549F0E-5F6E-E155-D542-B89B8AB8F7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5:notes">
            <a:extLst>
              <a:ext uri="{FF2B5EF4-FFF2-40B4-BE49-F238E27FC236}">
                <a16:creationId xmlns:a16="http://schemas.microsoft.com/office/drawing/2014/main" id="{55D857B8-4CAB-FAB4-747A-73BF90C4FC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628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B0E540BA-BEF5-3C71-DFFE-9A724A1BCA7B}"/>
            </a:ext>
          </a:extLst>
        </p:cNvPr>
        <p:cNvGrpSpPr/>
        <p:nvPr/>
      </p:nvGrpSpPr>
      <p:grpSpPr>
        <a:xfrm>
          <a:off x="0" y="0"/>
          <a:ext cx="0" cy="0"/>
          <a:chOff x="0" y="0"/>
          <a:chExt cx="0" cy="0"/>
        </a:xfrm>
      </p:grpSpPr>
      <p:sp>
        <p:nvSpPr>
          <p:cNvPr id="73" name="Google Shape;73;p1:notes">
            <a:extLst>
              <a:ext uri="{FF2B5EF4-FFF2-40B4-BE49-F238E27FC236}">
                <a16:creationId xmlns:a16="http://schemas.microsoft.com/office/drawing/2014/main" id="{46B256F5-75DA-C643-0A27-7348F5A33D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p1:notes">
            <a:extLst>
              <a:ext uri="{FF2B5EF4-FFF2-40B4-BE49-F238E27FC236}">
                <a16:creationId xmlns:a16="http://schemas.microsoft.com/office/drawing/2014/main" id="{7D4F607F-40DC-B529-262D-0BD87702EC2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extLst>
      <p:ext uri="{BB962C8B-B14F-4D97-AF65-F5344CB8AC3E}">
        <p14:creationId xmlns:p14="http://schemas.microsoft.com/office/powerpoint/2010/main" val="252333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Commit and Toss. Strategies.</a:t>
            </a:r>
            <a:r>
              <a:rPr lang="en-US" dirty="0">
                <a:hlinkClick r:id="rId3"/>
              </a:rPr>
              <a:t> </a:t>
            </a:r>
            <a:r>
              <a:rPr lang="en-US" dirty="0">
                <a:hlinkClick r:id="rId4"/>
              </a:rPr>
              <a:t>https://learn.k20center.ou.edu/strategy/119</a:t>
            </a:r>
            <a:endParaRPr lang="en-US" dirty="0"/>
          </a:p>
          <a:p>
            <a:pPr marL="0" lvl="0" indent="0" algn="l" rtl="0">
              <a:spcBef>
                <a:spcPts val="0"/>
              </a:spcBef>
              <a:spcAft>
                <a:spcPts val="0"/>
              </a:spcAft>
              <a:buNone/>
            </a:pPr>
            <a:endParaRPr dirty="0"/>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60CFDF48-DB40-A196-D523-5F4C3343980C}"/>
            </a:ext>
          </a:extLst>
        </p:cNvPr>
        <p:cNvGrpSpPr/>
        <p:nvPr/>
      </p:nvGrpSpPr>
      <p:grpSpPr>
        <a:xfrm>
          <a:off x="0" y="0"/>
          <a:ext cx="0" cy="0"/>
          <a:chOff x="0" y="0"/>
          <a:chExt cx="0" cy="0"/>
        </a:xfrm>
      </p:grpSpPr>
      <p:sp>
        <p:nvSpPr>
          <p:cNvPr id="108" name="Google Shape;108;p7:notes">
            <a:extLst>
              <a:ext uri="{FF2B5EF4-FFF2-40B4-BE49-F238E27FC236}">
                <a16:creationId xmlns:a16="http://schemas.microsoft.com/office/drawing/2014/main" id="{C9B03F84-2B89-1B7F-A952-D1BFB306AD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K20 Center. (n.d.). Fold the line. Strategies.</a:t>
            </a:r>
            <a:r>
              <a:rPr lang="en-US" dirty="0">
                <a:hlinkClick r:id="rId3"/>
              </a:rPr>
              <a:t> </a:t>
            </a:r>
            <a:r>
              <a:rPr lang="en-US" dirty="0">
                <a:hlinkClick r:id="rId4"/>
              </a:rPr>
              <a:t>https://learn.k20center.ou.edu/strategy/171</a:t>
            </a:r>
            <a:endParaRPr lang="en-US" dirty="0"/>
          </a:p>
          <a:p>
            <a:pPr marL="0" lvl="0" indent="0" algn="l" rtl="0">
              <a:spcBef>
                <a:spcPts val="0"/>
              </a:spcBef>
              <a:spcAft>
                <a:spcPts val="0"/>
              </a:spcAft>
              <a:buNone/>
            </a:pPr>
            <a:endParaRPr dirty="0"/>
          </a:p>
        </p:txBody>
      </p:sp>
      <p:sp>
        <p:nvSpPr>
          <p:cNvPr id="109" name="Google Shape;109;p7:notes">
            <a:extLst>
              <a:ext uri="{FF2B5EF4-FFF2-40B4-BE49-F238E27FC236}">
                <a16:creationId xmlns:a16="http://schemas.microsoft.com/office/drawing/2014/main" id="{09A15F86-5059-5AFB-EB86-B027D6C25B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53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8E7B061C-2771-A009-34E9-658983F8D94E}"/>
            </a:ext>
          </a:extLst>
        </p:cNvPr>
        <p:cNvGrpSpPr/>
        <p:nvPr/>
      </p:nvGrpSpPr>
      <p:grpSpPr>
        <a:xfrm>
          <a:off x="0" y="0"/>
          <a:ext cx="0" cy="0"/>
          <a:chOff x="0" y="0"/>
          <a:chExt cx="0" cy="0"/>
        </a:xfrm>
      </p:grpSpPr>
      <p:sp>
        <p:nvSpPr>
          <p:cNvPr id="129" name="Google Shape;129;p10:notes">
            <a:extLst>
              <a:ext uri="{FF2B5EF4-FFF2-40B4-BE49-F238E27FC236}">
                <a16:creationId xmlns:a16="http://schemas.microsoft.com/office/drawing/2014/main" id="{BA47115E-590A-39C3-C029-277EDE04DD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Left image source:  Anderson, A. (n.d.). </a:t>
            </a:r>
            <a:r>
              <a:rPr lang="en-US" dirty="0" err="1"/>
              <a:t>Rumplestiltskin</a:t>
            </a:r>
            <a:r>
              <a:rPr lang="en-US" dirty="0"/>
              <a:t> is my name. Public domain. Retrieved from https://</a:t>
            </a:r>
            <a:r>
              <a:rPr lang="en-US" dirty="0" err="1"/>
              <a:t>en.m.wikipedia.org</a:t>
            </a:r>
            <a:r>
              <a:rPr lang="en-US" dirty="0"/>
              <a:t>/wiki/File:Rumplestiltskin_-_</a:t>
            </a:r>
            <a:r>
              <a:rPr lang="en-US" dirty="0" err="1"/>
              <a:t>Anne_Anderson.jpg</a:t>
            </a:r>
            <a:endParaRPr lang="en-US" dirty="0"/>
          </a:p>
          <a:p>
            <a:endParaRPr lang="en-US" dirty="0"/>
          </a:p>
          <a:p>
            <a:r>
              <a:rPr lang="en-US" dirty="0"/>
              <a:t>Right image source: Anderson, A. (n.d.). The Miller’s Daughter. Public domain. Retrieved from https://</a:t>
            </a:r>
            <a:r>
              <a:rPr lang="en-US" dirty="0" err="1"/>
              <a:t>commons.wikimedia.org</a:t>
            </a:r>
            <a:r>
              <a:rPr lang="en-US" dirty="0"/>
              <a:t>/wiki/File:The_Miller%27s_Daughter_by_Anne_Anderson.jpg</a:t>
            </a:r>
          </a:p>
        </p:txBody>
      </p:sp>
      <p:sp>
        <p:nvSpPr>
          <p:cNvPr id="130" name="Google Shape;130;p10:notes">
            <a:extLst>
              <a:ext uri="{FF2B5EF4-FFF2-40B4-BE49-F238E27FC236}">
                <a16:creationId xmlns:a16="http://schemas.microsoft.com/office/drawing/2014/main" id="{474C1F71-0364-3B85-0F73-2EB974E62E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51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43758A2A-1C59-7528-E870-DBAED3A13642}"/>
            </a:ext>
          </a:extLst>
        </p:cNvPr>
        <p:cNvGrpSpPr/>
        <p:nvPr/>
      </p:nvGrpSpPr>
      <p:grpSpPr>
        <a:xfrm>
          <a:off x="0" y="0"/>
          <a:ext cx="0" cy="0"/>
          <a:chOff x="0" y="0"/>
          <a:chExt cx="0" cy="0"/>
        </a:xfrm>
      </p:grpSpPr>
      <p:sp>
        <p:nvSpPr>
          <p:cNvPr id="129" name="Google Shape;129;p10:notes">
            <a:extLst>
              <a:ext uri="{FF2B5EF4-FFF2-40B4-BE49-F238E27FC236}">
                <a16:creationId xmlns:a16="http://schemas.microsoft.com/office/drawing/2014/main" id="{E2482A02-2E1C-FA93-B152-FF57396BF3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Group Shuffle. Strategies. </a:t>
            </a:r>
            <a:r>
              <a:rPr lang="en-US" dirty="0">
                <a:hlinkClick r:id="rId3"/>
              </a:rPr>
              <a:t>https://learn.k20center.ou.edu/strategy/4441</a:t>
            </a:r>
            <a:endParaRPr lang="en-US" dirty="0"/>
          </a:p>
          <a:p>
            <a:pPr marL="0" lvl="0" indent="0" algn="l" rtl="0">
              <a:spcBef>
                <a:spcPts val="0"/>
              </a:spcBef>
              <a:spcAft>
                <a:spcPts val="0"/>
              </a:spcAft>
              <a:buNone/>
            </a:pPr>
            <a:endParaRPr dirty="0"/>
          </a:p>
        </p:txBody>
      </p:sp>
      <p:sp>
        <p:nvSpPr>
          <p:cNvPr id="130" name="Google Shape;130;p10:notes">
            <a:extLst>
              <a:ext uri="{FF2B5EF4-FFF2-40B4-BE49-F238E27FC236}">
                <a16:creationId xmlns:a16="http://schemas.microsoft.com/office/drawing/2014/main" id="{2BE72ACB-AF23-5480-3C11-C497DF3793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4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 1 Column" type="obj">
  <p:cSld name="OBJECT">
    <p:spTree>
      <p:nvGrpSpPr>
        <p:cNvPr id="1" name="Shape 49"/>
        <p:cNvGrpSpPr/>
        <p:nvPr/>
      </p:nvGrpSpPr>
      <p:grpSpPr>
        <a:xfrm>
          <a:off x="0" y="0"/>
          <a:ext cx="0" cy="0"/>
          <a:chOff x="0" y="0"/>
          <a:chExt cx="0" cy="0"/>
        </a:xfrm>
      </p:grpSpPr>
      <p:pic>
        <p:nvPicPr>
          <p:cNvPr id="50" name="Google Shape;50;p25"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1" name="Google Shape;51;p25"/>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25"/>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pic>
        <p:nvPicPr>
          <p:cNvPr id="54" name="Google Shape;54;p26"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5" name="Google Shape;55;p26"/>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Blue Background">
  <p:cSld name="Content - Blue Background">
    <p:spTree>
      <p:nvGrpSpPr>
        <p:cNvPr id="1" name="Shape 56"/>
        <p:cNvGrpSpPr/>
        <p:nvPr/>
      </p:nvGrpSpPr>
      <p:grpSpPr>
        <a:xfrm>
          <a:off x="0" y="0"/>
          <a:ext cx="0" cy="0"/>
          <a:chOff x="0" y="0"/>
          <a:chExt cx="0" cy="0"/>
        </a:xfrm>
      </p:grpSpPr>
      <p:pic>
        <p:nvPicPr>
          <p:cNvPr id="57" name="Google Shape;57;p27"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8" name="Google Shape;58;p27"/>
          <p:cNvSpPr/>
          <p:nvPr/>
        </p:nvSpPr>
        <p:spPr>
          <a:xfrm>
            <a:off x="4572000" y="0"/>
            <a:ext cx="4572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 name="Google Shape;59;p27"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60" name="Google Shape;60;p27"/>
          <p:cNvSpPr txBox="1">
            <a:spLocks noGrp="1"/>
          </p:cNvSpPr>
          <p:nvPr>
            <p:ph type="body" idx="1"/>
          </p:nvPr>
        </p:nvSpPr>
        <p:spPr>
          <a:xfrm>
            <a:off x="351496" y="521401"/>
            <a:ext cx="3867150" cy="4100697"/>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 Red Background">
  <p:cSld name="Content - Red Background">
    <p:spTree>
      <p:nvGrpSpPr>
        <p:cNvPr id="1" name="Shape 61"/>
        <p:cNvGrpSpPr/>
        <p:nvPr/>
      </p:nvGrpSpPr>
      <p:grpSpPr>
        <a:xfrm>
          <a:off x="0" y="0"/>
          <a:ext cx="0" cy="0"/>
          <a:chOff x="0" y="0"/>
          <a:chExt cx="0" cy="0"/>
        </a:xfrm>
      </p:grpSpPr>
      <p:pic>
        <p:nvPicPr>
          <p:cNvPr id="62" name="Google Shape;62;p28"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63" name="Google Shape;63;p28"/>
          <p:cNvSpPr/>
          <p:nvPr/>
        </p:nvSpPr>
        <p:spPr>
          <a:xfrm>
            <a:off x="4572000" y="0"/>
            <a:ext cx="4572000" cy="5143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4" name="Google Shape;64;p28"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65" name="Google Shape;65;p28"/>
          <p:cNvSpPr txBox="1">
            <a:spLocks noGrp="1"/>
          </p:cNvSpPr>
          <p:nvPr>
            <p:ph type="body" idx="1"/>
          </p:nvPr>
        </p:nvSpPr>
        <p:spPr>
          <a:xfrm>
            <a:off x="351496" y="521401"/>
            <a:ext cx="3867150" cy="4100697"/>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6"/>
        <p:cNvGrpSpPr/>
        <p:nvPr/>
      </p:nvGrpSpPr>
      <p:grpSpPr>
        <a:xfrm>
          <a:off x="0" y="0"/>
          <a:ext cx="0" cy="0"/>
          <a:chOff x="0" y="0"/>
          <a:chExt cx="0" cy="0"/>
        </a:xfrm>
      </p:grpSpPr>
      <p:pic>
        <p:nvPicPr>
          <p:cNvPr id="67" name="Google Shape;67;p29"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15"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11" name="Google Shape;11;p15"/>
          <p:cNvSpPr txBox="1">
            <a:spLocks noGrp="1"/>
          </p:cNvSpPr>
          <p:nvPr>
            <p:ph type="title"/>
          </p:nvPr>
        </p:nvSpPr>
        <p:spPr>
          <a:xfrm>
            <a:off x="3945466" y="559689"/>
            <a:ext cx="4565121"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 name="Google Shape;12;p15"/>
          <p:cNvSpPr txBox="1">
            <a:spLocks noGrp="1"/>
          </p:cNvSpPr>
          <p:nvPr>
            <p:ph type="body" idx="1"/>
          </p:nvPr>
        </p:nvSpPr>
        <p:spPr>
          <a:xfrm>
            <a:off x="3944799" y="2807732"/>
            <a:ext cx="4564202" cy="1397000"/>
          </a:xfrm>
          <a:prstGeom prst="rect">
            <a:avLst/>
          </a:prstGeom>
          <a:noFill/>
          <a:ln>
            <a:noFill/>
          </a:ln>
        </p:spPr>
        <p:txBody>
          <a:bodyPr spcFirstLastPara="1" wrap="square" lIns="91425" tIns="45700" rIns="91425" bIns="45700" anchor="t" anchorCtr="0">
            <a:noAutofit/>
          </a:bodyPr>
          <a:lstStyle>
            <a:lvl1pPr marL="457200" lvl="0" indent="-228600" algn="l">
              <a:spcBef>
                <a:spcPts val="520"/>
              </a:spcBef>
              <a:spcAft>
                <a:spcPts val="0"/>
              </a:spcAft>
              <a:buClr>
                <a:schemeClr val="lt1"/>
              </a:buClr>
              <a:buSzPts val="2600"/>
              <a:buNone/>
              <a:defRPr>
                <a:solidFill>
                  <a:schemeClr val="lt1"/>
                </a:solidFill>
              </a:defRPr>
            </a:lvl1pPr>
            <a:lvl2pPr marL="914400" lvl="1" indent="-228600" algn="l">
              <a:spcBef>
                <a:spcPts val="400"/>
              </a:spcBef>
              <a:spcAft>
                <a:spcPts val="0"/>
              </a:spcAft>
              <a:buClr>
                <a:schemeClr val="lt1"/>
              </a:buClr>
              <a:buSzPts val="2600"/>
              <a:buNone/>
              <a:defRPr>
                <a:solidFill>
                  <a:schemeClr val="lt1"/>
                </a:solidFill>
              </a:defRPr>
            </a:lvl2pPr>
            <a:lvl3pPr marL="1371600" lvl="2" indent="-228600" algn="l">
              <a:spcBef>
                <a:spcPts val="340"/>
              </a:spcBef>
              <a:spcAft>
                <a:spcPts val="0"/>
              </a:spcAft>
              <a:buClr>
                <a:schemeClr val="lt1"/>
              </a:buClr>
              <a:buSzPts val="2600"/>
              <a:buNone/>
              <a:defRPr>
                <a:solidFill>
                  <a:schemeClr val="lt1"/>
                </a:solidFill>
              </a:defRPr>
            </a:lvl3pPr>
            <a:lvl4pPr marL="1828800" lvl="3" indent="-228600" algn="l">
              <a:lnSpc>
                <a:spcPct val="90000"/>
              </a:lnSpc>
              <a:spcBef>
                <a:spcPts val="300"/>
              </a:spcBef>
              <a:spcAft>
                <a:spcPts val="0"/>
              </a:spcAft>
              <a:buClr>
                <a:schemeClr val="lt1"/>
              </a:buClr>
              <a:buSzPts val="2600"/>
              <a:buNone/>
              <a:defRPr>
                <a:solidFill>
                  <a:schemeClr val="lt1"/>
                </a:solidFill>
              </a:defRPr>
            </a:lvl4pPr>
            <a:lvl5pPr marL="2286000" lvl="4" indent="-228600" algn="l">
              <a:lnSpc>
                <a:spcPct val="90000"/>
              </a:lnSpc>
              <a:spcBef>
                <a:spcPts val="270"/>
              </a:spcBef>
              <a:spcAft>
                <a:spcPts val="0"/>
              </a:spcAft>
              <a:buClr>
                <a:schemeClr val="lt1"/>
              </a:buClr>
              <a:buSzPts val="208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p:cSld name="Objective(s)">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16"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15" name="Google Shape;15;p16"/>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6"/>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lt1"/>
              </a:buClr>
              <a:buSzPts val="2600"/>
              <a:buChar char="●"/>
              <a:defRPr>
                <a:solidFill>
                  <a:schemeClr val="lt1"/>
                </a:solidFill>
              </a:defRPr>
            </a:lvl1pPr>
            <a:lvl2pPr marL="914400" lvl="1" indent="-393700" algn="l">
              <a:spcBef>
                <a:spcPts val="400"/>
              </a:spcBef>
              <a:spcAft>
                <a:spcPts val="0"/>
              </a:spcAft>
              <a:buClr>
                <a:schemeClr val="lt1"/>
              </a:buClr>
              <a:buSzPts val="2600"/>
              <a:buChar char="o"/>
              <a:defRPr>
                <a:solidFill>
                  <a:schemeClr val="lt1"/>
                </a:solidFill>
              </a:defRPr>
            </a:lvl2pPr>
            <a:lvl3pPr marL="1371600" lvl="2" indent="-393700" algn="l">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79"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1 Column">
  <p:cSld name="Content - 1 Column">
    <p:spTree>
      <p:nvGrpSpPr>
        <p:cNvPr id="1" name="Shape 17"/>
        <p:cNvGrpSpPr/>
        <p:nvPr/>
      </p:nvGrpSpPr>
      <p:grpSpPr>
        <a:xfrm>
          <a:off x="0" y="0"/>
          <a:ext cx="0" cy="0"/>
          <a:chOff x="0" y="0"/>
          <a:chExt cx="0" cy="0"/>
        </a:xfrm>
      </p:grpSpPr>
      <p:pic>
        <p:nvPicPr>
          <p:cNvPr id="18" name="Google Shape;18;p17"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19" name="Google Shape;19;p17"/>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628649" y="1370013"/>
            <a:ext cx="7886699" cy="3262312"/>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SzPts val="2600"/>
              <a:buFont typeface="Calibri"/>
              <a:buAutoNum type="arabicPeriod"/>
              <a:defRPr/>
            </a:lvl1pPr>
            <a:lvl2pPr marL="914400" lvl="1" indent="-393700" algn="l">
              <a:spcBef>
                <a:spcPts val="400"/>
              </a:spcBef>
              <a:spcAft>
                <a:spcPts val="0"/>
              </a:spcAft>
              <a:buSzPts val="2600"/>
              <a:buFont typeface="Calibri"/>
              <a:buAutoNum type="alphaLcPeriod"/>
              <a:defRPr/>
            </a:lvl2pPr>
            <a:lvl3pPr marL="1371600" lvl="2" indent="-393700" algn="l">
              <a:spcBef>
                <a:spcPts val="340"/>
              </a:spcBef>
              <a:spcAft>
                <a:spcPts val="0"/>
              </a:spcAft>
              <a:buSzPts val="2600"/>
              <a:buFont typeface="Calibri"/>
              <a:buAutoNum type="romanLcPeriod"/>
              <a:defRPr/>
            </a:lvl3pPr>
            <a:lvl4pPr marL="1828800" lvl="3" indent="-426719" algn="l">
              <a:lnSpc>
                <a:spcPct val="100000"/>
              </a:lnSpc>
              <a:spcBef>
                <a:spcPts val="300"/>
              </a:spcBef>
              <a:spcAft>
                <a:spcPts val="0"/>
              </a:spcAft>
              <a:buSzPts val="3120"/>
              <a:buFont typeface="Arial"/>
              <a:buChar char="•"/>
              <a:defRPr/>
            </a:lvl4pPr>
            <a:lvl5pPr marL="2286000" lvl="4" indent="-360679" algn="l">
              <a:lnSpc>
                <a:spcPct val="100000"/>
              </a:lnSpc>
              <a:spcBef>
                <a:spcPts val="270"/>
              </a:spcBef>
              <a:spcAft>
                <a:spcPts val="0"/>
              </a:spcAft>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tructional Strategy">
  <p:cSld name="Instructional Strategy">
    <p:spTree>
      <p:nvGrpSpPr>
        <p:cNvPr id="1" name="Shape 21"/>
        <p:cNvGrpSpPr/>
        <p:nvPr/>
      </p:nvGrpSpPr>
      <p:grpSpPr>
        <a:xfrm>
          <a:off x="0" y="0"/>
          <a:ext cx="0" cy="0"/>
          <a:chOff x="0" y="0"/>
          <a:chExt cx="0" cy="0"/>
        </a:xfrm>
      </p:grpSpPr>
      <p:pic>
        <p:nvPicPr>
          <p:cNvPr id="22" name="Google Shape;22;p18"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3" name="Google Shape;23;p18"/>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2 column" type="twoObj">
  <p:cSld name="TWO_OBJECTS">
    <p:spTree>
      <p:nvGrpSpPr>
        <p:cNvPr id="1" name="Shape 25"/>
        <p:cNvGrpSpPr/>
        <p:nvPr/>
      </p:nvGrpSpPr>
      <p:grpSpPr>
        <a:xfrm>
          <a:off x="0" y="0"/>
          <a:ext cx="0" cy="0"/>
          <a:chOff x="0" y="0"/>
          <a:chExt cx="0" cy="0"/>
        </a:xfrm>
      </p:grpSpPr>
      <p:pic>
        <p:nvPicPr>
          <p:cNvPr id="26" name="Google Shape;26;p19"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7" name="Google Shape;27;p19"/>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SzPts val="2600"/>
              <a:buFont typeface="Calibri"/>
              <a:buAutoNum type="arabicPeriod"/>
              <a:defRPr/>
            </a:lvl1pPr>
            <a:lvl2pPr marL="914400" lvl="1" indent="-393700" algn="l">
              <a:spcBef>
                <a:spcPts val="400"/>
              </a:spcBef>
              <a:spcAft>
                <a:spcPts val="0"/>
              </a:spcAft>
              <a:buSzPts val="2600"/>
              <a:buFont typeface="Calibri"/>
              <a:buAutoNum type="alphaLcPeriod"/>
              <a:defRPr/>
            </a:lvl2pPr>
            <a:lvl3pPr marL="1371600" lvl="2" indent="-393700" algn="l">
              <a:spcBef>
                <a:spcPts val="340"/>
              </a:spcBef>
              <a:spcAft>
                <a:spcPts val="0"/>
              </a:spcAft>
              <a:buSzPts val="2600"/>
              <a:buFont typeface="Calibri"/>
              <a:buAutoNum type="romanLcPeriod"/>
              <a:defRPr/>
            </a:lvl3pPr>
            <a:lvl4pPr marL="1828800" lvl="3" indent="-426719" algn="l">
              <a:lnSpc>
                <a:spcPct val="100000"/>
              </a:lnSpc>
              <a:spcBef>
                <a:spcPts val="300"/>
              </a:spcBef>
              <a:spcAft>
                <a:spcPts val="0"/>
              </a:spcAft>
              <a:buSzPts val="3120"/>
              <a:buFont typeface="Arial"/>
              <a:buChar char="•"/>
              <a:defRPr/>
            </a:lvl4pPr>
            <a:lvl5pPr marL="2286000" lvl="4" indent="-360679" algn="l">
              <a:lnSpc>
                <a:spcPct val="100000"/>
              </a:lnSpc>
              <a:spcBef>
                <a:spcPts val="270"/>
              </a:spcBef>
              <a:spcAft>
                <a:spcPts val="0"/>
              </a:spcAft>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pic>
        <p:nvPicPr>
          <p:cNvPr id="31" name="Google Shape;31;p20"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32" name="Google Shape;32;p20"/>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lvl1pPr marL="457200" lvl="0" indent="-228600" algn="l">
              <a:spcBef>
                <a:spcPts val="520"/>
              </a:spcBef>
              <a:spcAft>
                <a:spcPts val="0"/>
              </a:spcAft>
              <a:buSzPts val="2600"/>
              <a:buNone/>
              <a:defRPr sz="2600" b="1">
                <a:solidFill>
                  <a:schemeClr val="accent1"/>
                </a:solidFill>
              </a:defRPr>
            </a:lvl1pPr>
            <a:lvl2pPr marL="914400" lvl="1" indent="-228600" algn="l">
              <a:spcBef>
                <a:spcPts val="400"/>
              </a:spcBef>
              <a:spcAft>
                <a:spcPts val="0"/>
              </a:spcAft>
              <a:buSzPts val="2000"/>
              <a:buNone/>
              <a:defRPr sz="2000" b="1"/>
            </a:lvl2pPr>
            <a:lvl3pPr marL="1371600" lvl="2" indent="-228600" algn="l">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0"/>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SzPts val="2600"/>
              <a:buNone/>
              <a:defRPr sz="2600" b="1">
                <a:solidFill>
                  <a:schemeClr val="accent1"/>
                </a:solidFill>
              </a:defRPr>
            </a:lvl1pPr>
            <a:lvl2pPr marL="914400" lvl="1" indent="-228600" algn="l">
              <a:spcBef>
                <a:spcPts val="400"/>
              </a:spcBef>
              <a:spcAft>
                <a:spcPts val="0"/>
              </a:spcAft>
              <a:buSzPts val="2000"/>
              <a:buNone/>
              <a:defRPr sz="2000" b="1"/>
            </a:lvl2pPr>
            <a:lvl3pPr marL="1371600" lvl="2" indent="-228600" algn="l">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0"/>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spcBef>
                <a:spcPts val="520"/>
              </a:spcBef>
              <a:spcAft>
                <a:spcPts val="0"/>
              </a:spcAft>
              <a:buSzPts val="1800"/>
              <a:buChar char="●"/>
              <a:defRPr/>
            </a:lvl1pPr>
            <a:lvl2pPr marL="914400" lvl="1" indent="-342900" algn="l">
              <a:spcBef>
                <a:spcPts val="400"/>
              </a:spcBef>
              <a:spcAft>
                <a:spcPts val="0"/>
              </a:spcAft>
              <a:buSzPts val="1800"/>
              <a:buChar char="o"/>
              <a:defRPr/>
            </a:lvl2pPr>
            <a:lvl3pPr marL="1371600" lvl="2" indent="-342900" algn="l">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39"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p:cSld name="Cover Slide">
    <p:bg>
      <p:bgPr>
        <a:blipFill>
          <a:blip r:embed="rId2">
            <a:alphaModFix/>
          </a:blip>
          <a:stretch>
            <a:fillRect/>
          </a:stretch>
        </a:blip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With Cover Image">
  <p:cSld name="Title - With Cover Image">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24"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47" name="Google Shape;47;p24"/>
          <p:cNvSpPr txBox="1">
            <a:spLocks noGrp="1"/>
          </p:cNvSpPr>
          <p:nvPr>
            <p:ph type="title"/>
          </p:nvPr>
        </p:nvSpPr>
        <p:spPr>
          <a:xfrm>
            <a:off x="623888" y="559689"/>
            <a:ext cx="7886700" cy="2139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623888" y="2807732"/>
            <a:ext cx="7885113" cy="13970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lt1"/>
              </a:buClr>
              <a:buSzPts val="2600"/>
              <a:buChar char="●"/>
              <a:defRPr>
                <a:solidFill>
                  <a:schemeClr val="lt1"/>
                </a:solidFill>
              </a:defRPr>
            </a:lvl1pPr>
            <a:lvl2pPr marL="914400" lvl="1" indent="-393700" algn="l">
              <a:spcBef>
                <a:spcPts val="400"/>
              </a:spcBef>
              <a:spcAft>
                <a:spcPts val="0"/>
              </a:spcAft>
              <a:buClr>
                <a:schemeClr val="lt1"/>
              </a:buClr>
              <a:buSzPts val="2600"/>
              <a:buChar char="o"/>
              <a:defRPr>
                <a:solidFill>
                  <a:schemeClr val="lt1"/>
                </a:solidFill>
              </a:defRPr>
            </a:lvl2pPr>
            <a:lvl3pPr marL="1371600" lvl="2" indent="-393700" algn="l">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79"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7" name="Google Shape;7;p13"/>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rgbClr val="971D20"/>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spcBef>
                <a:spcPts val="400"/>
              </a:spcBef>
              <a:spcAft>
                <a:spcPts val="0"/>
              </a:spcAft>
              <a:buClr>
                <a:schemeClr val="accent1"/>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spcBef>
                <a:spcPts val="340"/>
              </a:spcBef>
              <a:spcAft>
                <a:spcPts val="0"/>
              </a:spcAft>
              <a:buClr>
                <a:srgbClr val="E8BF3C"/>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300"/>
              </a:spcBef>
              <a:spcAft>
                <a:spcPts val="0"/>
              </a:spcAft>
              <a:buClr>
                <a:srgbClr val="971D20"/>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60679" algn="l" rtl="0">
              <a:lnSpc>
                <a:spcPct val="90000"/>
              </a:lnSpc>
              <a:spcBef>
                <a:spcPts val="270"/>
              </a:spcBef>
              <a:spcAft>
                <a:spcPts val="0"/>
              </a:spcAft>
              <a:buClr>
                <a:schemeClr val="accent1"/>
              </a:buClr>
              <a:buSzPts val="2080"/>
              <a:buFont typeface="Courier New"/>
              <a:buChar char="o"/>
              <a:defRPr sz="2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rgbClr val="971D20"/>
              </a:buClr>
              <a:buSzPts val="2600"/>
              <a:buFont typeface="Play"/>
              <a:buAutoNum type="arabicPeriod"/>
              <a:defRPr sz="2600" b="0" i="0" u="none" strike="noStrike" cap="none">
                <a:solidFill>
                  <a:schemeClr val="dk1"/>
                </a:solidFill>
                <a:latin typeface="Calibri"/>
                <a:ea typeface="Calibri"/>
                <a:cs typeface="Calibri"/>
                <a:sym typeface="Calibri"/>
              </a:defRPr>
            </a:lvl1pPr>
            <a:lvl2pPr marL="914400" marR="0" lvl="1" indent="-393700" algn="l" rtl="0">
              <a:spcBef>
                <a:spcPts val="400"/>
              </a:spcBef>
              <a:spcAft>
                <a:spcPts val="0"/>
              </a:spcAft>
              <a:buClr>
                <a:schemeClr val="accent1"/>
              </a:buClr>
              <a:buSzPts val="2600"/>
              <a:buFont typeface="Play"/>
              <a:buAutoNum type="alphaLcPeriod"/>
              <a:defRPr sz="2600" b="0" i="0" u="none" strike="noStrike" cap="none">
                <a:solidFill>
                  <a:schemeClr val="dk1"/>
                </a:solidFill>
                <a:latin typeface="Calibri"/>
                <a:ea typeface="Calibri"/>
                <a:cs typeface="Calibri"/>
                <a:sym typeface="Calibri"/>
              </a:defRPr>
            </a:lvl2pPr>
            <a:lvl3pPr marL="1371600" marR="0" lvl="2" indent="-393700" algn="l" rtl="0">
              <a:spcBef>
                <a:spcPts val="340"/>
              </a:spcBef>
              <a:spcAft>
                <a:spcPts val="0"/>
              </a:spcAft>
              <a:buClr>
                <a:srgbClr val="E8BF3C"/>
              </a:buClr>
              <a:buSzPts val="2600"/>
              <a:buFont typeface="Play"/>
              <a:buAutoNum type="romanLcPeriod"/>
              <a:defRPr sz="2600" b="0" i="0" u="none" strike="noStrike" cap="none">
                <a:solidFill>
                  <a:schemeClr val="dk1"/>
                </a:solidFill>
                <a:latin typeface="Calibri"/>
                <a:ea typeface="Calibri"/>
                <a:cs typeface="Calibri"/>
                <a:sym typeface="Calibri"/>
              </a:defRPr>
            </a:lvl3pPr>
            <a:lvl4pPr marL="1828800" marR="0" lvl="3" indent="-393700" algn="l" rtl="0">
              <a:spcBef>
                <a:spcPts val="300"/>
              </a:spcBef>
              <a:spcAft>
                <a:spcPts val="0"/>
              </a:spcAft>
              <a:buClr>
                <a:srgbClr val="971D20"/>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52425" algn="l" rtl="0">
              <a:spcBef>
                <a:spcPts val="270"/>
              </a:spcBef>
              <a:spcAft>
                <a:spcPts val="0"/>
              </a:spcAft>
              <a:buClr>
                <a:schemeClr val="accent1"/>
              </a:buClr>
              <a:buSzPts val="1950"/>
              <a:buFont typeface="Courier New"/>
              <a:buChar char="o"/>
              <a:defRPr sz="2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1" name="Google Shape;71;p30"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learn.k20center.ou.edu/"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crackdog/538012009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82FE4FEB-2DFD-3C4A-D4E2-AAEB30525CBF}"/>
            </a:ext>
          </a:extLst>
        </p:cNvPr>
        <p:cNvGrpSpPr/>
        <p:nvPr/>
      </p:nvGrpSpPr>
      <p:grpSpPr>
        <a:xfrm>
          <a:off x="0" y="0"/>
          <a:ext cx="0" cy="0"/>
          <a:chOff x="0" y="0"/>
          <a:chExt cx="0" cy="0"/>
        </a:xfrm>
      </p:grpSpPr>
      <p:sp>
        <p:nvSpPr>
          <p:cNvPr id="111" name="Google Shape;111;p7">
            <a:extLst>
              <a:ext uri="{FF2B5EF4-FFF2-40B4-BE49-F238E27FC236}">
                <a16:creationId xmlns:a16="http://schemas.microsoft.com/office/drawing/2014/main" id="{2B2B05E4-740B-BC23-5A3C-544D78B2367D}"/>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CUS and Discuss</a:t>
            </a:r>
            <a:endParaRPr dirty="0"/>
          </a:p>
        </p:txBody>
      </p:sp>
      <p:sp>
        <p:nvSpPr>
          <p:cNvPr id="112" name="Google Shape;112;p7">
            <a:extLst>
              <a:ext uri="{FF2B5EF4-FFF2-40B4-BE49-F238E27FC236}">
                <a16:creationId xmlns:a16="http://schemas.microsoft.com/office/drawing/2014/main" id="{E0EB7919-08F1-D468-F57C-42CA756BAE49}"/>
              </a:ext>
            </a:extLst>
          </p:cNvPr>
          <p:cNvSpPr txBox="1">
            <a:spLocks noGrp="1"/>
          </p:cNvSpPr>
          <p:nvPr>
            <p:ph type="body" idx="1"/>
          </p:nvPr>
        </p:nvSpPr>
        <p:spPr>
          <a:xfrm>
            <a:off x="628650" y="1370013"/>
            <a:ext cx="3943350" cy="3262312"/>
          </a:xfrm>
          <a:prstGeom prst="rect">
            <a:avLst/>
          </a:prstGeom>
          <a:noFill/>
          <a:ln>
            <a:noFill/>
          </a:ln>
        </p:spPr>
        <p:txBody>
          <a:bodyPr spcFirstLastPara="1" wrap="square" lIns="91425" tIns="45700" rIns="91425" bIns="45700" anchor="t" anchorCtr="0">
            <a:noAutofit/>
          </a:bodyPr>
          <a:lstStyle/>
          <a:p>
            <a:pPr marL="457200" lvl="0" indent="-393192" algn="l" rtl="0">
              <a:spcBef>
                <a:spcPts val="0"/>
              </a:spcBef>
              <a:spcAft>
                <a:spcPts val="0"/>
              </a:spcAft>
              <a:buSzPts val="2600"/>
              <a:buChar char="●"/>
            </a:pPr>
            <a:r>
              <a:rPr lang="en-US" sz="2400" dirty="0"/>
              <a:t>CIRCLE any mention of your character.</a:t>
            </a:r>
          </a:p>
          <a:p>
            <a:pPr marL="457200" lvl="0" indent="-393192" algn="l" rtl="0">
              <a:spcBef>
                <a:spcPts val="0"/>
              </a:spcBef>
              <a:spcAft>
                <a:spcPts val="0"/>
              </a:spcAft>
              <a:buSzPts val="2600"/>
              <a:buChar char="●"/>
            </a:pPr>
            <a:r>
              <a:rPr lang="en-US" sz="2400" dirty="0"/>
              <a:t>UNDERLINE any actions taken by your character.</a:t>
            </a:r>
          </a:p>
          <a:p>
            <a:pPr marL="457200" lvl="0" indent="-393192" algn="l" rtl="0">
              <a:spcBef>
                <a:spcPts val="0"/>
              </a:spcBef>
              <a:spcAft>
                <a:spcPts val="0"/>
              </a:spcAft>
              <a:buSzPts val="2600"/>
              <a:buChar char="●"/>
            </a:pPr>
            <a:r>
              <a:rPr lang="en-US" sz="2400" dirty="0"/>
              <a:t>STAR any emotions or important adjectives.</a:t>
            </a:r>
          </a:p>
          <a:p>
            <a:pPr marL="64008" lvl="0" indent="0" algn="l" rtl="0">
              <a:spcBef>
                <a:spcPts val="0"/>
              </a:spcBef>
              <a:spcAft>
                <a:spcPts val="0"/>
              </a:spcAft>
              <a:buSzPts val="2600"/>
              <a:buNone/>
            </a:pPr>
            <a:r>
              <a:rPr lang="en-US" sz="2400" dirty="0"/>
              <a:t>Discuss the defense of your character’s innocence.</a:t>
            </a:r>
          </a:p>
        </p:txBody>
      </p:sp>
      <p:pic>
        <p:nvPicPr>
          <p:cNvPr id="2" name="Picture 1">
            <a:extLst>
              <a:ext uri="{FF2B5EF4-FFF2-40B4-BE49-F238E27FC236}">
                <a16:creationId xmlns:a16="http://schemas.microsoft.com/office/drawing/2014/main" id="{C187DBEC-C536-3EC5-F991-2DEEA191EED6}"/>
              </a:ext>
            </a:extLst>
          </p:cNvPr>
          <p:cNvPicPr>
            <a:picLocks noChangeAspect="1"/>
          </p:cNvPicPr>
          <p:nvPr/>
        </p:nvPicPr>
        <p:blipFill>
          <a:blip r:embed="rId3"/>
          <a:stretch>
            <a:fillRect/>
          </a:stretch>
        </p:blipFill>
        <p:spPr>
          <a:xfrm>
            <a:off x="5020056" y="1554480"/>
            <a:ext cx="2938462" cy="2938462"/>
          </a:xfrm>
          <a:prstGeom prst="rect">
            <a:avLst/>
          </a:prstGeom>
        </p:spPr>
      </p:pic>
    </p:spTree>
    <p:extLst>
      <p:ext uri="{BB962C8B-B14F-4D97-AF65-F5344CB8AC3E}">
        <p14:creationId xmlns:p14="http://schemas.microsoft.com/office/powerpoint/2010/main" val="19105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8C6CE761-586C-E270-871F-1935D32D1D64}"/>
            </a:ext>
          </a:extLst>
        </p:cNvPr>
        <p:cNvGrpSpPr/>
        <p:nvPr/>
      </p:nvGrpSpPr>
      <p:grpSpPr>
        <a:xfrm>
          <a:off x="0" y="0"/>
          <a:ext cx="0" cy="0"/>
          <a:chOff x="0" y="0"/>
          <a:chExt cx="0" cy="0"/>
        </a:xfrm>
      </p:grpSpPr>
      <p:sp>
        <p:nvSpPr>
          <p:cNvPr id="111" name="Google Shape;111;p7">
            <a:extLst>
              <a:ext uri="{FF2B5EF4-FFF2-40B4-BE49-F238E27FC236}">
                <a16:creationId xmlns:a16="http://schemas.microsoft.com/office/drawing/2014/main" id="{A1617FAE-71A8-B277-13D8-7960932FB69F}"/>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CER Example</a:t>
            </a:r>
            <a:endParaRPr dirty="0"/>
          </a:p>
        </p:txBody>
      </p:sp>
      <p:sp>
        <p:nvSpPr>
          <p:cNvPr id="112" name="Google Shape;112;p7">
            <a:extLst>
              <a:ext uri="{FF2B5EF4-FFF2-40B4-BE49-F238E27FC236}">
                <a16:creationId xmlns:a16="http://schemas.microsoft.com/office/drawing/2014/main" id="{3261DD2E-4E95-5609-93D6-6ACC7916E736}"/>
              </a:ext>
            </a:extLst>
          </p:cNvPr>
          <p:cNvSpPr txBox="1">
            <a:spLocks noGrp="1"/>
          </p:cNvSpPr>
          <p:nvPr>
            <p:ph type="body" idx="1"/>
          </p:nvPr>
        </p:nvSpPr>
        <p:spPr>
          <a:xfrm>
            <a:off x="628649" y="1370013"/>
            <a:ext cx="6641946" cy="3262312"/>
          </a:xfrm>
          <a:prstGeom prst="rect">
            <a:avLst/>
          </a:prstGeom>
          <a:noFill/>
          <a:ln>
            <a:noFill/>
          </a:ln>
        </p:spPr>
        <p:txBody>
          <a:bodyPr spcFirstLastPara="1" wrap="square" lIns="91425" tIns="45700" rIns="91425" bIns="45700" anchor="t" anchorCtr="0">
            <a:noAutofit/>
          </a:bodyPr>
          <a:lstStyle/>
          <a:p>
            <a:pPr lvl="0" indent="-393192">
              <a:spcBef>
                <a:spcPts val="0"/>
              </a:spcBef>
              <a:buSzPts val="2600"/>
            </a:pPr>
            <a:r>
              <a:rPr lang="en" sz="2400" b="1" dirty="0"/>
              <a:t>Claim</a:t>
            </a:r>
            <a:r>
              <a:rPr lang="en" sz="2400" dirty="0"/>
              <a:t> – Chromebooks are better school technology tools than laptops.</a:t>
            </a:r>
            <a:endParaRPr lang="en-US" sz="2400" dirty="0"/>
          </a:p>
          <a:p>
            <a:pPr lvl="0" indent="-393192">
              <a:spcBef>
                <a:spcPts val="0"/>
              </a:spcBef>
              <a:buSzPts val="2600"/>
            </a:pPr>
            <a:r>
              <a:rPr lang="en-US" sz="2400" b="1" dirty="0"/>
              <a:t>E</a:t>
            </a:r>
            <a:r>
              <a:rPr lang="en" sz="2400" b="1" dirty="0" err="1"/>
              <a:t>vidence</a:t>
            </a:r>
            <a:r>
              <a:rPr lang="en" sz="2400" dirty="0"/>
              <a:t> – Most applications on a Chromebook are web-based and store data online.</a:t>
            </a:r>
            <a:endParaRPr lang="en-US" sz="2400" dirty="0"/>
          </a:p>
          <a:p>
            <a:pPr lvl="0" indent="-393192">
              <a:spcBef>
                <a:spcPts val="0"/>
              </a:spcBef>
              <a:buSzPts val="2600"/>
            </a:pPr>
            <a:r>
              <a:rPr lang="en-US" sz="2400" b="1" dirty="0"/>
              <a:t>R</a:t>
            </a:r>
            <a:r>
              <a:rPr lang="en" sz="2400" b="1" dirty="0" err="1"/>
              <a:t>easoning</a:t>
            </a:r>
            <a:r>
              <a:rPr lang="en" sz="2400" dirty="0"/>
              <a:t> – </a:t>
            </a:r>
            <a:r>
              <a:rPr lang="en-US" sz="2400" dirty="0"/>
              <a:t>Because</a:t>
            </a:r>
            <a:r>
              <a:rPr lang="en" sz="2400" dirty="0"/>
              <a:t> data is stored online, students can use any device to access it. This prevents loss of student work and provides them with the ability to work both from school and home.</a:t>
            </a:r>
            <a:endParaRPr lang="en-US" sz="2400" dirty="0"/>
          </a:p>
        </p:txBody>
      </p:sp>
      <p:pic>
        <p:nvPicPr>
          <p:cNvPr id="3" name="Picture 2">
            <a:extLst>
              <a:ext uri="{FF2B5EF4-FFF2-40B4-BE49-F238E27FC236}">
                <a16:creationId xmlns:a16="http://schemas.microsoft.com/office/drawing/2014/main" id="{CFA8C415-E9E5-D186-DD3E-CEDD8C900949}"/>
              </a:ext>
            </a:extLst>
          </p:cNvPr>
          <p:cNvPicPr>
            <a:picLocks noChangeAspect="1"/>
          </p:cNvPicPr>
          <p:nvPr/>
        </p:nvPicPr>
        <p:blipFill>
          <a:blip r:embed="rId3"/>
          <a:stretch>
            <a:fillRect/>
          </a:stretch>
        </p:blipFill>
        <p:spPr>
          <a:xfrm>
            <a:off x="6289288" y="274638"/>
            <a:ext cx="2649538" cy="2649538"/>
          </a:xfrm>
          <a:prstGeom prst="rect">
            <a:avLst/>
          </a:prstGeom>
        </p:spPr>
      </p:pic>
    </p:spTree>
    <p:extLst>
      <p:ext uri="{BB962C8B-B14F-4D97-AF65-F5344CB8AC3E}">
        <p14:creationId xmlns:p14="http://schemas.microsoft.com/office/powerpoint/2010/main" val="119012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F362A600-B0EE-704D-E7FB-03872257646B}"/>
            </a:ext>
          </a:extLst>
        </p:cNvPr>
        <p:cNvGrpSpPr/>
        <p:nvPr/>
      </p:nvGrpSpPr>
      <p:grpSpPr>
        <a:xfrm>
          <a:off x="0" y="0"/>
          <a:ext cx="0" cy="0"/>
          <a:chOff x="0" y="0"/>
          <a:chExt cx="0" cy="0"/>
        </a:xfrm>
      </p:grpSpPr>
      <p:sp>
        <p:nvSpPr>
          <p:cNvPr id="105" name="Google Shape;105;p6">
            <a:extLst>
              <a:ext uri="{FF2B5EF4-FFF2-40B4-BE49-F238E27FC236}">
                <a16:creationId xmlns:a16="http://schemas.microsoft.com/office/drawing/2014/main" id="{E1A20573-D41F-9390-CA86-0F7DEC3F1645}"/>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Pair Square Legal Team</a:t>
            </a:r>
            <a:endParaRPr dirty="0"/>
          </a:p>
        </p:txBody>
      </p:sp>
      <p:sp>
        <p:nvSpPr>
          <p:cNvPr id="106" name="Google Shape;106;p6">
            <a:extLst>
              <a:ext uri="{FF2B5EF4-FFF2-40B4-BE49-F238E27FC236}">
                <a16:creationId xmlns:a16="http://schemas.microsoft.com/office/drawing/2014/main" id="{1FDBBDB6-DC45-0D7A-A475-B349CB5BDBDA}"/>
              </a:ext>
            </a:extLst>
          </p:cNvPr>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0" indent="0">
              <a:buNone/>
            </a:pPr>
            <a:r>
              <a:rPr lang="en-US" sz="2400" dirty="0"/>
              <a:t>With your card group (jokers with jokers, queens with queens, etc.):</a:t>
            </a:r>
          </a:p>
          <a:p>
            <a:pPr marL="514350" indent="-514350">
              <a:buFont typeface="+mj-lt"/>
              <a:buAutoNum type="arabicPeriod"/>
            </a:pPr>
            <a:r>
              <a:rPr lang="en-US" sz="2400" dirty="0"/>
              <a:t>Create your character’s defense, using the CER template.</a:t>
            </a:r>
          </a:p>
          <a:p>
            <a:pPr marL="514350" indent="-514350">
              <a:buFont typeface="+mj-lt"/>
              <a:buAutoNum type="arabicPeriod"/>
            </a:pPr>
            <a:r>
              <a:rPr lang="en-US" sz="2400" dirty="0"/>
              <a:t>Reach a consensus about the defense of your client.</a:t>
            </a:r>
          </a:p>
          <a:p>
            <a:pPr marL="514350" indent="-514350">
              <a:buFont typeface="+mj-lt"/>
              <a:buAutoNum type="arabicPeriod"/>
            </a:pPr>
            <a:r>
              <a:rPr lang="en-US" sz="2400" dirty="0"/>
              <a:t>Choose your spokesperson, known as the </a:t>
            </a:r>
            <a:r>
              <a:rPr lang="en-US" sz="2400" b="1" dirty="0"/>
              <a:t>lead defense attorney.</a:t>
            </a:r>
          </a:p>
        </p:txBody>
      </p:sp>
    </p:spTree>
    <p:extLst>
      <p:ext uri="{BB962C8B-B14F-4D97-AF65-F5344CB8AC3E}">
        <p14:creationId xmlns:p14="http://schemas.microsoft.com/office/powerpoint/2010/main" val="321861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5EE6095E-1C56-4962-1525-83F7D9C23306}"/>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2E2DA788-54F0-2E28-B93A-91EDBD992EE7}"/>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HEAR YE! HEAR YE! ALL RISE!</a:t>
            </a:r>
            <a:endParaRPr dirty="0"/>
          </a:p>
        </p:txBody>
      </p:sp>
      <p:sp>
        <p:nvSpPr>
          <p:cNvPr id="100" name="Google Shape;100;p5">
            <a:extLst>
              <a:ext uri="{FF2B5EF4-FFF2-40B4-BE49-F238E27FC236}">
                <a16:creationId xmlns:a16="http://schemas.microsoft.com/office/drawing/2014/main" id="{964D0856-C82F-9E7D-9D49-79F0E73D3611}"/>
              </a:ext>
            </a:extLst>
          </p:cNvPr>
          <p:cNvSpPr txBox="1">
            <a:spLocks noGrp="1"/>
          </p:cNvSpPr>
          <p:nvPr>
            <p:ph type="body" idx="4294967295"/>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marL="63500" indent="0">
              <a:buNone/>
            </a:pPr>
            <a:endParaRPr lang="en-US" sz="2400" dirty="0"/>
          </a:p>
          <a:p>
            <a:pPr marL="63500" indent="0">
              <a:buNone/>
            </a:pPr>
            <a:r>
              <a:rPr lang="en-US" sz="2400" dirty="0"/>
              <a:t>The Honorable Judge declares that court is in session.</a:t>
            </a:r>
          </a:p>
          <a:p>
            <a:pPr>
              <a:buSzPct val="150000"/>
              <a:buFont typeface="Arial" panose="020B0604020202020204" pitchFamily="34" charset="0"/>
              <a:buChar char="•"/>
            </a:pPr>
            <a:r>
              <a:rPr lang="en-US" sz="2400" dirty="0"/>
              <a:t>State your character’s name and the crimes they are being accused of committing.</a:t>
            </a:r>
          </a:p>
          <a:p>
            <a:pPr>
              <a:buSzPct val="150000"/>
              <a:buFont typeface="Arial" panose="020B0604020202020204" pitchFamily="34" charset="0"/>
              <a:buChar char="•"/>
            </a:pPr>
            <a:r>
              <a:rPr lang="en-US" sz="2400" dirty="0"/>
              <a:t>Present your argument (using CER).</a:t>
            </a:r>
            <a:br>
              <a:rPr lang="en-US" sz="2400" dirty="0"/>
            </a:br>
            <a:endParaRPr lang="en-US" sz="2400" dirty="0"/>
          </a:p>
        </p:txBody>
      </p:sp>
      <p:pic>
        <p:nvPicPr>
          <p:cNvPr id="2" name="Picture 2" descr="C:\Users\will1703\AppData\Local\Microsoft\Windows\Temporary Internet Files\Content.IE5\5S3RSUOA\MC900441394[1].png">
            <a:extLst>
              <a:ext uri="{FF2B5EF4-FFF2-40B4-BE49-F238E27FC236}">
                <a16:creationId xmlns:a16="http://schemas.microsoft.com/office/drawing/2014/main" id="{53A83B80-55C2-0D89-0117-4CB452AFB15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4038" y="495492"/>
            <a:ext cx="1831312" cy="154584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eoples Court">
            <a:hlinkClick r:id="" action="ppaction://media"/>
            <a:extLst>
              <a:ext uri="{FF2B5EF4-FFF2-40B4-BE49-F238E27FC236}">
                <a16:creationId xmlns:a16="http://schemas.microsoft.com/office/drawing/2014/main" id="{77814A29-3033-7964-8803-3EBBB664E1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51396" y="1513426"/>
            <a:ext cx="527907" cy="527907"/>
          </a:xfrm>
          <a:prstGeom prst="rect">
            <a:avLst/>
          </a:prstGeom>
        </p:spPr>
      </p:pic>
      <p:pic>
        <p:nvPicPr>
          <p:cNvPr id="2050" name="Picture 2">
            <a:extLst>
              <a:ext uri="{FF2B5EF4-FFF2-40B4-BE49-F238E27FC236}">
                <a16:creationId xmlns:a16="http://schemas.microsoft.com/office/drawing/2014/main" id="{342B1835-878D-7EE3-0108-3A14A735BD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2808" y="3573462"/>
            <a:ext cx="820604" cy="8540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A0F838C-5D24-AAFA-39DF-E11DA0776F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589" y="3564657"/>
            <a:ext cx="820604" cy="8629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5FEF0F-F7BC-E1B2-F285-ABB35BA6B139}"/>
              </a:ext>
            </a:extLst>
          </p:cNvPr>
          <p:cNvSpPr txBox="1"/>
          <p:nvPr/>
        </p:nvSpPr>
        <p:spPr>
          <a:xfrm>
            <a:off x="2833708" y="4632324"/>
            <a:ext cx="11788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“Guilty”</a:t>
            </a:r>
          </a:p>
        </p:txBody>
      </p:sp>
      <p:sp>
        <p:nvSpPr>
          <p:cNvPr id="5" name="TextBox 4">
            <a:extLst>
              <a:ext uri="{FF2B5EF4-FFF2-40B4-BE49-F238E27FC236}">
                <a16:creationId xmlns:a16="http://schemas.microsoft.com/office/drawing/2014/main" id="{DB848B65-5482-B1EF-75DD-25B9DC8794BE}"/>
              </a:ext>
            </a:extLst>
          </p:cNvPr>
          <p:cNvSpPr txBox="1"/>
          <p:nvPr/>
        </p:nvSpPr>
        <p:spPr>
          <a:xfrm>
            <a:off x="4933414" y="4626547"/>
            <a:ext cx="157495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“Innocent”</a:t>
            </a:r>
          </a:p>
        </p:txBody>
      </p:sp>
    </p:spTree>
    <p:extLst>
      <p:ext uri="{BB962C8B-B14F-4D97-AF65-F5344CB8AC3E}">
        <p14:creationId xmlns:p14="http://schemas.microsoft.com/office/powerpoint/2010/main" val="2966084877"/>
      </p:ext>
    </p:extLst>
  </p:cSld>
  <p:clrMapOvr>
    <a:masterClrMapping/>
  </p:clrMapOvr>
  <mc:AlternateContent xmlns:mc="http://schemas.openxmlformats.org/markup-compatibility/2006" xmlns:p14="http://schemas.microsoft.com/office/powerpoint/2010/main">
    <mc:Choice Requires="p14">
      <p:transition p14:dur="18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7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710"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A01D6C3D-2635-309B-64E3-831BDDD195A5}"/>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E99ADF45-1BC4-27F8-56D4-4C04EB5049E1}"/>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Beyond Rumpelstiltskin</a:t>
            </a:r>
            <a:endParaRPr dirty="0"/>
          </a:p>
        </p:txBody>
      </p:sp>
      <p:sp>
        <p:nvSpPr>
          <p:cNvPr id="100" name="Google Shape;100;p5">
            <a:extLst>
              <a:ext uri="{FF2B5EF4-FFF2-40B4-BE49-F238E27FC236}">
                <a16:creationId xmlns:a16="http://schemas.microsoft.com/office/drawing/2014/main" id="{30A128C9-373E-D45C-30ED-0CF8651D39AA}"/>
              </a:ext>
            </a:extLst>
          </p:cNvPr>
          <p:cNvSpPr txBox="1">
            <a:spLocks noGrp="1"/>
          </p:cNvSpPr>
          <p:nvPr>
            <p:ph type="body" idx="4294967295"/>
          </p:nvPr>
        </p:nvSpPr>
        <p:spPr>
          <a:xfrm>
            <a:off x="628650" y="1370013"/>
            <a:ext cx="7886700" cy="3262312"/>
          </a:xfrm>
          <a:prstGeom prst="rect">
            <a:avLst/>
          </a:prstGeom>
          <a:noFill/>
          <a:ln>
            <a:noFill/>
          </a:ln>
        </p:spPr>
        <p:txBody>
          <a:bodyPr spcFirstLastPara="1" wrap="square" lIns="91425" tIns="45700" rIns="91425" bIns="45700" anchor="t" anchorCtr="0">
            <a:noAutofit/>
          </a:bodyPr>
          <a:lstStyle/>
          <a:p>
            <a:pPr>
              <a:buSzPct val="150000"/>
              <a:buFont typeface="Arial" panose="020B0604020202020204" pitchFamily="34" charset="0"/>
              <a:buChar char="•"/>
            </a:pPr>
            <a:r>
              <a:rPr lang="en-US" sz="2400" dirty="0"/>
              <a:t>This was a lesson on process of instruction for students to think more critically.</a:t>
            </a:r>
          </a:p>
          <a:p>
            <a:pPr>
              <a:buFont typeface="Arial" panose="020B0604020202020204" pitchFamily="34" charset="0"/>
              <a:buChar char="•"/>
            </a:pPr>
            <a:endParaRPr lang="en-US" sz="2400" dirty="0"/>
          </a:p>
          <a:p>
            <a:pPr>
              <a:buSzPct val="150000"/>
              <a:buFont typeface="Arial" panose="020B0604020202020204" pitchFamily="34" charset="0"/>
              <a:buChar char="•"/>
            </a:pPr>
            <a:r>
              <a:rPr lang="en-US" sz="2400" dirty="0"/>
              <a:t>The goal was to construct a logical and supported argument based on a guiding question.</a:t>
            </a:r>
          </a:p>
        </p:txBody>
      </p:sp>
    </p:spTree>
    <p:extLst>
      <p:ext uri="{BB962C8B-B14F-4D97-AF65-F5344CB8AC3E}">
        <p14:creationId xmlns:p14="http://schemas.microsoft.com/office/powerpoint/2010/main" val="259851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5602F01C-E843-38EB-F803-C4384363DD0E}"/>
            </a:ext>
          </a:extLst>
        </p:cNvPr>
        <p:cNvGrpSpPr/>
        <p:nvPr/>
      </p:nvGrpSpPr>
      <p:grpSpPr>
        <a:xfrm>
          <a:off x="0" y="0"/>
          <a:ext cx="0" cy="0"/>
          <a:chOff x="0" y="0"/>
          <a:chExt cx="0" cy="0"/>
        </a:xfrm>
      </p:grpSpPr>
      <p:sp>
        <p:nvSpPr>
          <p:cNvPr id="111" name="Google Shape;111;p7">
            <a:extLst>
              <a:ext uri="{FF2B5EF4-FFF2-40B4-BE49-F238E27FC236}">
                <a16:creationId xmlns:a16="http://schemas.microsoft.com/office/drawing/2014/main" id="{0A5FA534-49B6-72BE-43BE-A2230ADBAE0F}"/>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LEARN Strategy Reflection</a:t>
            </a:r>
            <a:endParaRPr dirty="0"/>
          </a:p>
        </p:txBody>
      </p:sp>
      <p:sp>
        <p:nvSpPr>
          <p:cNvPr id="112" name="Google Shape;112;p7">
            <a:extLst>
              <a:ext uri="{FF2B5EF4-FFF2-40B4-BE49-F238E27FC236}">
                <a16:creationId xmlns:a16="http://schemas.microsoft.com/office/drawing/2014/main" id="{2BC3AB8E-F76D-A2C0-9117-C93993E3650B}"/>
              </a:ext>
            </a:extLst>
          </p:cNvPr>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p>
            <a:pPr marL="457200" lvl="0" indent="-393192" algn="l" rtl="0">
              <a:spcBef>
                <a:spcPts val="0"/>
              </a:spcBef>
              <a:spcAft>
                <a:spcPts val="0"/>
              </a:spcAft>
              <a:buSzPts val="2600"/>
              <a:buChar char="●"/>
            </a:pPr>
            <a:r>
              <a:rPr lang="en-US" sz="2400" dirty="0"/>
              <a:t>Group Shuffle</a:t>
            </a:r>
          </a:p>
          <a:p>
            <a:pPr marL="457200" lvl="0" indent="-393192" algn="l" rtl="0">
              <a:spcBef>
                <a:spcPts val="0"/>
              </a:spcBef>
              <a:spcAft>
                <a:spcPts val="0"/>
              </a:spcAft>
              <a:buSzPts val="2600"/>
              <a:buChar char="●"/>
            </a:pPr>
            <a:r>
              <a:rPr lang="en-US" sz="2400" dirty="0"/>
              <a:t>Commit and Toss</a:t>
            </a:r>
          </a:p>
          <a:p>
            <a:pPr marL="457200" lvl="0" indent="-393192" algn="l" rtl="0">
              <a:spcBef>
                <a:spcPts val="0"/>
              </a:spcBef>
              <a:spcAft>
                <a:spcPts val="0"/>
              </a:spcAft>
              <a:buSzPts val="2600"/>
              <a:buChar char="●"/>
            </a:pPr>
            <a:r>
              <a:rPr lang="en-US" sz="2400" dirty="0"/>
              <a:t>Fold the Line</a:t>
            </a:r>
          </a:p>
          <a:p>
            <a:pPr marL="457200" lvl="0" indent="-393192" algn="l" rtl="0">
              <a:spcBef>
                <a:spcPts val="0"/>
              </a:spcBef>
              <a:spcAft>
                <a:spcPts val="0"/>
              </a:spcAft>
              <a:buSzPts val="2600"/>
              <a:buChar char="●"/>
            </a:pPr>
            <a:r>
              <a:rPr lang="en-US" sz="2400" dirty="0"/>
              <a:t>CUS and Discuss </a:t>
            </a:r>
          </a:p>
          <a:p>
            <a:pPr marL="457200" lvl="0" indent="-393192" algn="l" rtl="0">
              <a:spcBef>
                <a:spcPts val="0"/>
              </a:spcBef>
              <a:spcAft>
                <a:spcPts val="0"/>
              </a:spcAft>
              <a:buSzPts val="2600"/>
              <a:buChar char="●"/>
            </a:pPr>
            <a:r>
              <a:rPr lang="en-US" sz="2400" dirty="0"/>
              <a:t>Claim, Evidence, Reasoning (CER)</a:t>
            </a:r>
            <a:endParaRPr sz="2400" dirty="0"/>
          </a:p>
        </p:txBody>
      </p:sp>
      <p:pic>
        <p:nvPicPr>
          <p:cNvPr id="3" name="Picture 2">
            <a:hlinkClick r:id="rId3"/>
            <a:extLst>
              <a:ext uri="{FF2B5EF4-FFF2-40B4-BE49-F238E27FC236}">
                <a16:creationId xmlns:a16="http://schemas.microsoft.com/office/drawing/2014/main" id="{8CC08D68-255D-4CAC-E093-04602415AB7A}"/>
              </a:ext>
            </a:extLst>
          </p:cNvPr>
          <p:cNvPicPr>
            <a:picLocks noChangeAspect="1"/>
          </p:cNvPicPr>
          <p:nvPr/>
        </p:nvPicPr>
        <p:blipFill rotWithShape="1">
          <a:blip r:embed="rId4">
            <a:extLst>
              <a:ext uri="{28A0092B-C50C-407E-A947-70E740481C1C}">
                <a14:useLocalDpi xmlns:a14="http://schemas.microsoft.com/office/drawing/2010/main" val="0"/>
              </a:ext>
            </a:extLst>
          </a:blip>
          <a:srcRect l="13801" t="24569" r="14041" b="25929"/>
          <a:stretch/>
        </p:blipFill>
        <p:spPr>
          <a:xfrm>
            <a:off x="354227" y="3754131"/>
            <a:ext cx="2702011" cy="1179559"/>
          </a:xfrm>
          <a:prstGeom prst="rect">
            <a:avLst/>
          </a:prstGeom>
        </p:spPr>
      </p:pic>
      <p:pic>
        <p:nvPicPr>
          <p:cNvPr id="1026" name="Picture 2">
            <a:extLst>
              <a:ext uri="{FF2B5EF4-FFF2-40B4-BE49-F238E27FC236}">
                <a16:creationId xmlns:a16="http://schemas.microsoft.com/office/drawing/2014/main" id="{E2DD779E-1CD0-68D6-1D08-79F8282B1C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382" y="1582738"/>
            <a:ext cx="2836862" cy="283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78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628650" y="2053728"/>
            <a:ext cx="7886700" cy="73806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dirty="0"/>
              <a:t>Authenticity Framework Reading</a:t>
            </a:r>
            <a:endParaRPr dirty="0"/>
          </a:p>
        </p:txBody>
      </p:sp>
      <p:sp>
        <p:nvSpPr>
          <p:cNvPr id="2" name="Shape 239">
            <a:extLst>
              <a:ext uri="{FF2B5EF4-FFF2-40B4-BE49-F238E27FC236}">
                <a16:creationId xmlns:a16="http://schemas.microsoft.com/office/drawing/2014/main" id="{12F9D12A-5005-255F-DA66-B3E1ADDF379E}"/>
              </a:ext>
            </a:extLst>
          </p:cNvPr>
          <p:cNvSpPr>
            <a:spLocks noGrp="1"/>
          </p:cNvSpPr>
          <p:nvPr>
            <p:ph type="body" idx="1"/>
          </p:nvPr>
        </p:nvSpPr>
        <p:spPr>
          <a:xfrm>
            <a:off x="647700" y="3089772"/>
            <a:ext cx="3690731" cy="1422594"/>
          </a:xfrm>
          <a:prstGeom prst="roundRect">
            <a:avLst>
              <a:gd name="adj" fmla="val 16667"/>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25" tIns="45700" rIns="91425" bIns="45700" anchor="ctr" anchorCtr="0">
            <a:noAutofit/>
          </a:bodyPr>
          <a:lstStyle/>
          <a:p>
            <a:pPr marL="114300" indent="0" algn="ctr" rtl="0">
              <a:buSzPct val="25000"/>
              <a:buNone/>
            </a:pPr>
            <a:r>
              <a:rPr lang="en-US" sz="2800" dirty="0">
                <a:solidFill>
                  <a:schemeClr val="accent1"/>
                </a:solidFill>
                <a:latin typeface="Trebuchet MS"/>
                <a:ea typeface="Trebuchet MS"/>
                <a:cs typeface="Trebuchet MS"/>
                <a:sym typeface="Trebuchet MS"/>
              </a:rPr>
              <a:t>Real-World Connections</a:t>
            </a:r>
          </a:p>
        </p:txBody>
      </p:sp>
      <p:sp>
        <p:nvSpPr>
          <p:cNvPr id="4" name="Shape 241">
            <a:extLst>
              <a:ext uri="{FF2B5EF4-FFF2-40B4-BE49-F238E27FC236}">
                <a16:creationId xmlns:a16="http://schemas.microsoft.com/office/drawing/2014/main" id="{34297CBC-C032-DFBE-B7F7-211844BFEB85}"/>
              </a:ext>
            </a:extLst>
          </p:cNvPr>
          <p:cNvSpPr/>
          <p:nvPr/>
        </p:nvSpPr>
        <p:spPr>
          <a:xfrm>
            <a:off x="628650" y="430477"/>
            <a:ext cx="3690730" cy="1422594"/>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1"/>
                </a:solidFill>
                <a:latin typeface="Trebuchet MS"/>
                <a:ea typeface="Trebuchet MS"/>
                <a:cs typeface="Trebuchet MS"/>
                <a:sym typeface="Trebuchet MS"/>
              </a:rPr>
              <a:t>Construction of Knowledge</a:t>
            </a:r>
          </a:p>
        </p:txBody>
      </p:sp>
      <p:sp>
        <p:nvSpPr>
          <p:cNvPr id="7" name="Shape 241">
            <a:extLst>
              <a:ext uri="{FF2B5EF4-FFF2-40B4-BE49-F238E27FC236}">
                <a16:creationId xmlns:a16="http://schemas.microsoft.com/office/drawing/2014/main" id="{39820D3C-2D16-0427-4A69-C99142C3D40A}"/>
              </a:ext>
            </a:extLst>
          </p:cNvPr>
          <p:cNvSpPr>
            <a:spLocks noGrp="1"/>
          </p:cNvSpPr>
          <p:nvPr>
            <p:ph type="body" idx="2"/>
          </p:nvPr>
        </p:nvSpPr>
        <p:spPr>
          <a:xfrm>
            <a:off x="4648200" y="409012"/>
            <a:ext cx="3690730" cy="144405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marL="63500" indent="0" algn="ctr" rtl="0">
              <a:buSzPct val="25000"/>
              <a:buNone/>
            </a:pPr>
            <a:r>
              <a:rPr lang="en-US" sz="2800" dirty="0">
                <a:solidFill>
                  <a:schemeClr val="accent1"/>
                </a:solidFill>
                <a:latin typeface="Trebuchet MS"/>
                <a:ea typeface="Trebuchet MS"/>
                <a:cs typeface="Trebuchet MS"/>
                <a:sym typeface="Trebuchet MS"/>
              </a:rPr>
              <a:t>Inquiry-based Learning</a:t>
            </a:r>
          </a:p>
        </p:txBody>
      </p:sp>
      <p:sp>
        <p:nvSpPr>
          <p:cNvPr id="8" name="Shape 241">
            <a:extLst>
              <a:ext uri="{FF2B5EF4-FFF2-40B4-BE49-F238E27FC236}">
                <a16:creationId xmlns:a16="http://schemas.microsoft.com/office/drawing/2014/main" id="{5E0F165E-5F79-634D-5FD8-472BCD004D71}"/>
              </a:ext>
            </a:extLst>
          </p:cNvPr>
          <p:cNvSpPr/>
          <p:nvPr/>
        </p:nvSpPr>
        <p:spPr>
          <a:xfrm>
            <a:off x="4648200" y="3089772"/>
            <a:ext cx="3690730" cy="1422594"/>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1"/>
                </a:solidFill>
                <a:latin typeface="Trebuchet MS"/>
                <a:ea typeface="Trebuchet MS"/>
                <a:cs typeface="Trebuchet MS"/>
                <a:sym typeface="Trebuchet MS"/>
              </a:rPr>
              <a:t>Student-Centered Learning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71D6BF51-B645-7C1C-07AB-3AC39571BCAF}"/>
            </a:ext>
          </a:extLst>
        </p:cNvPr>
        <p:cNvGrpSpPr/>
        <p:nvPr/>
      </p:nvGrpSpPr>
      <p:grpSpPr>
        <a:xfrm>
          <a:off x="0" y="0"/>
          <a:ext cx="0" cy="0"/>
          <a:chOff x="0" y="0"/>
          <a:chExt cx="0" cy="0"/>
        </a:xfrm>
      </p:grpSpPr>
      <p:sp>
        <p:nvSpPr>
          <p:cNvPr id="111" name="Google Shape;111;p7">
            <a:extLst>
              <a:ext uri="{FF2B5EF4-FFF2-40B4-BE49-F238E27FC236}">
                <a16:creationId xmlns:a16="http://schemas.microsoft.com/office/drawing/2014/main" id="{459DEC88-9C88-7FEC-7307-F5E9E99063AC}"/>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Jigsaw and Why-Lighting</a:t>
            </a:r>
            <a:endParaRPr dirty="0"/>
          </a:p>
        </p:txBody>
      </p:sp>
      <p:sp>
        <p:nvSpPr>
          <p:cNvPr id="112" name="Google Shape;112;p7">
            <a:extLst>
              <a:ext uri="{FF2B5EF4-FFF2-40B4-BE49-F238E27FC236}">
                <a16:creationId xmlns:a16="http://schemas.microsoft.com/office/drawing/2014/main" id="{0795B343-36F9-C277-27A1-A48B4B29AA59}"/>
              </a:ext>
            </a:extLst>
          </p:cNvPr>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p>
            <a:pPr marL="457200" lvl="0" indent="-393192" algn="l" rtl="0">
              <a:spcBef>
                <a:spcPts val="0"/>
              </a:spcBef>
              <a:spcAft>
                <a:spcPts val="0"/>
              </a:spcAft>
              <a:buSzPts val="2600"/>
              <a:buChar char="●"/>
            </a:pPr>
            <a:r>
              <a:rPr lang="en-US" sz="2400" dirty="0"/>
              <a:t>Read your assigned section and Why-Light</a:t>
            </a:r>
          </a:p>
          <a:p>
            <a:pPr marL="457200" lvl="0" indent="-393192" algn="l" rtl="0">
              <a:spcBef>
                <a:spcPts val="0"/>
              </a:spcBef>
              <a:spcAft>
                <a:spcPts val="0"/>
              </a:spcAft>
              <a:buSzPts val="2600"/>
              <a:buChar char="●"/>
            </a:pPr>
            <a:r>
              <a:rPr lang="en-US" sz="2400" dirty="0"/>
              <a:t>Discuss big ideas with your group</a:t>
            </a:r>
            <a:endParaRPr sz="2400" dirty="0"/>
          </a:p>
        </p:txBody>
      </p:sp>
      <p:pic>
        <p:nvPicPr>
          <p:cNvPr id="2" name="Picture 1">
            <a:extLst>
              <a:ext uri="{FF2B5EF4-FFF2-40B4-BE49-F238E27FC236}">
                <a16:creationId xmlns:a16="http://schemas.microsoft.com/office/drawing/2014/main" id="{C75B15E0-3D3F-C313-106C-5CE74793A682}"/>
              </a:ext>
            </a:extLst>
          </p:cNvPr>
          <p:cNvPicPr>
            <a:picLocks noChangeAspect="1"/>
          </p:cNvPicPr>
          <p:nvPr/>
        </p:nvPicPr>
        <p:blipFill>
          <a:blip r:embed="rId3"/>
          <a:stretch>
            <a:fillRect/>
          </a:stretch>
        </p:blipFill>
        <p:spPr>
          <a:xfrm>
            <a:off x="4155384" y="2201517"/>
            <a:ext cx="2941983" cy="2941983"/>
          </a:xfrm>
          <a:prstGeom prst="rect">
            <a:avLst/>
          </a:prstGeom>
        </p:spPr>
      </p:pic>
      <p:pic>
        <p:nvPicPr>
          <p:cNvPr id="3" name="Picture 2">
            <a:extLst>
              <a:ext uri="{FF2B5EF4-FFF2-40B4-BE49-F238E27FC236}">
                <a16:creationId xmlns:a16="http://schemas.microsoft.com/office/drawing/2014/main" id="{CADC7B53-DD58-0BC3-4177-C4549A4326F6}"/>
              </a:ext>
            </a:extLst>
          </p:cNvPr>
          <p:cNvPicPr>
            <a:picLocks noChangeAspect="1"/>
          </p:cNvPicPr>
          <p:nvPr/>
        </p:nvPicPr>
        <p:blipFill>
          <a:blip r:embed="rId4"/>
          <a:stretch>
            <a:fillRect/>
          </a:stretch>
        </p:blipFill>
        <p:spPr>
          <a:xfrm>
            <a:off x="5573367" y="274638"/>
            <a:ext cx="3048000" cy="3048000"/>
          </a:xfrm>
          <a:prstGeom prst="rect">
            <a:avLst/>
          </a:prstGeom>
        </p:spPr>
      </p:pic>
    </p:spTree>
    <p:extLst>
      <p:ext uri="{BB962C8B-B14F-4D97-AF65-F5344CB8AC3E}">
        <p14:creationId xmlns:p14="http://schemas.microsoft.com/office/powerpoint/2010/main" val="26927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737B72A0-9C6C-648A-BE82-1287C6CEE299}"/>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129ACFC1-384E-315D-26B9-227990C2C260}"/>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Represent!</a:t>
            </a:r>
            <a:endParaRPr dirty="0"/>
          </a:p>
        </p:txBody>
      </p:sp>
      <p:sp>
        <p:nvSpPr>
          <p:cNvPr id="100" name="Google Shape;100;p5">
            <a:extLst>
              <a:ext uri="{FF2B5EF4-FFF2-40B4-BE49-F238E27FC236}">
                <a16:creationId xmlns:a16="http://schemas.microsoft.com/office/drawing/2014/main" id="{BD8534B8-5179-392B-573C-92ADF576FC68}"/>
              </a:ext>
            </a:extLst>
          </p:cNvPr>
          <p:cNvSpPr txBox="1">
            <a:spLocks noGrp="1"/>
          </p:cNvSpPr>
          <p:nvPr>
            <p:ph type="body" idx="4294967295"/>
          </p:nvPr>
        </p:nvSpPr>
        <p:spPr>
          <a:xfrm>
            <a:off x="628649" y="1370013"/>
            <a:ext cx="4573665" cy="3262312"/>
          </a:xfrm>
          <a:prstGeom prst="rect">
            <a:avLst/>
          </a:prstGeom>
          <a:noFill/>
          <a:ln>
            <a:noFill/>
          </a:ln>
        </p:spPr>
        <p:txBody>
          <a:bodyPr spcFirstLastPara="1" wrap="square" lIns="91425" tIns="45700" rIns="91425" bIns="45700" anchor="t" anchorCtr="0">
            <a:noAutofit/>
          </a:bodyPr>
          <a:lstStyle/>
          <a:p>
            <a:pPr lvl="0" indent="-393192">
              <a:spcBef>
                <a:spcPts val="0"/>
              </a:spcBef>
            </a:pPr>
            <a:r>
              <a:rPr lang="en-US" sz="2400" dirty="0"/>
              <a:t>Using large poster paper, create a </a:t>
            </a:r>
            <a:r>
              <a:rPr lang="en-US" sz="2400" dirty="0" err="1"/>
              <a:t>GramIt</a:t>
            </a:r>
            <a:r>
              <a:rPr lang="en-US" sz="2400" dirty="0"/>
              <a:t> to represent your component of authenticity in a visual way.</a:t>
            </a:r>
          </a:p>
          <a:p>
            <a:pPr indent="-393192">
              <a:spcBef>
                <a:spcPts val="0"/>
              </a:spcBef>
            </a:pPr>
            <a:r>
              <a:rPr lang="en-US" sz="2400" dirty="0"/>
              <a:t>Add a short caption to describe the component. </a:t>
            </a:r>
          </a:p>
          <a:p>
            <a:pPr indent="-393192">
              <a:spcBef>
                <a:spcPts val="0"/>
              </a:spcBef>
            </a:pPr>
            <a:r>
              <a:rPr lang="en-US" sz="2400" dirty="0"/>
              <a:t>CHALLENGE: Include a hashtag. </a:t>
            </a:r>
            <a:r>
              <a:rPr lang="en-US" sz="2400" dirty="0">
                <a:solidFill>
                  <a:schemeClr val="accent1"/>
                </a:solidFill>
              </a:rPr>
              <a:t>#</a:t>
            </a:r>
            <a:r>
              <a:rPr lang="en-US" sz="2400" dirty="0" err="1">
                <a:solidFill>
                  <a:schemeClr val="accent1"/>
                </a:solidFill>
              </a:rPr>
              <a:t>OneToThreeWordSummary</a:t>
            </a:r>
            <a:endParaRPr lang="en-US" sz="2400" dirty="0">
              <a:solidFill>
                <a:schemeClr val="accent1"/>
              </a:solidFill>
            </a:endParaRPr>
          </a:p>
          <a:p>
            <a:pPr marL="64008" lvl="0" indent="0">
              <a:spcBef>
                <a:spcPts val="0"/>
              </a:spcBef>
              <a:buNone/>
            </a:pPr>
            <a:endParaRPr dirty="0"/>
          </a:p>
        </p:txBody>
      </p:sp>
      <p:pic>
        <p:nvPicPr>
          <p:cNvPr id="2" name="Picture 1">
            <a:extLst>
              <a:ext uri="{FF2B5EF4-FFF2-40B4-BE49-F238E27FC236}">
                <a16:creationId xmlns:a16="http://schemas.microsoft.com/office/drawing/2014/main" id="{20041193-D5E7-2B56-A448-635F7C03028C}"/>
              </a:ext>
            </a:extLst>
          </p:cNvPr>
          <p:cNvPicPr>
            <a:picLocks noChangeAspect="1"/>
          </p:cNvPicPr>
          <p:nvPr/>
        </p:nvPicPr>
        <p:blipFill>
          <a:blip r:embed="rId3"/>
          <a:stretch>
            <a:fillRect/>
          </a:stretch>
        </p:blipFill>
        <p:spPr>
          <a:xfrm>
            <a:off x="5863590" y="1370013"/>
            <a:ext cx="2651760" cy="2651760"/>
          </a:xfrm>
          <a:prstGeom prst="rect">
            <a:avLst/>
          </a:prstGeom>
        </p:spPr>
      </p:pic>
    </p:spTree>
    <p:extLst>
      <p:ext uri="{BB962C8B-B14F-4D97-AF65-F5344CB8AC3E}">
        <p14:creationId xmlns:p14="http://schemas.microsoft.com/office/powerpoint/2010/main" val="186039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EFDE3E0E-6B8B-F23F-A20A-EC7F1568D1F2}"/>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9393CA32-8D62-1683-20FE-A001D3FA5472}"/>
              </a:ext>
            </a:extLst>
          </p:cNvPr>
          <p:cNvSpPr txBox="1">
            <a:spLocks noGrp="1"/>
          </p:cNvSpPr>
          <p:nvPr>
            <p:ph type="title"/>
          </p:nvPr>
        </p:nvSpPr>
        <p:spPr>
          <a:xfrm>
            <a:off x="628650" y="2074862"/>
            <a:ext cx="7886700" cy="9937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n-US" dirty="0"/>
              <a:t>Authentic Lesson </a:t>
            </a:r>
            <a:br>
              <a:rPr lang="en-US" dirty="0"/>
            </a:br>
            <a:r>
              <a:rPr lang="en-US" dirty="0"/>
              <a:t>Reflection Tool</a:t>
            </a:r>
            <a:endParaRPr dirty="0"/>
          </a:p>
        </p:txBody>
      </p:sp>
      <p:pic>
        <p:nvPicPr>
          <p:cNvPr id="2" name="Picture 1">
            <a:extLst>
              <a:ext uri="{FF2B5EF4-FFF2-40B4-BE49-F238E27FC236}">
                <a16:creationId xmlns:a16="http://schemas.microsoft.com/office/drawing/2014/main" id="{235F92C4-D73F-DA64-A27D-043CF7FA5558}"/>
              </a:ext>
            </a:extLst>
          </p:cNvPr>
          <p:cNvPicPr>
            <a:picLocks noChangeAspect="1"/>
          </p:cNvPicPr>
          <p:nvPr/>
        </p:nvPicPr>
        <p:blipFill>
          <a:blip r:embed="rId3"/>
          <a:stretch>
            <a:fillRect/>
          </a:stretch>
        </p:blipFill>
        <p:spPr>
          <a:xfrm>
            <a:off x="3657292" y="262826"/>
            <a:ext cx="3672212" cy="4752275"/>
          </a:xfrm>
          <a:prstGeom prst="rect">
            <a:avLst/>
          </a:prstGeom>
        </p:spPr>
      </p:pic>
    </p:spTree>
    <p:extLst>
      <p:ext uri="{BB962C8B-B14F-4D97-AF65-F5344CB8AC3E}">
        <p14:creationId xmlns:p14="http://schemas.microsoft.com/office/powerpoint/2010/main" val="300713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3945466" y="559689"/>
            <a:ext cx="4565121" cy="2139950"/>
          </a:xfrm>
          <a:prstGeom prst="rect">
            <a:avLst/>
          </a:prstGeom>
          <a:noFill/>
          <a:ln>
            <a:noFill/>
          </a:ln>
        </p:spPr>
        <p:txBody>
          <a:bodyPr spcFirstLastPara="1" wrap="square" lIns="91425" tIns="45700" rIns="91425" bIns="45700" anchor="b" anchorCtr="0">
            <a:normAutofit/>
          </a:bodyPr>
          <a:lstStyle/>
          <a:p>
            <a:r>
              <a:rPr lang="en-US" b="1" dirty="0"/>
              <a:t>Authenticity</a:t>
            </a:r>
          </a:p>
        </p:txBody>
      </p:sp>
      <p:sp>
        <p:nvSpPr>
          <p:cNvPr id="81" name="Google Shape;81;p2"/>
          <p:cNvSpPr txBox="1">
            <a:spLocks noGrp="1"/>
          </p:cNvSpPr>
          <p:nvPr>
            <p:ph type="body" idx="1"/>
          </p:nvPr>
        </p:nvSpPr>
        <p:spPr>
          <a:xfrm>
            <a:off x="3944799" y="2807732"/>
            <a:ext cx="4564202" cy="1397000"/>
          </a:xfrm>
          <a:prstGeom prst="rect">
            <a:avLst/>
          </a:prstGeom>
          <a:noFill/>
          <a:ln>
            <a:noFill/>
          </a:ln>
        </p:spPr>
        <p:txBody>
          <a:bodyPr spcFirstLastPara="1" wrap="square" lIns="91425" tIns="45700" rIns="91425" bIns="45700" anchor="t" anchorCtr="0">
            <a:noAutofit/>
          </a:bodyPr>
          <a:lstStyle/>
          <a:p>
            <a:r>
              <a:rPr lang="en-US" b="1" dirty="0"/>
              <a:t>It's Not Just a Fairy Tale (Shortened Version)</a:t>
            </a:r>
          </a:p>
        </p:txBody>
      </p:sp>
      <p:sp>
        <p:nvSpPr>
          <p:cNvPr id="82" name="Google Shape;82;p2"/>
          <p:cNvSpPr/>
          <p:nvPr/>
        </p:nvSpPr>
        <p:spPr>
          <a:xfrm>
            <a:off x="744173" y="1323284"/>
            <a:ext cx="2922311" cy="2519234"/>
          </a:xfrm>
          <a:prstGeom prst="hexagon">
            <a:avLst>
              <a:gd name="adj" fmla="val 25000"/>
              <a:gd name="vf" fmla="val 11547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26" name="Picture 2">
            <a:extLst>
              <a:ext uri="{FF2B5EF4-FFF2-40B4-BE49-F238E27FC236}">
                <a16:creationId xmlns:a16="http://schemas.microsoft.com/office/drawing/2014/main" id="{4CFB99B6-AC85-3F7C-4536-508B0AD0E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73" y="1323284"/>
            <a:ext cx="2922311" cy="2519234"/>
          </a:xfrm>
          <a:prstGeom prst="hexagon">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95481444-E3D5-E7FC-1B0D-AD72A6FFC27F}"/>
            </a:ext>
          </a:extLst>
        </p:cNvPr>
        <p:cNvGrpSpPr/>
        <p:nvPr/>
      </p:nvGrpSpPr>
      <p:grpSpPr>
        <a:xfrm>
          <a:off x="0" y="0"/>
          <a:ext cx="0" cy="0"/>
          <a:chOff x="0" y="0"/>
          <a:chExt cx="0" cy="0"/>
        </a:xfrm>
      </p:grpSpPr>
      <p:sp>
        <p:nvSpPr>
          <p:cNvPr id="111" name="Google Shape;111;p7">
            <a:extLst>
              <a:ext uri="{FF2B5EF4-FFF2-40B4-BE49-F238E27FC236}">
                <a16:creationId xmlns:a16="http://schemas.microsoft.com/office/drawing/2014/main" id="{8EA3FD81-737D-87B8-7875-8AE1C92D1839}"/>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LEARN Strategy Reflection</a:t>
            </a:r>
            <a:endParaRPr dirty="0"/>
          </a:p>
        </p:txBody>
      </p:sp>
      <p:sp>
        <p:nvSpPr>
          <p:cNvPr id="112" name="Google Shape;112;p7">
            <a:extLst>
              <a:ext uri="{FF2B5EF4-FFF2-40B4-BE49-F238E27FC236}">
                <a16:creationId xmlns:a16="http://schemas.microsoft.com/office/drawing/2014/main" id="{0CC6F8D8-42EE-8231-5B1C-362353B91006}"/>
              </a:ext>
            </a:extLst>
          </p:cNvPr>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p>
            <a:pPr marL="457200" lvl="0" indent="-393192" algn="l" rtl="0">
              <a:spcBef>
                <a:spcPts val="0"/>
              </a:spcBef>
              <a:spcAft>
                <a:spcPts val="0"/>
              </a:spcAft>
              <a:buSzPts val="2600"/>
              <a:buChar char="●"/>
            </a:pPr>
            <a:r>
              <a:rPr lang="en-US" sz="2400" dirty="0"/>
              <a:t>Jigsaw</a:t>
            </a:r>
          </a:p>
          <a:p>
            <a:pPr marL="457200" lvl="0" indent="-393192" algn="l" rtl="0">
              <a:spcBef>
                <a:spcPts val="0"/>
              </a:spcBef>
              <a:spcAft>
                <a:spcPts val="0"/>
              </a:spcAft>
              <a:buSzPts val="2600"/>
              <a:buChar char="●"/>
            </a:pPr>
            <a:r>
              <a:rPr lang="en-US" sz="2400" dirty="0"/>
              <a:t>Why-Lighting</a:t>
            </a:r>
          </a:p>
          <a:p>
            <a:pPr marL="457200" lvl="0" indent="-393192" algn="l" rtl="0">
              <a:spcBef>
                <a:spcPts val="0"/>
              </a:spcBef>
              <a:spcAft>
                <a:spcPts val="0"/>
              </a:spcAft>
              <a:buSzPts val="2600"/>
              <a:buChar char="●"/>
            </a:pPr>
            <a:r>
              <a:rPr lang="en-US" sz="2400" dirty="0" err="1"/>
              <a:t>GramIt</a:t>
            </a:r>
            <a:endParaRPr sz="2400" dirty="0"/>
          </a:p>
        </p:txBody>
      </p:sp>
      <p:pic>
        <p:nvPicPr>
          <p:cNvPr id="2" name="Picture 4" descr="A close up of a sign&#10;&#10;Description generated with high confidence">
            <a:hlinkClick r:id="rId3"/>
            <a:extLst>
              <a:ext uri="{FF2B5EF4-FFF2-40B4-BE49-F238E27FC236}">
                <a16:creationId xmlns:a16="http://schemas.microsoft.com/office/drawing/2014/main" id="{91D579B2-18F2-41C7-1D04-7D0A57ABC5DA}"/>
              </a:ext>
            </a:extLst>
          </p:cNvPr>
          <p:cNvPicPr>
            <a:picLocks noChangeAspect="1"/>
          </p:cNvPicPr>
          <p:nvPr/>
        </p:nvPicPr>
        <p:blipFill>
          <a:blip r:embed="rId4"/>
          <a:stretch>
            <a:fillRect/>
          </a:stretch>
        </p:blipFill>
        <p:spPr>
          <a:xfrm>
            <a:off x="5020056" y="1554480"/>
            <a:ext cx="2760203" cy="2836862"/>
          </a:xfrm>
          <a:prstGeom prst="rect">
            <a:avLst/>
          </a:prstGeom>
        </p:spPr>
      </p:pic>
      <p:pic>
        <p:nvPicPr>
          <p:cNvPr id="3" name="Picture 2">
            <a:hlinkClick r:id="rId3"/>
            <a:extLst>
              <a:ext uri="{FF2B5EF4-FFF2-40B4-BE49-F238E27FC236}">
                <a16:creationId xmlns:a16="http://schemas.microsoft.com/office/drawing/2014/main" id="{FB3E2B38-F3DC-76AF-B834-F6DF9F9016B0}"/>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354227" y="3754131"/>
            <a:ext cx="2702011" cy="1179559"/>
          </a:xfrm>
          <a:prstGeom prst="rect">
            <a:avLst/>
          </a:prstGeom>
        </p:spPr>
      </p:pic>
    </p:spTree>
    <p:extLst>
      <p:ext uri="{BB962C8B-B14F-4D97-AF65-F5344CB8AC3E}">
        <p14:creationId xmlns:p14="http://schemas.microsoft.com/office/powerpoint/2010/main" val="120136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0C0DF452-EF40-95DB-38A7-8C57016CF457}"/>
            </a:ext>
          </a:extLst>
        </p:cNvPr>
        <p:cNvGrpSpPr/>
        <p:nvPr/>
      </p:nvGrpSpPr>
      <p:grpSpPr>
        <a:xfrm>
          <a:off x="0" y="0"/>
          <a:ext cx="0" cy="0"/>
          <a:chOff x="0" y="0"/>
          <a:chExt cx="0" cy="0"/>
        </a:xfrm>
      </p:grpSpPr>
      <p:sp>
        <p:nvSpPr>
          <p:cNvPr id="111" name="Google Shape;111;p7">
            <a:extLst>
              <a:ext uri="{FF2B5EF4-FFF2-40B4-BE49-F238E27FC236}">
                <a16:creationId xmlns:a16="http://schemas.microsoft.com/office/drawing/2014/main" id="{8272530A-932B-D1CA-759B-76873441DDDB}"/>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3-2-1</a:t>
            </a:r>
            <a:endParaRPr dirty="0"/>
          </a:p>
        </p:txBody>
      </p:sp>
      <p:sp>
        <p:nvSpPr>
          <p:cNvPr id="112" name="Google Shape;112;p7">
            <a:extLst>
              <a:ext uri="{FF2B5EF4-FFF2-40B4-BE49-F238E27FC236}">
                <a16:creationId xmlns:a16="http://schemas.microsoft.com/office/drawing/2014/main" id="{F80BF055-A233-6780-D51C-D972794C8B75}"/>
              </a:ext>
            </a:extLst>
          </p:cNvPr>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p>
            <a:pPr>
              <a:buSzPct val="100000"/>
            </a:pPr>
            <a:r>
              <a:rPr lang="en-US" sz="2400" b="1" dirty="0">
                <a:solidFill>
                  <a:schemeClr val="accent1"/>
                </a:solidFill>
              </a:rPr>
              <a:t>Three</a:t>
            </a:r>
            <a:r>
              <a:rPr lang="en-US" sz="2400" dirty="0"/>
              <a:t> things that make a lesson authentic</a:t>
            </a:r>
          </a:p>
          <a:p>
            <a:pPr>
              <a:buSzPct val="100000"/>
            </a:pPr>
            <a:r>
              <a:rPr lang="en-US" sz="2400" b="1" dirty="0">
                <a:solidFill>
                  <a:schemeClr val="accent1"/>
                </a:solidFill>
              </a:rPr>
              <a:t>Two</a:t>
            </a:r>
            <a:r>
              <a:rPr lang="en-US" sz="2400" dirty="0"/>
              <a:t> authentic things you plan to implement in this week's lessons </a:t>
            </a:r>
          </a:p>
          <a:p>
            <a:pPr>
              <a:buSzPct val="100000"/>
            </a:pPr>
            <a:r>
              <a:rPr lang="en-US" sz="2400" b="1" dirty="0">
                <a:solidFill>
                  <a:schemeClr val="accent1"/>
                </a:solidFill>
              </a:rPr>
              <a:t>One</a:t>
            </a:r>
            <a:r>
              <a:rPr lang="en-US" sz="2400" dirty="0"/>
              <a:t> question you still have about authenticity or authentic lessons</a:t>
            </a:r>
          </a:p>
        </p:txBody>
      </p:sp>
      <p:pic>
        <p:nvPicPr>
          <p:cNvPr id="113" name="Google Shape;113;p7" descr="A diagram of a question mark and stars&#10;&#10;AI-generated content may be incorrect.">
            <a:extLst>
              <a:ext uri="{FF2B5EF4-FFF2-40B4-BE49-F238E27FC236}">
                <a16:creationId xmlns:a16="http://schemas.microsoft.com/office/drawing/2014/main" id="{F61415E7-9FF7-D1FF-6497-30CF0E0A719E}"/>
              </a:ext>
            </a:extLst>
          </p:cNvPr>
          <p:cNvPicPr preferRelativeResize="0"/>
          <p:nvPr/>
        </p:nvPicPr>
        <p:blipFill rotWithShape="1">
          <a:blip r:embed="rId3">
            <a:alphaModFix/>
          </a:blip>
          <a:srcRect/>
          <a:stretch/>
        </p:blipFill>
        <p:spPr>
          <a:xfrm>
            <a:off x="5020056" y="1554480"/>
            <a:ext cx="2649538" cy="2651760"/>
          </a:xfrm>
          <a:prstGeom prst="rect">
            <a:avLst/>
          </a:prstGeom>
          <a:noFill/>
          <a:ln>
            <a:noFill/>
          </a:ln>
        </p:spPr>
      </p:pic>
    </p:spTree>
    <p:extLst>
      <p:ext uri="{BB962C8B-B14F-4D97-AF65-F5344CB8AC3E}">
        <p14:creationId xmlns:p14="http://schemas.microsoft.com/office/powerpoint/2010/main" val="61545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41E597DE-BDB3-F6C3-C773-12ABBF6DC64D}"/>
            </a:ext>
          </a:extLst>
        </p:cNvPr>
        <p:cNvGrpSpPr/>
        <p:nvPr/>
      </p:nvGrpSpPr>
      <p:grpSpPr>
        <a:xfrm>
          <a:off x="0" y="0"/>
          <a:ext cx="0" cy="0"/>
          <a:chOff x="0" y="0"/>
          <a:chExt cx="0" cy="0"/>
        </a:xfrm>
      </p:grpSpPr>
      <p:sp>
        <p:nvSpPr>
          <p:cNvPr id="99" name="Google Shape;99;p5">
            <a:extLst>
              <a:ext uri="{FF2B5EF4-FFF2-40B4-BE49-F238E27FC236}">
                <a16:creationId xmlns:a16="http://schemas.microsoft.com/office/drawing/2014/main" id="{07F4718A-2A91-0416-5146-7C134C537A7B}"/>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K20 LEARN</a:t>
            </a:r>
            <a:endParaRPr dirty="0"/>
          </a:p>
        </p:txBody>
      </p:sp>
      <p:pic>
        <p:nvPicPr>
          <p:cNvPr id="3" name="Picture 2">
            <a:hlinkClick r:id="rId3"/>
            <a:extLst>
              <a:ext uri="{FF2B5EF4-FFF2-40B4-BE49-F238E27FC236}">
                <a16:creationId xmlns:a16="http://schemas.microsoft.com/office/drawing/2014/main" id="{DE396933-EEAB-2285-505A-516872A20BB3}"/>
              </a:ext>
            </a:extLst>
          </p:cNvPr>
          <p:cNvPicPr>
            <a:picLocks noChangeAspect="1"/>
          </p:cNvPicPr>
          <p:nvPr/>
        </p:nvPicPr>
        <p:blipFill>
          <a:blip r:embed="rId4"/>
          <a:stretch>
            <a:fillRect/>
          </a:stretch>
        </p:blipFill>
        <p:spPr>
          <a:xfrm>
            <a:off x="1398104" y="1850001"/>
            <a:ext cx="6347792" cy="2354999"/>
          </a:xfrm>
          <a:prstGeom prst="rect">
            <a:avLst/>
          </a:prstGeom>
        </p:spPr>
      </p:pic>
      <p:sp>
        <p:nvSpPr>
          <p:cNvPr id="4" name="TextBox 3">
            <a:extLst>
              <a:ext uri="{FF2B5EF4-FFF2-40B4-BE49-F238E27FC236}">
                <a16:creationId xmlns:a16="http://schemas.microsoft.com/office/drawing/2014/main" id="{77BE8AEB-9945-ED33-8348-9049D60B8409}"/>
              </a:ext>
            </a:extLst>
          </p:cNvPr>
          <p:cNvSpPr txBox="1"/>
          <p:nvPr/>
        </p:nvSpPr>
        <p:spPr>
          <a:xfrm>
            <a:off x="2237546" y="4376419"/>
            <a:ext cx="4668908" cy="492443"/>
          </a:xfrm>
          <a:prstGeom prst="rect">
            <a:avLst/>
          </a:prstGeom>
          <a:noFill/>
        </p:spPr>
        <p:txBody>
          <a:bodyPr wrap="square" rtlCol="0">
            <a:spAutoFit/>
          </a:bodyPr>
          <a:lstStyle/>
          <a:p>
            <a:r>
              <a:rPr lang="en-US" sz="2600" dirty="0">
                <a:solidFill>
                  <a:schemeClr val="accent1"/>
                </a:solidFill>
                <a:latin typeface="Calibri" panose="020F0502020204030204" pitchFamily="34" charset="0"/>
                <a:cs typeface="Calibri" panose="020F0502020204030204" pitchFamily="34" charset="0"/>
              </a:rPr>
              <a:t>https://learn.k20center.ou.edu/</a:t>
            </a:r>
          </a:p>
        </p:txBody>
      </p:sp>
    </p:spTree>
    <p:extLst>
      <p:ext uri="{BB962C8B-B14F-4D97-AF65-F5344CB8AC3E}">
        <p14:creationId xmlns:p14="http://schemas.microsoft.com/office/powerpoint/2010/main" val="298564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135C0BC6-B739-1C00-3644-3422EA762387}"/>
            </a:ext>
          </a:extLst>
        </p:cNvPr>
        <p:cNvGrpSpPr/>
        <p:nvPr/>
      </p:nvGrpSpPr>
      <p:grpSpPr>
        <a:xfrm>
          <a:off x="0" y="0"/>
          <a:ext cx="0" cy="0"/>
          <a:chOff x="0" y="0"/>
          <a:chExt cx="0" cy="0"/>
        </a:xfrm>
      </p:grpSpPr>
    </p:spTree>
    <p:extLst>
      <p:ext uri="{BB962C8B-B14F-4D97-AF65-F5344CB8AC3E}">
        <p14:creationId xmlns:p14="http://schemas.microsoft.com/office/powerpoint/2010/main" val="16797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Commit and Toss</a:t>
            </a:r>
            <a:endParaRPr dirty="0"/>
          </a:p>
        </p:txBody>
      </p:sp>
      <p:sp>
        <p:nvSpPr>
          <p:cNvPr id="112" name="Google Shape;112;p7"/>
          <p:cNvSpPr txBox="1">
            <a:spLocks noGrp="1"/>
          </p:cNvSpPr>
          <p:nvPr>
            <p:ph type="body" idx="1"/>
          </p:nvPr>
        </p:nvSpPr>
        <p:spPr>
          <a:xfrm>
            <a:off x="628650" y="1370013"/>
            <a:ext cx="5140248" cy="3262312"/>
          </a:xfrm>
          <a:prstGeom prst="rect">
            <a:avLst/>
          </a:prstGeom>
          <a:noFill/>
          <a:ln>
            <a:noFill/>
          </a:ln>
        </p:spPr>
        <p:txBody>
          <a:bodyPr spcFirstLastPara="1" wrap="square" lIns="91425" tIns="45700" rIns="91425" bIns="45700" anchor="t" anchorCtr="0">
            <a:noAutofit/>
          </a:bodyPr>
          <a:lstStyle/>
          <a:p>
            <a:pPr marL="64008" lvl="0" indent="0">
              <a:spcBef>
                <a:spcPts val="0"/>
              </a:spcBef>
              <a:buSzPts val="2600"/>
              <a:buNone/>
            </a:pPr>
            <a:r>
              <a:rPr lang="en-US" sz="2400" dirty="0"/>
              <a:t>Think of your most meaningful learning experience and record it on your paper.</a:t>
            </a:r>
          </a:p>
          <a:p>
            <a:pPr marL="64008" lvl="0" indent="0">
              <a:spcBef>
                <a:spcPts val="0"/>
              </a:spcBef>
              <a:buSzPts val="2600"/>
              <a:buNone/>
            </a:pPr>
            <a:endParaRPr dirty="0"/>
          </a:p>
        </p:txBody>
      </p:sp>
      <p:pic>
        <p:nvPicPr>
          <p:cNvPr id="2" name="Picture 1">
            <a:extLst>
              <a:ext uri="{FF2B5EF4-FFF2-40B4-BE49-F238E27FC236}">
                <a16:creationId xmlns:a16="http://schemas.microsoft.com/office/drawing/2014/main" id="{AE46AC45-4737-E902-B8AC-A1F738A6C466}"/>
              </a:ext>
            </a:extLst>
          </p:cNvPr>
          <p:cNvPicPr>
            <a:picLocks noChangeAspect="1"/>
          </p:cNvPicPr>
          <p:nvPr/>
        </p:nvPicPr>
        <p:blipFill>
          <a:blip r:embed="rId3"/>
          <a:stretch>
            <a:fillRect/>
          </a:stretch>
        </p:blipFill>
        <p:spPr>
          <a:xfrm>
            <a:off x="6129997" y="1676400"/>
            <a:ext cx="2206737" cy="26495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641893" y="300192"/>
            <a:ext cx="7886700" cy="2139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Essential Questions</a:t>
            </a:r>
            <a:endParaRPr dirty="0"/>
          </a:p>
        </p:txBody>
      </p:sp>
      <p:sp>
        <p:nvSpPr>
          <p:cNvPr id="88" name="Google Shape;88;p3"/>
          <p:cNvSpPr txBox="1">
            <a:spLocks noGrp="1"/>
          </p:cNvSpPr>
          <p:nvPr>
            <p:ph type="body" idx="1"/>
          </p:nvPr>
        </p:nvSpPr>
        <p:spPr>
          <a:xfrm>
            <a:off x="643481" y="2626152"/>
            <a:ext cx="7885112" cy="1397000"/>
          </a:xfrm>
          <a:prstGeom prst="rect">
            <a:avLst/>
          </a:prstGeom>
          <a:noFill/>
          <a:ln>
            <a:noFill/>
          </a:ln>
        </p:spPr>
        <p:txBody>
          <a:bodyPr spcFirstLastPara="1" wrap="square" lIns="91425" tIns="45700" rIns="91425" bIns="45700" anchor="t" anchorCtr="0">
            <a:noAutofit/>
          </a:bodyPr>
          <a:lstStyle/>
          <a:p>
            <a:pPr indent="-393192">
              <a:spcBef>
                <a:spcPts val="0"/>
              </a:spcBef>
            </a:pPr>
            <a:r>
              <a:rPr lang="en-US" sz="2400" dirty="0"/>
              <a:t>How does authentic teaching enhance student learning? </a:t>
            </a:r>
            <a:endParaRPr sz="2400" dirty="0"/>
          </a:p>
          <a:p>
            <a:r>
              <a:rPr lang="en-US" sz="2400" dirty="0"/>
              <a:t>Why is creating authentic lessons important for student achievement?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623888" y="-197892"/>
            <a:ext cx="7886700" cy="2139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Learning Objectives</a:t>
            </a:r>
            <a:endParaRPr dirty="0"/>
          </a:p>
        </p:txBody>
      </p:sp>
      <p:sp>
        <p:nvSpPr>
          <p:cNvPr id="94" name="Google Shape;94;p4"/>
          <p:cNvSpPr txBox="1">
            <a:spLocks noGrp="1"/>
          </p:cNvSpPr>
          <p:nvPr>
            <p:ph type="body" idx="1"/>
          </p:nvPr>
        </p:nvSpPr>
        <p:spPr>
          <a:xfrm>
            <a:off x="623888" y="2050008"/>
            <a:ext cx="7885112" cy="1397000"/>
          </a:xfrm>
          <a:prstGeom prst="rect">
            <a:avLst/>
          </a:prstGeom>
          <a:noFill/>
          <a:ln>
            <a:noFill/>
          </a:ln>
        </p:spPr>
        <p:txBody>
          <a:bodyPr spcFirstLastPara="1" wrap="square" lIns="91425" tIns="45700" rIns="91425" bIns="45700" anchor="t" anchorCtr="0">
            <a:noAutofit/>
          </a:bodyPr>
          <a:lstStyle/>
          <a:p>
            <a:pPr lvl="0" indent="-393192">
              <a:spcBef>
                <a:spcPts val="0"/>
              </a:spcBef>
            </a:pPr>
            <a:r>
              <a:rPr lang="en-US" sz="2400" dirty="0"/>
              <a:t>Explore a collaborative, authentic lesson with a variety of instructional strategies and examine the components of authentic teaching and learning.</a:t>
            </a:r>
          </a:p>
          <a:p>
            <a:pPr lvl="0" indent="-393192">
              <a:spcBef>
                <a:spcPts val="0"/>
              </a:spcBef>
            </a:pPr>
            <a:r>
              <a:rPr lang="en-US" sz="2400" dirty="0"/>
              <a:t>Compare different classroom environments and how they support authentic teaching and learning.</a:t>
            </a:r>
          </a:p>
          <a:p>
            <a:pPr lvl="0" indent="-393192">
              <a:spcBef>
                <a:spcPts val="0"/>
              </a:spcBef>
            </a:pPr>
            <a:r>
              <a:rPr lang="en-US" sz="2400" dirty="0"/>
              <a:t>Connect authentic teaching and learning practices with the goals of the GEAR UP grant.</a:t>
            </a:r>
          </a:p>
          <a:p>
            <a:pPr lvl="0" indent="-393192">
              <a:spcBef>
                <a:spcPts val="0"/>
              </a:spcBef>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5CD88A6E-CF83-4C39-AA70-0522A1FD3CC4}"/>
            </a:ext>
          </a:extLst>
        </p:cNvPr>
        <p:cNvGrpSpPr/>
        <p:nvPr/>
      </p:nvGrpSpPr>
      <p:grpSpPr>
        <a:xfrm>
          <a:off x="0" y="0"/>
          <a:ext cx="0" cy="0"/>
          <a:chOff x="0" y="0"/>
          <a:chExt cx="0" cy="0"/>
        </a:xfrm>
      </p:grpSpPr>
      <p:sp>
        <p:nvSpPr>
          <p:cNvPr id="111" name="Google Shape;111;p7">
            <a:extLst>
              <a:ext uri="{FF2B5EF4-FFF2-40B4-BE49-F238E27FC236}">
                <a16:creationId xmlns:a16="http://schemas.microsoft.com/office/drawing/2014/main" id="{2293ECE1-016E-88A2-52BF-1581148B9B8C}"/>
              </a:ext>
            </a:extLst>
          </p:cNvPr>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Fold the Line</a:t>
            </a:r>
            <a:endParaRPr dirty="0"/>
          </a:p>
        </p:txBody>
      </p:sp>
      <p:sp>
        <p:nvSpPr>
          <p:cNvPr id="112" name="Google Shape;112;p7">
            <a:extLst>
              <a:ext uri="{FF2B5EF4-FFF2-40B4-BE49-F238E27FC236}">
                <a16:creationId xmlns:a16="http://schemas.microsoft.com/office/drawing/2014/main" id="{D515A1C2-2B37-520E-66B5-245A420F0ED3}"/>
              </a:ext>
            </a:extLst>
          </p:cNvPr>
          <p:cNvSpPr txBox="1">
            <a:spLocks noGrp="1"/>
          </p:cNvSpPr>
          <p:nvPr>
            <p:ph type="body" idx="1"/>
          </p:nvPr>
        </p:nvSpPr>
        <p:spPr>
          <a:xfrm>
            <a:off x="628650" y="1370013"/>
            <a:ext cx="5049838" cy="3262312"/>
          </a:xfrm>
          <a:prstGeom prst="rect">
            <a:avLst/>
          </a:prstGeom>
          <a:noFill/>
          <a:ln>
            <a:noFill/>
          </a:ln>
        </p:spPr>
        <p:txBody>
          <a:bodyPr spcFirstLastPara="1" wrap="square" lIns="91425" tIns="45700" rIns="91425" bIns="45700" anchor="t" anchorCtr="0">
            <a:noAutofit/>
          </a:bodyPr>
          <a:lstStyle/>
          <a:p>
            <a:pPr lvl="0" indent="-393192">
              <a:spcBef>
                <a:spcPts val="0"/>
              </a:spcBef>
              <a:buSzPts val="2600"/>
            </a:pPr>
            <a:r>
              <a:rPr lang="en-US" sz="2400" dirty="0"/>
              <a:t>How well do you know the Rumpelstiltskin story?</a:t>
            </a:r>
          </a:p>
          <a:p>
            <a:pPr lvl="1" indent="-393192">
              <a:spcBef>
                <a:spcPts val="0"/>
              </a:spcBef>
              <a:buSzPts val="2600"/>
            </a:pPr>
            <a:r>
              <a:rPr lang="en-US" sz="2400" dirty="0"/>
              <a:t>1 (not very well) to 10 (could retell the whole story and portray the characters)</a:t>
            </a:r>
          </a:p>
          <a:p>
            <a:pPr marL="64008" lvl="0" indent="0">
              <a:spcBef>
                <a:spcPts val="0"/>
              </a:spcBef>
              <a:buSzPts val="2600"/>
              <a:buNone/>
            </a:pPr>
            <a:endParaRPr sz="2000" dirty="0"/>
          </a:p>
        </p:txBody>
      </p:sp>
      <p:pic>
        <p:nvPicPr>
          <p:cNvPr id="3" name="Picture 2">
            <a:extLst>
              <a:ext uri="{FF2B5EF4-FFF2-40B4-BE49-F238E27FC236}">
                <a16:creationId xmlns:a16="http://schemas.microsoft.com/office/drawing/2014/main" id="{9A83B2B4-A970-F712-0AFB-AFF919D49AA2}"/>
              </a:ext>
            </a:extLst>
          </p:cNvPr>
          <p:cNvPicPr>
            <a:picLocks noChangeAspect="1"/>
          </p:cNvPicPr>
          <p:nvPr/>
        </p:nvPicPr>
        <p:blipFill>
          <a:blip r:embed="rId3"/>
          <a:stretch>
            <a:fillRect/>
          </a:stretch>
        </p:blipFill>
        <p:spPr>
          <a:xfrm>
            <a:off x="5901513" y="1582738"/>
            <a:ext cx="2836862" cy="2836862"/>
          </a:xfrm>
          <a:prstGeom prst="rect">
            <a:avLst/>
          </a:prstGeom>
        </p:spPr>
      </p:pic>
    </p:spTree>
    <p:extLst>
      <p:ext uri="{BB962C8B-B14F-4D97-AF65-F5344CB8AC3E}">
        <p14:creationId xmlns:p14="http://schemas.microsoft.com/office/powerpoint/2010/main" val="277688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FC530D4F-41FB-4BD4-1A8D-40E41A2EC1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A6C649-B27B-85F5-6925-E123B0F3EB8D}"/>
              </a:ext>
            </a:extLst>
          </p:cNvPr>
          <p:cNvPicPr>
            <a:picLocks noChangeAspect="1"/>
          </p:cNvPicPr>
          <p:nvPr/>
        </p:nvPicPr>
        <p:blipFill rotWithShape="1">
          <a:blip r:embed="rId3">
            <a:extLst>
              <a:ext uri="{28A0092B-C50C-407E-A947-70E740481C1C}">
                <a14:useLocalDpi xmlns:a14="http://schemas.microsoft.com/office/drawing/2010/main"/>
              </a:ext>
            </a:extLst>
          </a:blip>
          <a:srcRect l="2720" r="6700"/>
          <a:stretch/>
        </p:blipFill>
        <p:spPr>
          <a:xfrm>
            <a:off x="1519124" y="1890002"/>
            <a:ext cx="2090963" cy="2743200"/>
          </a:xfrm>
          <a:prstGeom prst="rect">
            <a:avLst/>
          </a:prstGeom>
          <a:ln>
            <a:noFill/>
          </a:ln>
          <a:effectLst/>
        </p:spPr>
      </p:pic>
      <p:sp>
        <p:nvSpPr>
          <p:cNvPr id="132" name="Google Shape;132;p10">
            <a:extLst>
              <a:ext uri="{FF2B5EF4-FFF2-40B4-BE49-F238E27FC236}">
                <a16:creationId xmlns:a16="http://schemas.microsoft.com/office/drawing/2014/main" id="{17A32A50-CC9A-7610-E1CF-6126DC525E96}"/>
              </a:ext>
            </a:extLst>
          </p:cNvPr>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The Story</a:t>
            </a:r>
            <a:endParaRPr dirty="0"/>
          </a:p>
        </p:txBody>
      </p:sp>
      <p:sp>
        <p:nvSpPr>
          <p:cNvPr id="133" name="Google Shape;133;p10">
            <a:extLst>
              <a:ext uri="{FF2B5EF4-FFF2-40B4-BE49-F238E27FC236}">
                <a16:creationId xmlns:a16="http://schemas.microsoft.com/office/drawing/2014/main" id="{BD2C3440-1216-2A54-47C7-90E7960BF503}"/>
              </a:ext>
            </a:extLst>
          </p:cNvPr>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2600"/>
              <a:buNone/>
            </a:pPr>
            <a:r>
              <a:rPr lang="en-US" dirty="0"/>
              <a:t>	</a:t>
            </a:r>
            <a:endParaRPr dirty="0"/>
          </a:p>
        </p:txBody>
      </p:sp>
      <p:sp>
        <p:nvSpPr>
          <p:cNvPr id="135" name="Google Shape;135;p10">
            <a:extLst>
              <a:ext uri="{FF2B5EF4-FFF2-40B4-BE49-F238E27FC236}">
                <a16:creationId xmlns:a16="http://schemas.microsoft.com/office/drawing/2014/main" id="{E8FC6E2D-0051-A0E7-B90D-1FE8D6C08D55}"/>
              </a:ext>
            </a:extLst>
          </p:cNvPr>
          <p:cNvSpPr txBox="1">
            <a:spLocks noGrp="1"/>
          </p:cNvSpPr>
          <p:nvPr>
            <p:ph type="body" idx="3"/>
          </p:nvPr>
        </p:nvSpPr>
        <p:spPr>
          <a:xfrm>
            <a:off x="5578634" y="1268413"/>
            <a:ext cx="1988820" cy="60567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600"/>
              <a:buNone/>
            </a:pPr>
            <a:r>
              <a:rPr lang="en-US" dirty="0"/>
              <a:t>…until…</a:t>
            </a:r>
            <a:endParaRPr dirty="0"/>
          </a:p>
        </p:txBody>
      </p:sp>
      <p:pic>
        <p:nvPicPr>
          <p:cNvPr id="3" name="Picture 2">
            <a:extLst>
              <a:ext uri="{FF2B5EF4-FFF2-40B4-BE49-F238E27FC236}">
                <a16:creationId xmlns:a16="http://schemas.microsoft.com/office/drawing/2014/main" id="{7221C33B-C684-BEE9-5569-1D709D17005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578634" y="1887976"/>
            <a:ext cx="1988820" cy="2743200"/>
          </a:xfrm>
          <a:prstGeom prst="rect">
            <a:avLst/>
          </a:prstGeom>
          <a:ln>
            <a:noFill/>
          </a:ln>
          <a:effectLst/>
        </p:spPr>
      </p:pic>
      <p:sp>
        <p:nvSpPr>
          <p:cNvPr id="4" name="Rectangle 3">
            <a:extLst>
              <a:ext uri="{FF2B5EF4-FFF2-40B4-BE49-F238E27FC236}">
                <a16:creationId xmlns:a16="http://schemas.microsoft.com/office/drawing/2014/main" id="{7309AE23-3D9C-93C3-CB3D-44F56D164875}"/>
              </a:ext>
            </a:extLst>
          </p:cNvPr>
          <p:cNvSpPr/>
          <p:nvPr/>
        </p:nvSpPr>
        <p:spPr>
          <a:xfrm>
            <a:off x="1196975" y="1278815"/>
            <a:ext cx="3078480" cy="646331"/>
          </a:xfrm>
          <a:prstGeom prst="rect">
            <a:avLst/>
          </a:prstGeom>
          <a:noFill/>
          <a:ln>
            <a:noFill/>
          </a:ln>
          <a:effectLst/>
        </p:spPr>
        <p:txBody>
          <a:bodyPr wrap="square">
            <a:spAutoFit/>
          </a:bodyPr>
          <a:lstStyle/>
          <a:p>
            <a:r>
              <a:rPr lang="en-US" sz="3600" b="1" dirty="0">
                <a:ln w="0"/>
                <a:solidFill>
                  <a:srgbClr val="285781"/>
                </a:solidFill>
                <a:latin typeface="Edwardian Script ITC" panose="030303020407070D0804" pitchFamily="66" charset="0"/>
              </a:rPr>
              <a:t>Happily Ever After</a:t>
            </a:r>
          </a:p>
        </p:txBody>
      </p:sp>
    </p:spTree>
    <p:extLst>
      <p:ext uri="{BB962C8B-B14F-4D97-AF65-F5344CB8AC3E}">
        <p14:creationId xmlns:p14="http://schemas.microsoft.com/office/powerpoint/2010/main" val="277906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a:extLst>
            <a:ext uri="{FF2B5EF4-FFF2-40B4-BE49-F238E27FC236}">
              <a16:creationId xmlns:a16="http://schemas.microsoft.com/office/drawing/2014/main" id="{53E4A84B-D92A-2DBF-BC0F-ED671E445CAC}"/>
            </a:ext>
          </a:extLst>
        </p:cNvPr>
        <p:cNvGrpSpPr/>
        <p:nvPr/>
      </p:nvGrpSpPr>
      <p:grpSpPr>
        <a:xfrm>
          <a:off x="0" y="0"/>
          <a:ext cx="0" cy="0"/>
          <a:chOff x="0" y="0"/>
          <a:chExt cx="0" cy="0"/>
        </a:xfrm>
      </p:grpSpPr>
      <p:sp>
        <p:nvSpPr>
          <p:cNvPr id="132" name="Google Shape;132;p10">
            <a:extLst>
              <a:ext uri="{FF2B5EF4-FFF2-40B4-BE49-F238E27FC236}">
                <a16:creationId xmlns:a16="http://schemas.microsoft.com/office/drawing/2014/main" id="{09F93350-BFAF-A7AD-F5E5-DE926AA099DD}"/>
              </a:ext>
            </a:extLst>
          </p:cNvPr>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Playing Cards</a:t>
            </a:r>
            <a:endParaRPr dirty="0"/>
          </a:p>
        </p:txBody>
      </p:sp>
      <p:sp>
        <p:nvSpPr>
          <p:cNvPr id="133" name="Google Shape;133;p10">
            <a:extLst>
              <a:ext uri="{FF2B5EF4-FFF2-40B4-BE49-F238E27FC236}">
                <a16:creationId xmlns:a16="http://schemas.microsoft.com/office/drawing/2014/main" id="{2E595884-0591-2769-7EEA-A8C65F43D9A8}"/>
              </a:ext>
            </a:extLst>
          </p:cNvPr>
          <p:cNvSpPr txBox="1">
            <a:spLocks noGrp="1"/>
          </p:cNvSpPr>
          <p:nvPr>
            <p:ph type="body" idx="1"/>
          </p:nvPr>
        </p:nvSpPr>
        <p:spPr>
          <a:xfrm>
            <a:off x="934720" y="4182851"/>
            <a:ext cx="1117592" cy="40011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600"/>
              <a:buNone/>
            </a:pPr>
            <a:r>
              <a:rPr lang="en-US" sz="2000" dirty="0"/>
              <a:t>The King</a:t>
            </a:r>
            <a:endParaRPr sz="2000" dirty="0"/>
          </a:p>
        </p:txBody>
      </p:sp>
      <p:sp>
        <p:nvSpPr>
          <p:cNvPr id="135" name="Google Shape;135;p10">
            <a:extLst>
              <a:ext uri="{FF2B5EF4-FFF2-40B4-BE49-F238E27FC236}">
                <a16:creationId xmlns:a16="http://schemas.microsoft.com/office/drawing/2014/main" id="{ED9D173D-2BBE-C79E-4760-C849F29EFED0}"/>
              </a:ext>
            </a:extLst>
          </p:cNvPr>
          <p:cNvSpPr txBox="1">
            <a:spLocks noGrp="1"/>
          </p:cNvSpPr>
          <p:nvPr>
            <p:ph type="body" idx="3"/>
          </p:nvPr>
        </p:nvSpPr>
        <p:spPr>
          <a:xfrm>
            <a:off x="2513354" y="4149513"/>
            <a:ext cx="2106930" cy="71934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600"/>
              <a:buNone/>
            </a:pPr>
            <a:r>
              <a:rPr lang="en-US" sz="2000" dirty="0"/>
              <a:t>The Miller’s </a:t>
            </a:r>
          </a:p>
          <a:p>
            <a:pPr marL="0" lvl="0" indent="0" algn="ctr" rtl="0">
              <a:spcBef>
                <a:spcPts val="0"/>
              </a:spcBef>
              <a:spcAft>
                <a:spcPts val="0"/>
              </a:spcAft>
              <a:buSzPts val="2600"/>
              <a:buNone/>
            </a:pPr>
            <a:r>
              <a:rPr lang="en-US" sz="2000" dirty="0"/>
              <a:t>Daughter/Queen</a:t>
            </a:r>
            <a:endParaRPr sz="2000" dirty="0"/>
          </a:p>
        </p:txBody>
      </p:sp>
      <p:sp>
        <p:nvSpPr>
          <p:cNvPr id="5" name="TextBox 4">
            <a:extLst>
              <a:ext uri="{FF2B5EF4-FFF2-40B4-BE49-F238E27FC236}">
                <a16:creationId xmlns:a16="http://schemas.microsoft.com/office/drawing/2014/main" id="{DB8DAD77-E67F-A5B4-D226-6F99DA6CE35D}"/>
              </a:ext>
            </a:extLst>
          </p:cNvPr>
          <p:cNvSpPr txBox="1"/>
          <p:nvPr/>
        </p:nvSpPr>
        <p:spPr>
          <a:xfrm>
            <a:off x="5078537" y="4130674"/>
            <a:ext cx="1275477" cy="615553"/>
          </a:xfrm>
          <a:prstGeom prst="rect">
            <a:avLst/>
          </a:prstGeom>
          <a:noFill/>
        </p:spPr>
        <p:txBody>
          <a:bodyPr wrap="none" rtlCol="0">
            <a:spAutoFit/>
          </a:bodyPr>
          <a:lstStyle/>
          <a:p>
            <a:pPr lvl="0" algn="ctr">
              <a:buSzPts val="2600"/>
            </a:pPr>
            <a:r>
              <a:rPr lang="en-US" sz="2000" b="1" dirty="0">
                <a:solidFill>
                  <a:schemeClr val="accent1"/>
                </a:solidFill>
                <a:latin typeface="Calibri" panose="020F0502020204030204" pitchFamily="34" charset="0"/>
                <a:cs typeface="Calibri" panose="020F0502020204030204" pitchFamily="34" charset="0"/>
              </a:rPr>
              <a:t>The Miller</a:t>
            </a:r>
          </a:p>
          <a:p>
            <a:endParaRPr lang="en-US" dirty="0"/>
          </a:p>
        </p:txBody>
      </p:sp>
      <p:sp>
        <p:nvSpPr>
          <p:cNvPr id="6" name="TextBox 5">
            <a:extLst>
              <a:ext uri="{FF2B5EF4-FFF2-40B4-BE49-F238E27FC236}">
                <a16:creationId xmlns:a16="http://schemas.microsoft.com/office/drawing/2014/main" id="{1E25591F-8186-985E-33F9-2590C9DFFBE8}"/>
              </a:ext>
            </a:extLst>
          </p:cNvPr>
          <p:cNvSpPr txBox="1"/>
          <p:nvPr/>
        </p:nvSpPr>
        <p:spPr>
          <a:xfrm>
            <a:off x="6695303" y="4182850"/>
            <a:ext cx="1821635"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Rumpelstiltskin</a:t>
            </a:r>
          </a:p>
        </p:txBody>
      </p:sp>
      <p:pic>
        <p:nvPicPr>
          <p:cNvPr id="7" name="Picture 6">
            <a:hlinkClick r:id="rId3"/>
            <a:extLst>
              <a:ext uri="{FF2B5EF4-FFF2-40B4-BE49-F238E27FC236}">
                <a16:creationId xmlns:a16="http://schemas.microsoft.com/office/drawing/2014/main" id="{7C1B76E0-63F7-7714-5294-6F2EC72E1A8B}"/>
              </a:ext>
            </a:extLst>
          </p:cNvPr>
          <p:cNvPicPr>
            <a:picLocks noChangeAspect="1"/>
          </p:cNvPicPr>
          <p:nvPr/>
        </p:nvPicPr>
        <p:blipFill>
          <a:blip r:embed="rId4"/>
          <a:stretch>
            <a:fillRect/>
          </a:stretch>
        </p:blipFill>
        <p:spPr>
          <a:xfrm>
            <a:off x="563114" y="1387474"/>
            <a:ext cx="8017772" cy="2743200"/>
          </a:xfrm>
          <a:prstGeom prst="rect">
            <a:avLst/>
          </a:prstGeom>
        </p:spPr>
      </p:pic>
    </p:spTree>
    <p:extLst>
      <p:ext uri="{BB962C8B-B14F-4D97-AF65-F5344CB8AC3E}">
        <p14:creationId xmlns:p14="http://schemas.microsoft.com/office/powerpoint/2010/main" val="126398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628650" y="-7854"/>
            <a:ext cx="8388970" cy="80152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The Imaginary People’s Court</a:t>
            </a:r>
            <a:endParaRPr dirty="0"/>
          </a:p>
        </p:txBody>
      </p:sp>
      <p:sp>
        <p:nvSpPr>
          <p:cNvPr id="100" name="Google Shape;100;p5"/>
          <p:cNvSpPr txBox="1">
            <a:spLocks noGrp="1"/>
          </p:cNvSpPr>
          <p:nvPr>
            <p:ph type="body" idx="4294967295"/>
          </p:nvPr>
        </p:nvSpPr>
        <p:spPr>
          <a:xfrm>
            <a:off x="628650" y="940594"/>
            <a:ext cx="8388970" cy="3262312"/>
          </a:xfrm>
          <a:prstGeom prst="rect">
            <a:avLst/>
          </a:prstGeom>
          <a:noFill/>
          <a:ln>
            <a:noFill/>
          </a:ln>
        </p:spPr>
        <p:txBody>
          <a:bodyPr spcFirstLastPara="1" wrap="square" lIns="91425" tIns="45700" rIns="91425" bIns="45700" anchor="t" anchorCtr="0">
            <a:noAutofit/>
          </a:bodyPr>
          <a:lstStyle/>
          <a:p>
            <a:pPr marL="64008" lvl="0" indent="0" algn="l" rtl="0">
              <a:spcBef>
                <a:spcPts val="0"/>
              </a:spcBef>
              <a:spcAft>
                <a:spcPts val="0"/>
              </a:spcAft>
              <a:buSzPts val="2600"/>
              <a:buNone/>
            </a:pPr>
            <a:r>
              <a:rPr lang="en-US" sz="2400" b="1" dirty="0"/>
              <a:t>The Miller</a:t>
            </a:r>
          </a:p>
          <a:p>
            <a:pPr indent="-356616"/>
            <a:r>
              <a:rPr lang="en-US" sz="2400" dirty="0"/>
              <a:t>Charged with bribery, human trafficking, and tax fraud.</a:t>
            </a:r>
          </a:p>
          <a:p>
            <a:pPr marL="64008" lvl="0" indent="0">
              <a:spcBef>
                <a:spcPts val="0"/>
              </a:spcBef>
              <a:buNone/>
            </a:pPr>
            <a:r>
              <a:rPr lang="en-US" sz="2400" b="1" dirty="0"/>
              <a:t>The King</a:t>
            </a:r>
          </a:p>
          <a:p>
            <a:pPr indent="-356616"/>
            <a:r>
              <a:rPr lang="en-US" sz="2400" dirty="0"/>
              <a:t>Being impeached for accepting illegal tax contributions, intimidation, and unlawful detention.</a:t>
            </a:r>
          </a:p>
          <a:p>
            <a:pPr marL="64008" lvl="0" indent="0">
              <a:spcBef>
                <a:spcPts val="0"/>
              </a:spcBef>
              <a:buNone/>
            </a:pPr>
            <a:r>
              <a:rPr lang="en-US" sz="2400" b="1" dirty="0"/>
              <a:t>Rumpelstiltskin</a:t>
            </a:r>
          </a:p>
          <a:p>
            <a:pPr indent="-356616"/>
            <a:r>
              <a:rPr lang="en-US" sz="2400" dirty="0"/>
              <a:t>Charged with extortion, attempted kidnapping, and coercion.</a:t>
            </a:r>
            <a:r>
              <a:rPr lang="en-US" sz="2400" dirty="0">
                <a:solidFill>
                  <a:schemeClr val="accent2"/>
                </a:solidFill>
              </a:rPr>
              <a:t> </a:t>
            </a:r>
          </a:p>
          <a:p>
            <a:pPr marL="64008" lvl="0" indent="0">
              <a:spcBef>
                <a:spcPts val="0"/>
              </a:spcBef>
              <a:buNone/>
            </a:pPr>
            <a:r>
              <a:rPr lang="en-US" sz="2400" b="1" dirty="0"/>
              <a:t>The Miller’s Daughter/Queen</a:t>
            </a:r>
          </a:p>
          <a:p>
            <a:pPr indent="-356616"/>
            <a:r>
              <a:rPr lang="en-US" sz="2400" dirty="0"/>
              <a:t>Charged with child abandonment, child endangerment, and human trafficking. </a:t>
            </a:r>
            <a:endParaRPr lang="en-US" sz="2400" dirty="0">
              <a:solidFill>
                <a:schemeClr val="accent2"/>
              </a:solidFill>
            </a:endParaRPr>
          </a:p>
        </p:txBody>
      </p:sp>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47038</TotalTime>
  <Words>912</Words>
  <Application>Microsoft Office PowerPoint</Application>
  <PresentationFormat>On-screen Show (16:9)</PresentationFormat>
  <Paragraphs>99</Paragraphs>
  <Slides>23</Slides>
  <Notes>23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Courier New</vt:lpstr>
      <vt:lpstr>Edwardian Script ITC</vt:lpstr>
      <vt:lpstr>NTR</vt:lpstr>
      <vt:lpstr>Play</vt:lpstr>
      <vt:lpstr>Trebuchet MS</vt:lpstr>
      <vt:lpstr>Custom Design</vt:lpstr>
      <vt:lpstr>1_Custom Design</vt:lpstr>
      <vt:lpstr>PowerPoint Presentation</vt:lpstr>
      <vt:lpstr>Authenticity</vt:lpstr>
      <vt:lpstr>Commit and Toss</vt:lpstr>
      <vt:lpstr>Essential Questions</vt:lpstr>
      <vt:lpstr>Learning Objectives</vt:lpstr>
      <vt:lpstr>Fold the Line</vt:lpstr>
      <vt:lpstr>The Story</vt:lpstr>
      <vt:lpstr>Playing Cards</vt:lpstr>
      <vt:lpstr>The Imaginary People’s Court</vt:lpstr>
      <vt:lpstr>CUS and Discuss</vt:lpstr>
      <vt:lpstr>CER Example</vt:lpstr>
      <vt:lpstr>Pair Square Legal Team</vt:lpstr>
      <vt:lpstr>HEAR YE! HEAR YE! ALL RISE!</vt:lpstr>
      <vt:lpstr>Beyond Rumpelstiltskin</vt:lpstr>
      <vt:lpstr>LEARN Strategy Reflection</vt:lpstr>
      <vt:lpstr>Authenticity Framework Reading</vt:lpstr>
      <vt:lpstr>Jigsaw and Why-Lighting</vt:lpstr>
      <vt:lpstr>Represent!</vt:lpstr>
      <vt:lpstr>Authentic Lesson  Reflection Tool</vt:lpstr>
      <vt:lpstr>LEARN Strategy Reflection</vt:lpstr>
      <vt:lpstr>3-2-1</vt:lpstr>
      <vt:lpstr>K20 LEARN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Gracia, Ann M.</dc:creator>
  <cp:lastModifiedBy>McLeod Porter, Delma</cp:lastModifiedBy>
  <cp:revision>11</cp:revision>
  <dcterms:created xsi:type="dcterms:W3CDTF">2025-08-05T20:58:42Z</dcterms:created>
  <dcterms:modified xsi:type="dcterms:W3CDTF">2026-01-15T15:43:14Z</dcterms:modified>
</cp:coreProperties>
</file>