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  <p:sldMasterId id="2147483686" r:id="rId2"/>
    <p:sldMasterId id="2147483687" r:id="rId3"/>
    <p:sldMasterId id="2147483707" r:id="rId4"/>
  </p:sldMasterIdLst>
  <p:notesMasterIdLst>
    <p:notesMasterId r:id="rId2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80" r:id="rId23"/>
    <p:sldId id="281" r:id="rId24"/>
    <p:sldId id="276" r:id="rId25"/>
    <p:sldId id="277" r:id="rId26"/>
    <p:sldId id="278" r:id="rId27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9eqzOzUPnxVs2WdOGp5c9Pn7H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49"/>
    <p:restoredTop sz="76832"/>
  </p:normalViewPr>
  <p:slideViewPr>
    <p:cSldViewPr snapToGrid="0">
      <p:cViewPr varScale="1">
        <p:scale>
          <a:sx n="117" d="100"/>
          <a:sy n="117" d="100"/>
        </p:scale>
        <p:origin x="1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" name="Google Shape;7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Four corners. Strategies. https://learn.k20center.ou.edu/strategy/138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Four corners. Strategies. https://learn.k20center.ou.edu/strategy/138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6" name="Google Shape;1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Four corners. Strategies. https://learn.k20center.ou.edu/strategy/138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3" name="Google Shape;1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Four corners. Strategies. https://learn.k20center.ou.edu/strategy/138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0" name="Google Shape;1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Covey, S. R. (1989). </a:t>
            </a:r>
            <a:r>
              <a:rPr lang="en-US" i="1" dirty="0"/>
              <a:t>The 7 habits of highly effective people. </a:t>
            </a:r>
            <a:r>
              <a:rPr lang="en-US" i="0" dirty="0"/>
              <a:t>Free Press.</a:t>
            </a:r>
            <a:endParaRPr dirty="0"/>
          </a:p>
        </p:txBody>
      </p:sp>
      <p:sp>
        <p:nvSpPr>
          <p:cNvPr id="176" name="Google Shape;1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29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73001-134B-ED5C-17E2-C931B7CA9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D3F116-6129-BBFA-354B-9A1D250ED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F492F-E1CF-5E18-8793-A8DD661C1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7297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28389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06" name="Google Shape;20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Mirror, microscope, binoculars. Strategies. https://learn.k20center.ou.edu/strategy/3020</a:t>
            </a:r>
            <a:endParaRPr dirty="0"/>
          </a:p>
        </p:txBody>
      </p:sp>
      <p:sp>
        <p:nvSpPr>
          <p:cNvPr id="212" name="Google Shape;21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I notice, I wonder. Strategies. https://learn.k20center.ou.edu/strategy/180</a:t>
            </a:r>
            <a:endParaRPr dirty="0"/>
          </a:p>
        </p:txBody>
      </p:sp>
      <p:sp>
        <p:nvSpPr>
          <p:cNvPr id="97" name="Google Shape;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HGTV. (2020, July 14). </a:t>
            </a:r>
            <a:r>
              <a:rPr lang="en-US" i="1" dirty="0"/>
              <a:t>Thinking of the future | 100 Day Dream Home (rewind) | HGTV</a:t>
            </a:r>
            <a:r>
              <a:rPr lang="en-US" i="0" dirty="0"/>
              <a:t> [Video]. YouTube. https://</a:t>
            </a:r>
            <a:r>
              <a:rPr lang="en-US" i="0" dirty="0" err="1"/>
              <a:t>www.youtube.com</a:t>
            </a:r>
            <a:r>
              <a:rPr lang="en-US" i="0" dirty="0"/>
              <a:t>/</a:t>
            </a:r>
            <a:r>
              <a:rPr lang="en-US" i="0" dirty="0" err="1"/>
              <a:t>watch?v</a:t>
            </a:r>
            <a:r>
              <a:rPr lang="en-US" i="0" dirty="0"/>
              <a:t>=</a:t>
            </a:r>
            <a:r>
              <a:rPr lang="en-US" i="0" dirty="0" err="1"/>
              <a:t>suZCPKdPQbs</a:t>
            </a:r>
            <a:r>
              <a:rPr lang="en-US" i="0" dirty="0"/>
              <a:t> </a:t>
            </a:r>
            <a:endParaRPr dirty="0"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I notice, I wonder. Strategies. https://learn.k20center.ou.edu/strategy/180</a:t>
            </a:r>
            <a:endParaRPr dirty="0"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Four corners. Strategies. https://learn.k20center.ou.edu/strategy/138</a:t>
            </a:r>
            <a:endParaRPr dirty="0"/>
          </a:p>
        </p:txBody>
      </p:sp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4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Four corners. Strategies. https://learn.k20center.ou.edu/strategy/138</a:t>
            </a:r>
            <a:endParaRPr lang="en-US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67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1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937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073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070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1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0105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0298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1_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9857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1_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479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1_Instructional Strateg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25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4522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68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4567EB-5303-D4D3-42BF-B1BD5EDB8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</a:t>
            </a:r>
          </a:p>
        </p:txBody>
      </p:sp>
    </p:spTree>
    <p:extLst>
      <p:ext uri="{BB962C8B-B14F-4D97-AF65-F5344CB8AC3E}">
        <p14:creationId xmlns:p14="http://schemas.microsoft.com/office/powerpoint/2010/main" val="3602998242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sential Question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BDE13E-67FA-44E9-47E9-0FF580E1E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E8F4A5C-7A74-4FD4-9B4C-D7176AC65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 </a:t>
            </a:r>
          </a:p>
          <a:p>
            <a:pPr lvl="1"/>
            <a:r>
              <a:rPr lang="en-US" dirty="0"/>
              <a:t>Use bullet points for multiple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930342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77EDE3-D4EF-9FB3-76E2-270891BC8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626A0B5-0C89-0BB9-5FB9-93D3CE6EA8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	</a:t>
            </a:r>
          </a:p>
          <a:p>
            <a:pPr lvl="1"/>
            <a:r>
              <a:rPr lang="en-US" dirty="0"/>
              <a:t>Use bullet points for multiple</a:t>
            </a:r>
          </a:p>
        </p:txBody>
      </p:sp>
    </p:spTree>
    <p:extLst>
      <p:ext uri="{BB962C8B-B14F-4D97-AF65-F5344CB8AC3E}">
        <p14:creationId xmlns:p14="http://schemas.microsoft.com/office/powerpoint/2010/main" val="289397005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B1FF6-0CEA-727B-F3F6-2196CB18F7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 </a:t>
            </a:r>
          </a:p>
          <a:p>
            <a:pPr lvl="1"/>
            <a:r>
              <a:rPr lang="en-US" dirty="0"/>
              <a:t>Second level 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020820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0340-1F3B-9F67-0B8D-5CD3EA5C0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8783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6AEA-E4F6-39A7-C109-5053300F5A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258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Instructional Strategy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5866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>
            <a:extLst>
              <a:ext uri="{FF2B5EF4-FFF2-40B4-BE49-F238E27FC236}">
                <a16:creationId xmlns:a16="http://schemas.microsoft.com/office/drawing/2014/main" id="{F5384652-0571-713B-0C36-0E39808ECC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Video title (hyperlink)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2544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0D02-BC5D-4F1D-628D-3E78C77C3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8BA5B-AE0B-D962-D67E-98BD668230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26pt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40A4D-AE8D-BA65-8372-12877C3595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E2738-01CD-CF5E-5DB6-269B724C272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 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06CDF-3CB5-9288-EBE7-CB8ED6FCAEE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oogle Shape;29;p7" title="k20center-logo-variations_K20 - Bug Color.png">
            <a:extLst>
              <a:ext uri="{FF2B5EF4-FFF2-40B4-BE49-F238E27FC236}">
                <a16:creationId xmlns:a16="http://schemas.microsoft.com/office/drawing/2014/main" id="{66B18700-5DEC-88AA-AE1F-FFB44C9BD8F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506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30436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CA93-09CD-25BA-2A0C-1147B6A06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6" name="Google Shape;29;p7" title="k20center-logo-variations_K20 - Bug Color.png">
            <a:extLst>
              <a:ext uri="{FF2B5EF4-FFF2-40B4-BE49-F238E27FC236}">
                <a16:creationId xmlns:a16="http://schemas.microsoft.com/office/drawing/2014/main" id="{A9478C5A-DD26-D366-748D-2DECA9BEE10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290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64AEC-31F1-1D92-F950-77C1D472DB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Calibri reg., 26pt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09353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4587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2578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925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403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With Cover Image">
  <p:cSld name="Title - With Cover Ima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83960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(s)">
  <p:cSld name="1_Objective(s)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body" idx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  <a:defRPr>
                <a:solidFill>
                  <a:schemeClr val="lt1"/>
                </a:solidFill>
              </a:defRPr>
            </a:lvl1pPr>
            <a:lvl2pPr marL="914400" lvl="1" indent="-3937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600"/>
              <a:buChar char="o"/>
              <a:defRPr>
                <a:solidFill>
                  <a:schemeClr val="lt1"/>
                </a:solidFill>
              </a:defRPr>
            </a:lvl2pPr>
            <a:lvl3pPr marL="1371600" lvl="2" indent="-3937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1"/>
              </a:buClr>
              <a:buSzPts val="2600"/>
              <a:buChar char="▪"/>
              <a:defRPr>
                <a:solidFill>
                  <a:schemeClr val="lt1"/>
                </a:solidFill>
              </a:defRPr>
            </a:lvl3pPr>
            <a:lvl4pPr marL="1828800" lvl="3" indent="-3937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  <a:defRPr>
                <a:solidFill>
                  <a:schemeClr val="lt1"/>
                </a:solidFill>
              </a:defRPr>
            </a:lvl4pPr>
            <a:lvl5pPr marL="2286000" lvl="4" indent="-36067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Clr>
                <a:schemeClr val="lt1"/>
              </a:buClr>
              <a:buSzPts val="2080"/>
              <a:buChar char="o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1698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tructional Strategy">
  <p:cSld name="1_Instructional Strateg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3"/>
          <p:cNvSpPr txBox="1"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body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o"/>
              <a:defRPr/>
            </a:lvl2pPr>
            <a:lvl3pPr marL="1371600" lvl="2" indent="-3429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270"/>
              </a:spcBef>
              <a:spcAft>
                <a:spcPts val="0"/>
              </a:spcAft>
              <a:buSzPts val="1440"/>
              <a:buChar char="o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3395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63306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0429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79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00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18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546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51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233466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5CBF9-C364-44EA-75E0-76168F67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9EB6D-F889-7788-94C9-BF7F3772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52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715BF-9B99-5380-436A-0168E5A9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50050-10CA-1A36-1953-2DCF5D46B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47EFE14F-0CD0-9710-89DE-84DD998F8E34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620836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+mj-lt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+mj-lt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+mj-lt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video" Target="https://www.youtube.com/embed/suZCPKdPQbs?feature=oembed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youtu.be/suZCPKdPQbs?si=h1wQttCcLpBjHje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Four Corners</a:t>
            </a:r>
            <a:endParaRPr dirty="0"/>
          </a:p>
        </p:txBody>
      </p:sp>
      <p:sp>
        <p:nvSpPr>
          <p:cNvPr id="132" name="Google Shape;132;p11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536344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you adapt your coaching approach to meet the needs of teachers with different personalities, communication styles, and preferences?</a:t>
            </a:r>
            <a:endParaRPr dirty="0"/>
          </a:p>
        </p:txBody>
      </p:sp>
      <p:pic>
        <p:nvPicPr>
          <p:cNvPr id="133" name="Google Shape;13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091" y="1286244"/>
            <a:ext cx="2763838" cy="257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Four Corners</a:t>
            </a:r>
            <a:endParaRPr dirty="0"/>
          </a:p>
        </p:txBody>
      </p:sp>
      <p:sp>
        <p:nvSpPr>
          <p:cNvPr id="139" name="Google Shape;139;p12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536344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When working with teachers who have different personalities, what strategies help you build trust and foster positive relationships with them?</a:t>
            </a:r>
            <a:endParaRPr dirty="0"/>
          </a:p>
        </p:txBody>
      </p:sp>
      <p:pic>
        <p:nvPicPr>
          <p:cNvPr id="140" name="Google Shape;14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091" y="1286244"/>
            <a:ext cx="2763838" cy="257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Four Corners</a:t>
            </a:r>
            <a:endParaRPr dirty="0"/>
          </a:p>
        </p:txBody>
      </p:sp>
      <p:sp>
        <p:nvSpPr>
          <p:cNvPr id="146" name="Google Shape;146;p13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536344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 you want teachers to remember you based on their experiences working with you as a coach?</a:t>
            </a:r>
            <a:endParaRPr dirty="0"/>
          </a:p>
        </p:txBody>
      </p:sp>
      <p:pic>
        <p:nvPicPr>
          <p:cNvPr id="147" name="Google Shape;1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091" y="1286244"/>
            <a:ext cx="2763838" cy="257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Four Corners</a:t>
            </a:r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536344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Return to your original poster.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Review your peers’ feedback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Draw a star next to the top three comments.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Choose a spokesperson to share out which comments your group selected. </a:t>
            </a:r>
            <a:endParaRPr dirty="0"/>
          </a:p>
        </p:txBody>
      </p:sp>
      <p:pic>
        <p:nvPicPr>
          <p:cNvPr id="154" name="Google Shape;15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091" y="1286244"/>
            <a:ext cx="2763838" cy="257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Elena Aguilar’s 10 Steps to Building Trust</a:t>
            </a:r>
            <a:endParaRPr dirty="0"/>
          </a:p>
        </p:txBody>
      </p:sp>
      <p:sp>
        <p:nvSpPr>
          <p:cNvPr id="160" name="Google Shape;160;p15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Plan and prepare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Cautiously gather background info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Establish confidentiality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Listen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Ask questions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Connect</a:t>
            </a:r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Validate</a:t>
            </a:r>
          </a:p>
        </p:txBody>
      </p:sp>
      <p:sp>
        <p:nvSpPr>
          <p:cNvPr id="161" name="Google Shape;161;p15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400" dirty="0"/>
              <a:t>Be open about who you are and what you do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400" dirty="0"/>
              <a:t>Ask for permission to coach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400" dirty="0"/>
              <a:t>Maintain commitments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Arial"/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Why Is Rapport Important?</a:t>
            </a:r>
            <a:endParaRPr dirty="0"/>
          </a:p>
        </p:txBody>
      </p:sp>
      <p:sp>
        <p:nvSpPr>
          <p:cNvPr id="167" name="Google Shape;167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Humans are hard-wired to protect themselves.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If you feel threatened, you are:</a:t>
            </a:r>
            <a:endParaRPr sz="2400" dirty="0"/>
          </a:p>
          <a:p>
            <a:pPr marL="914400" lvl="1" indent="-35661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o"/>
            </a:pPr>
            <a:r>
              <a:rPr lang="en-US" sz="2400" dirty="0"/>
              <a:t>not listening </a:t>
            </a:r>
            <a:endParaRPr sz="2400" dirty="0"/>
          </a:p>
          <a:p>
            <a:pPr marL="914400" lvl="1" indent="-35661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o"/>
            </a:pPr>
            <a:r>
              <a:rPr lang="en-US" sz="2400" dirty="0"/>
              <a:t>not open to new ideas</a:t>
            </a:r>
            <a:endParaRPr sz="2400" dirty="0"/>
          </a:p>
          <a:p>
            <a:pPr marL="914400" lvl="1" indent="-35661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o"/>
            </a:pPr>
            <a:r>
              <a:rPr lang="en-US" sz="2400" dirty="0"/>
              <a:t>in a defensive posture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Establishing rapport helps remove perceived threats.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sz="2400" dirty="0"/>
              <a:t>Participants who feel psychologically safe are more likely to be cognitively responsive.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</a:t>
            </a:r>
            <a:r>
              <a:rPr lang="en-US" dirty="0"/>
              <a:t>Does Rapport Look Like?</a:t>
            </a:r>
            <a:endParaRPr dirty="0"/>
          </a:p>
        </p:txBody>
      </p:sp>
      <p:sp>
        <p:nvSpPr>
          <p:cNvPr id="173" name="Google Shape;173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Focus on the other person and make eye contact.</a:t>
            </a:r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Face each other.</a:t>
            </a:r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Mirror the other person’s patterns including:</a:t>
            </a:r>
          </a:p>
          <a:p>
            <a:pPr marL="914400" lvl="1" indent="-35661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Posture</a:t>
            </a:r>
            <a:endParaRPr sz="1530" dirty="0"/>
          </a:p>
          <a:p>
            <a:pPr marL="914400" lvl="1" indent="-35661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Voice tone and pattern</a:t>
            </a:r>
            <a:endParaRPr sz="1530" dirty="0"/>
          </a:p>
          <a:p>
            <a:pPr marL="914400" lvl="1" indent="-35661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Gestures</a:t>
            </a:r>
            <a:endParaRPr sz="1530" dirty="0"/>
          </a:p>
          <a:p>
            <a:pPr marL="914400" lvl="1" indent="-35661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600"/>
              <a:buChar char="o"/>
            </a:pPr>
            <a:r>
              <a:rPr lang="en-US" dirty="0"/>
              <a:t>Breathing</a:t>
            </a:r>
            <a:endParaRPr sz="153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628650" y="1006003"/>
            <a:ext cx="7886700" cy="213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“Most people do not listen with the intent to understand; they listen with the intent to reply.”</a:t>
            </a:r>
            <a:endParaRPr dirty="0"/>
          </a:p>
        </p:txBody>
      </p:sp>
      <p:sp>
        <p:nvSpPr>
          <p:cNvPr id="179" name="Google Shape;179;p18"/>
          <p:cNvSpPr txBox="1">
            <a:spLocks noGrp="1"/>
          </p:cNvSpPr>
          <p:nvPr>
            <p:ph type="body" idx="1"/>
          </p:nvPr>
        </p:nvSpPr>
        <p:spPr>
          <a:xfrm>
            <a:off x="628650" y="3165003"/>
            <a:ext cx="7886700" cy="11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—Stephan R. Covey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3C17-3024-F05F-854D-F56F8DFE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28A71D-2BFE-052D-0712-044B41704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393192">
              <a:spcBef>
                <a:spcPts val="520"/>
              </a:spcBef>
            </a:pPr>
            <a:r>
              <a:rPr lang="en-US" sz="2000" dirty="0"/>
              <a:t>Practice </a:t>
            </a:r>
            <a:r>
              <a:rPr lang="en-US" sz="2000" i="1" dirty="0"/>
              <a:t>active listening</a:t>
            </a:r>
            <a:r>
              <a:rPr lang="en-US" sz="2000" dirty="0"/>
              <a:t>. </a:t>
            </a:r>
          </a:p>
          <a:p>
            <a:pPr marL="914400" lvl="1" indent="-356616">
              <a:spcBef>
                <a:spcPts val="400"/>
              </a:spcBef>
              <a:buSzPct val="100000"/>
            </a:pPr>
            <a:r>
              <a:rPr lang="en-US" sz="2000" dirty="0"/>
              <a:t>Let the other person speak without interrupting.</a:t>
            </a:r>
          </a:p>
          <a:p>
            <a:pPr marL="914400" lvl="1" indent="-356616">
              <a:spcBef>
                <a:spcPts val="400"/>
              </a:spcBef>
              <a:buSzPct val="100000"/>
            </a:pPr>
            <a:r>
              <a:rPr lang="en-US" sz="2000" dirty="0"/>
              <a:t>Ask questions to better understand what the person is saying or to summarize what they said.</a:t>
            </a:r>
          </a:p>
          <a:p>
            <a:pPr marL="914400" lvl="1" indent="-356616">
              <a:spcBef>
                <a:spcPts val="400"/>
              </a:spcBef>
              <a:buSzPct val="100000"/>
            </a:pPr>
            <a:r>
              <a:rPr lang="en-US" sz="2000" dirty="0"/>
              <a:t>Give nonverbal cues, like nodding and making eye contact.</a:t>
            </a:r>
          </a:p>
          <a:p>
            <a:pPr marL="457200" indent="-393192">
              <a:spcBef>
                <a:spcPts val="520"/>
              </a:spcBef>
            </a:pPr>
            <a:r>
              <a:rPr lang="en-US" sz="2000" dirty="0"/>
              <a:t>Set aside any </a:t>
            </a:r>
            <a:r>
              <a:rPr lang="en-US" sz="2000" i="1" dirty="0"/>
              <a:t>“I” listening</a:t>
            </a:r>
            <a:r>
              <a:rPr lang="en-US" sz="2000" dirty="0"/>
              <a:t>, or listening related to yourself, including:</a:t>
            </a:r>
          </a:p>
          <a:p>
            <a:pPr marL="914400" lvl="1" indent="-356616">
              <a:spcBef>
                <a:spcPts val="400"/>
              </a:spcBef>
              <a:buSzPct val="100000"/>
            </a:pPr>
            <a:r>
              <a:rPr lang="en-US" sz="2000" dirty="0"/>
              <a:t>Personal certainty, or solution-based listening</a:t>
            </a:r>
          </a:p>
          <a:p>
            <a:pPr marL="914400" lvl="1" indent="-356616">
              <a:spcBef>
                <a:spcPts val="400"/>
              </a:spcBef>
              <a:buSzPct val="100000"/>
            </a:pPr>
            <a:r>
              <a:rPr lang="en-US" sz="2000" dirty="0"/>
              <a:t>Personal referencing, or “me too” statements</a:t>
            </a:r>
          </a:p>
          <a:p>
            <a:pPr marL="914400" lvl="1" indent="-356616">
              <a:spcBef>
                <a:spcPts val="400"/>
              </a:spcBef>
              <a:buSzPct val="100000"/>
            </a:pPr>
            <a:r>
              <a:rPr lang="en-US" sz="2000" dirty="0"/>
              <a:t>Personal curiosity, or interrupting with questions about details of interest to you</a:t>
            </a:r>
          </a:p>
        </p:txBody>
      </p:sp>
    </p:spTree>
    <p:extLst>
      <p:ext uri="{BB962C8B-B14F-4D97-AF65-F5344CB8AC3E}">
        <p14:creationId xmlns:p14="http://schemas.microsoft.com/office/powerpoint/2010/main" val="2453343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B5950-675D-51F4-1EB5-98C1961DE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9212-8E82-DEE1-A1E6-FD3880D3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Paraphrasing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2412E-25FE-6A43-CC09-4DAAA5251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393192">
              <a:spcBef>
                <a:spcPts val="520"/>
              </a:spcBef>
              <a:buSzPct val="100000"/>
            </a:pPr>
            <a:r>
              <a:rPr lang="en-US" sz="1900" i="1" dirty="0"/>
              <a:t>Paraphrasing</a:t>
            </a:r>
            <a:r>
              <a:rPr lang="en-US" sz="1900" dirty="0"/>
              <a:t> involves repeating what another person said back to them using fewer words to achieve common understanding and clarity. </a:t>
            </a:r>
          </a:p>
          <a:p>
            <a:pPr marL="457200" indent="-393192">
              <a:spcBef>
                <a:spcPts val="520"/>
              </a:spcBef>
              <a:buSzPct val="100000"/>
            </a:pPr>
            <a:r>
              <a:rPr lang="en-US" sz="1900" dirty="0"/>
              <a:t>Use the pronoun “you” instead of “I.”</a:t>
            </a:r>
          </a:p>
          <a:p>
            <a:pPr marL="457200" indent="-393192">
              <a:spcBef>
                <a:spcPts val="520"/>
              </a:spcBef>
              <a:buSzPct val="100000"/>
            </a:pPr>
            <a:r>
              <a:rPr lang="en-US" sz="1900" dirty="0"/>
              <a:t>Reflect the tone and gestures of the other person. </a:t>
            </a:r>
          </a:p>
          <a:p>
            <a:pPr marL="457200" indent="-393192">
              <a:spcBef>
                <a:spcPts val="520"/>
              </a:spcBef>
              <a:buSzPct val="100000"/>
            </a:pPr>
            <a:r>
              <a:rPr lang="en-US" sz="1900" dirty="0"/>
              <a:t>Pause before asking or answering a question.</a:t>
            </a:r>
          </a:p>
          <a:p>
            <a:pPr marL="457200" indent="-393192">
              <a:spcBef>
                <a:spcPts val="520"/>
              </a:spcBef>
              <a:buSzPct val="100000"/>
            </a:pPr>
            <a:r>
              <a:rPr lang="en-US" sz="1900" dirty="0"/>
              <a:t>There are three types of paraphrasing:</a:t>
            </a:r>
          </a:p>
          <a:p>
            <a:pPr marL="914400" lvl="1" indent="-356616">
              <a:spcBef>
                <a:spcPts val="400"/>
              </a:spcBef>
              <a:buSzPct val="100000"/>
            </a:pPr>
            <a:r>
              <a:rPr lang="en-US" sz="1900" dirty="0"/>
              <a:t>Acknowledging or clarifying</a:t>
            </a:r>
          </a:p>
          <a:p>
            <a:pPr marL="914400" lvl="1" indent="-356616">
              <a:spcBef>
                <a:spcPts val="400"/>
              </a:spcBef>
              <a:buSzPct val="100000"/>
            </a:pPr>
            <a:r>
              <a:rPr lang="en-US" sz="1900" dirty="0"/>
              <a:t>Summarizing or organizing</a:t>
            </a:r>
          </a:p>
          <a:p>
            <a:pPr marL="914400" lvl="1" indent="-356616">
              <a:spcBef>
                <a:spcPts val="400"/>
              </a:spcBef>
              <a:buSzPct val="100000"/>
            </a:pPr>
            <a:r>
              <a:rPr lang="en-US" sz="1900" dirty="0"/>
              <a:t>Abstracting, which involves moving thinking to a higher level</a:t>
            </a:r>
          </a:p>
        </p:txBody>
      </p:sp>
    </p:spTree>
    <p:extLst>
      <p:ext uri="{BB962C8B-B14F-4D97-AF65-F5344CB8AC3E}">
        <p14:creationId xmlns:p14="http://schemas.microsoft.com/office/powerpoint/2010/main" val="300270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Stronger Together</a:t>
            </a:r>
            <a:endParaRPr dirty="0"/>
          </a:p>
        </p:txBody>
      </p:sp>
      <p:sp>
        <p:nvSpPr>
          <p:cNvPr id="81" name="Google Shape;81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Building Teacher-Coach Relationships</a:t>
            </a:r>
            <a:endParaRPr dirty="0"/>
          </a:p>
        </p:txBody>
      </p:sp>
      <p:sp>
        <p:nvSpPr>
          <p:cNvPr id="82" name="Google Shape;82;p2"/>
          <p:cNvSpPr/>
          <p:nvPr/>
        </p:nvSpPr>
        <p:spPr>
          <a:xfrm>
            <a:off x="647355" y="1312133"/>
            <a:ext cx="2922300" cy="2519100"/>
          </a:xfrm>
          <a:prstGeom prst="hexagon">
            <a:avLst>
              <a:gd name="adj" fmla="val 25000"/>
              <a:gd name="vf" fmla="val 11547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14A2-B6D3-0AC0-16FA-12C44815D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Paraphrasing Response 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4546A-338C-B5FE-899D-E9BEE3310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393192">
              <a:spcBef>
                <a:spcPts val="520"/>
              </a:spcBef>
            </a:pPr>
            <a:r>
              <a:rPr lang="en-US" sz="2000" dirty="0"/>
              <a:t>Acknowledge or clarify</a:t>
            </a:r>
          </a:p>
          <a:p>
            <a:pPr marL="914400" lvl="1" indent="-356616">
              <a:spcBef>
                <a:spcPts val="400"/>
              </a:spcBef>
            </a:pPr>
            <a:r>
              <a:rPr lang="en-US" sz="2000" dirty="0"/>
              <a:t>You’re thinking that…</a:t>
            </a:r>
          </a:p>
          <a:p>
            <a:pPr marL="914400" lvl="1" indent="-356616">
              <a:spcBef>
                <a:spcPts val="400"/>
              </a:spcBef>
            </a:pPr>
            <a:r>
              <a:rPr lang="en-US" sz="2000" dirty="0"/>
              <a:t>You’re frustrated by…</a:t>
            </a:r>
          </a:p>
          <a:p>
            <a:pPr marL="457200" indent="-393192">
              <a:spcBef>
                <a:spcPts val="520"/>
              </a:spcBef>
            </a:pPr>
            <a:r>
              <a:rPr lang="en-US" sz="2000" dirty="0"/>
              <a:t>Summarize or organize</a:t>
            </a:r>
          </a:p>
          <a:p>
            <a:pPr marL="914400" lvl="1" indent="-356616">
              <a:spcBef>
                <a:spcPts val="400"/>
              </a:spcBef>
            </a:pPr>
            <a:r>
              <a:rPr lang="en-US" sz="2000" dirty="0"/>
              <a:t>So, there are three issues…</a:t>
            </a:r>
          </a:p>
          <a:p>
            <a:pPr marL="914400" lvl="1" indent="-356616">
              <a:spcBef>
                <a:spcPts val="400"/>
              </a:spcBef>
            </a:pPr>
            <a:r>
              <a:rPr lang="en-US" sz="2000" dirty="0"/>
              <a:t>First, you’re going to…then you will…</a:t>
            </a:r>
          </a:p>
          <a:p>
            <a:pPr marL="457200" indent="-393192">
              <a:spcBef>
                <a:spcPts val="520"/>
              </a:spcBef>
            </a:pPr>
            <a:r>
              <a:rPr lang="en-US" sz="2000" dirty="0"/>
              <a:t>Abstracting</a:t>
            </a:r>
          </a:p>
          <a:p>
            <a:pPr marL="914400" lvl="1" indent="-356616">
              <a:spcBef>
                <a:spcPts val="400"/>
              </a:spcBef>
            </a:pPr>
            <a:r>
              <a:rPr lang="en-US" sz="2000" dirty="0"/>
              <a:t>So, it’s important to you…</a:t>
            </a:r>
          </a:p>
          <a:p>
            <a:pPr marL="914400" lvl="1" indent="-356616">
              <a:spcBef>
                <a:spcPts val="400"/>
              </a:spcBef>
            </a:pPr>
            <a:r>
              <a:rPr lang="en-US" sz="2000" dirty="0"/>
              <a:t>The goal you have is…</a:t>
            </a:r>
          </a:p>
        </p:txBody>
      </p:sp>
    </p:spTree>
    <p:extLst>
      <p:ext uri="{BB962C8B-B14F-4D97-AF65-F5344CB8AC3E}">
        <p14:creationId xmlns:p14="http://schemas.microsoft.com/office/powerpoint/2010/main" val="1029473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Case Study</a:t>
            </a:r>
            <a:endParaRPr dirty="0"/>
          </a:p>
        </p:txBody>
      </p:sp>
      <p:sp>
        <p:nvSpPr>
          <p:cNvPr id="203" name="Google Shape;203;p2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In groups of three, role-play a weekly meeting between an instructional coach and a teacher.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Take turns assuming each role:</a:t>
            </a:r>
          </a:p>
          <a:p>
            <a:pPr marL="914400" lvl="1" indent="-356616">
              <a:spcBef>
                <a:spcPts val="40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800" dirty="0"/>
              <a:t>Teacher</a:t>
            </a:r>
          </a:p>
          <a:p>
            <a:pPr marL="914400" lvl="1" indent="-356616">
              <a:spcBef>
                <a:spcPts val="40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800" dirty="0"/>
              <a:t>Instructional coach</a:t>
            </a:r>
          </a:p>
          <a:p>
            <a:pPr marL="914400" lvl="1" indent="-356616">
              <a:spcBef>
                <a:spcPts val="400"/>
              </a:spcBef>
              <a:buSzPts val="2800"/>
              <a:buFont typeface="Courier New" panose="02070309020205020404" pitchFamily="49" charset="0"/>
              <a:buChar char="o"/>
            </a:pPr>
            <a:r>
              <a:rPr lang="en-US" sz="2800" dirty="0"/>
              <a:t>Observer</a:t>
            </a:r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800"/>
              <a:buChar char="●"/>
            </a:pPr>
            <a:r>
              <a:rPr lang="en-US" sz="2800" dirty="0"/>
              <a:t>You will have ten minutes for each scenario.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Case Study Roles</a:t>
            </a:r>
            <a:endParaRPr dirty="0"/>
          </a:p>
        </p:txBody>
      </p:sp>
      <p:sp>
        <p:nvSpPr>
          <p:cNvPr id="209" name="Google Shape;209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00"/>
              <a:buChar char="●"/>
            </a:pPr>
            <a:r>
              <a:rPr lang="en-US" sz="2000" dirty="0"/>
              <a:t>Each member of your group should play each of the following roles at least once.</a:t>
            </a:r>
          </a:p>
          <a:p>
            <a:pPr marL="914400" lvl="1" indent="-35661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o"/>
            </a:pPr>
            <a:r>
              <a:rPr lang="en-US" sz="2000" b="1" dirty="0"/>
              <a:t>Teacher: </a:t>
            </a:r>
            <a:r>
              <a:rPr lang="en-US" sz="2000" dirty="0"/>
              <a:t>Read the provided background information and assume the role of the teacher.</a:t>
            </a:r>
          </a:p>
          <a:p>
            <a:pPr marL="914400" lvl="1" indent="-356616">
              <a:spcBef>
                <a:spcPts val="400"/>
              </a:spcBef>
              <a:buSzPts val="2200"/>
            </a:pPr>
            <a:r>
              <a:rPr lang="en-US" sz="2000" b="1" dirty="0"/>
              <a:t>Instructional coach: </a:t>
            </a:r>
            <a:r>
              <a:rPr lang="en-US" sz="2000" dirty="0"/>
              <a:t>Read the provided background information and use your experience to coach the teacher through the situation. </a:t>
            </a:r>
          </a:p>
          <a:p>
            <a:pPr marL="914400" lvl="1" indent="-35661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200"/>
              <a:buChar char="o"/>
            </a:pPr>
            <a:r>
              <a:rPr lang="en-US" sz="2000" b="1" dirty="0"/>
              <a:t>Observer: </a:t>
            </a:r>
            <a:r>
              <a:rPr lang="en-US" sz="2000" dirty="0"/>
              <a:t>Observe the conversation and take brief notes. At the conclusion of the conversation, provide feedback on the strengths of the coach and ask two to three clarifying questions. </a:t>
            </a:r>
            <a:endParaRPr lang="en-US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Mirror, Microscope, Binoculars</a:t>
            </a:r>
            <a:endParaRPr dirty="0"/>
          </a:p>
        </p:txBody>
      </p:sp>
      <p:sp>
        <p:nvSpPr>
          <p:cNvPr id="215" name="Google Shape;215;p24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5815693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200" dirty="0"/>
              <a:t>Individually, reflect on what you learned from the session using the following guiding questions:</a:t>
            </a:r>
            <a:endParaRPr sz="22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200" b="1" dirty="0"/>
              <a:t>Mirror (self-reflection): </a:t>
            </a:r>
            <a:r>
              <a:rPr lang="en-US" sz="2200" dirty="0"/>
              <a:t>How has this experience changed my thinking?</a:t>
            </a:r>
            <a:endParaRPr sz="22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200" b="1" dirty="0"/>
              <a:t>Microscope (close inspection): </a:t>
            </a:r>
            <a:r>
              <a:rPr lang="en-US" sz="2200" dirty="0"/>
              <a:t>Now I see that I need to work on…</a:t>
            </a:r>
            <a:endParaRPr sz="22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-US" sz="2200" b="1" dirty="0"/>
              <a:t>Binoculars (global reflection): </a:t>
            </a:r>
            <a:r>
              <a:rPr lang="en-US" sz="2200" dirty="0"/>
              <a:t>What could be done to implement change and improve the coaching process for my teachers?</a:t>
            </a:r>
            <a:endParaRPr sz="2200" dirty="0"/>
          </a:p>
        </p:txBody>
      </p:sp>
      <p:pic>
        <p:nvPicPr>
          <p:cNvPr id="216" name="Google Shape;21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663" y="1370013"/>
            <a:ext cx="2662052" cy="2684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can coaches build trusting and collaborative relationships with teachers that foster professional growth for teacher and student success?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 txBox="1">
            <a:spLocks noGrp="1"/>
          </p:cNvSpPr>
          <p:nvPr>
            <p:ph type="title"/>
          </p:nvPr>
        </p:nvSpPr>
        <p:spPr>
          <a:xfrm>
            <a:off x="623888" y="559689"/>
            <a:ext cx="7886700" cy="1475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Learning Objectives</a:t>
            </a:r>
            <a:endParaRPr dirty="0"/>
          </a:p>
        </p:txBody>
      </p:sp>
      <p:sp>
        <p:nvSpPr>
          <p:cNvPr id="94" name="Google Shape;94;p5"/>
          <p:cNvSpPr txBox="1">
            <a:spLocks noGrp="1"/>
          </p:cNvSpPr>
          <p:nvPr>
            <p:ph type="body" sz="quarter" idx="10"/>
          </p:nvPr>
        </p:nvSpPr>
        <p:spPr>
          <a:xfrm>
            <a:off x="623888" y="2035629"/>
            <a:ext cx="7885113" cy="254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●"/>
            </a:pPr>
            <a:r>
              <a:rPr lang="en-US" sz="2400" dirty="0"/>
              <a:t>Analyze teacher case studies using Elena Aguilar’s steps to building trust to enhance engagement, achievement, and soft skills.</a:t>
            </a:r>
            <a:endParaRPr sz="2400"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ct val="100000"/>
              <a:buChar char="●"/>
            </a:pPr>
            <a:r>
              <a:rPr lang="en-US" sz="2400" dirty="0"/>
              <a:t>Reflect on research in instructional coaching to identify strategies for teacher growth and expanding post-secondary options.</a:t>
            </a:r>
            <a:endParaRPr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 Notice, I Wonder</a:t>
            </a:r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do the builders help the client make decisions?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do the builders encourage the client to focus or revise her plans?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do the builders give the client choices?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do the builders use what is already there to create something new?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do the builders celebrate with the client?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i="1" u="sng" dirty="0">
                <a:solidFill>
                  <a:schemeClr val="hlink"/>
                </a:solidFill>
                <a:hlinkClick r:id="rId4"/>
              </a:rPr>
              <a:t>Thinking of the Future</a:t>
            </a:r>
            <a:r>
              <a:rPr lang="en-US" i="1" u="sng" dirty="0">
                <a:solidFill>
                  <a:schemeClr val="hlink"/>
                </a:solidFill>
              </a:rPr>
              <a:t> | </a:t>
            </a:r>
            <a:r>
              <a:rPr lang="en-US" i="1" u="sng" dirty="0">
                <a:solidFill>
                  <a:schemeClr val="hlink"/>
                </a:solidFill>
                <a:hlinkClick r:id="rId4"/>
              </a:rPr>
              <a:t>100 Day Dream Home (Rewind) | HGTV</a:t>
            </a:r>
            <a:br>
              <a:rPr lang="en-US" b="1" dirty="0"/>
            </a:br>
            <a:endParaRPr dirty="0"/>
          </a:p>
        </p:txBody>
      </p:sp>
      <p:pic>
        <p:nvPicPr>
          <p:cNvPr id="2" name="Online Media 1" descr="Thinking of the Future | 100 Day Dream Home (Rewind) | HGTV">
            <a:hlinkClick r:id="" action="ppaction://media"/>
            <a:extLst>
              <a:ext uri="{FF2B5EF4-FFF2-40B4-BE49-F238E27FC236}">
                <a16:creationId xmlns:a16="http://schemas.microsoft.com/office/drawing/2014/main" id="{0074C941-650B-B6BD-FA40-E616F109CE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35720" y="785116"/>
            <a:ext cx="6272560" cy="3543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 Notice, I Wonder</a:t>
            </a:r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do the builders help the client make decisions?</a:t>
            </a:r>
            <a:endParaRPr dirty="0"/>
          </a:p>
          <a:p>
            <a:pPr marL="457200" lvl="0" indent="-393192">
              <a:spcBef>
                <a:spcPts val="520"/>
              </a:spcBef>
            </a:pPr>
            <a:r>
              <a:rPr lang="en-US" dirty="0"/>
              <a:t>How do the builders encourage the client to focus or revise her plans?</a:t>
            </a:r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do the builders give the client choices?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do the builders use what is already there to create something new?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do the builders celebrate with the client?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Four Corners</a:t>
            </a:r>
            <a:endParaRPr/>
          </a:p>
        </p:txBody>
      </p:sp>
      <p:sp>
        <p:nvSpPr>
          <p:cNvPr id="118" name="Google Shape;118;p9"/>
          <p:cNvSpPr txBox="1">
            <a:spLocks noGrp="1"/>
          </p:cNvSpPr>
          <p:nvPr>
            <p:ph idx="1"/>
          </p:nvPr>
        </p:nvSpPr>
        <p:spPr>
          <a:xfrm>
            <a:off x="628649" y="1370013"/>
            <a:ext cx="8041217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Read the question on each of the following slides.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Move to the poster that aligns to your level of agreement.</a:t>
            </a:r>
            <a:endParaRPr dirty="0"/>
          </a:p>
          <a:p>
            <a:pPr marL="457200" lvl="0" indent="-393192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dirty="0"/>
              <a:t>Discuss the reasoning behind your choice with the group members at your poster. </a:t>
            </a:r>
          </a:p>
          <a:p>
            <a:pPr marL="914400" lvl="1" indent="-356616"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dirty="0"/>
              <a:t>Jot down key takeaways from the discussion. </a:t>
            </a:r>
          </a:p>
        </p:txBody>
      </p:sp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8044" y="249944"/>
            <a:ext cx="1181084" cy="10986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Four Corners</a:t>
            </a:r>
            <a:endParaRPr dirty="0"/>
          </a:p>
        </p:txBody>
      </p:sp>
      <p:sp>
        <p:nvSpPr>
          <p:cNvPr id="125" name="Google Shape;125;p10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5363441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concerns or challenges do you anticipate in your coaching relationships? </a:t>
            </a:r>
            <a:endParaRPr dirty="0"/>
          </a:p>
        </p:txBody>
      </p:sp>
      <p:pic>
        <p:nvPicPr>
          <p:cNvPr id="126" name="Google Shape;1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2091" y="1286244"/>
            <a:ext cx="2763838" cy="257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C1FC503B-5766-4541-B590-824E08429B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2955A4EC-A41F-924E-8A5C-EC8D30BCF2B0}" vid="{D45ADE69-AC46-AB4B-AFB7-4F6B3A12186F}"/>
    </a:ext>
  </a:extLst>
</a:theme>
</file>

<file path=ppt/theme/theme3.xml><?xml version="1.0" encoding="utf-8"?>
<a:theme xmlns:a="http://schemas.openxmlformats.org/drawingml/2006/main" name="LEARN 2025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2025" id="{67E066C9-4F78-DC40-AC48-D99103BA69DA}" vid="{30FFA68A-502C-FF46-8BEC-7C69CF1AC791}"/>
    </a:ext>
  </a:extLst>
</a:theme>
</file>

<file path=ppt/theme/theme4.xml><?xml version="1.0" encoding="utf-8"?>
<a:theme xmlns:a="http://schemas.openxmlformats.org/drawingml/2006/main" name="2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315</TotalTime>
  <Words>1220</Words>
  <Application>Microsoft Macintosh PowerPoint</Application>
  <PresentationFormat>On-screen Show (16:9)</PresentationFormat>
  <Paragraphs>123</Paragraphs>
  <Slides>23</Slides>
  <Notes>23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LEARN 2025</vt:lpstr>
      <vt:lpstr>2_Custom Design</vt:lpstr>
      <vt:lpstr>PowerPoint Presentation</vt:lpstr>
      <vt:lpstr>Stronger Together</vt:lpstr>
      <vt:lpstr>Essential Question</vt:lpstr>
      <vt:lpstr>Learning Objectives</vt:lpstr>
      <vt:lpstr>I Notice, I Wonder</vt:lpstr>
      <vt:lpstr>Thinking of the Future | 100 Day Dream Home (Rewind) | HGTV </vt:lpstr>
      <vt:lpstr>I Notice, I Wonder</vt:lpstr>
      <vt:lpstr>Four Corners</vt:lpstr>
      <vt:lpstr>Four Corners</vt:lpstr>
      <vt:lpstr>Four Corners</vt:lpstr>
      <vt:lpstr>Four Corners</vt:lpstr>
      <vt:lpstr>Four Corners</vt:lpstr>
      <vt:lpstr>Four Corners</vt:lpstr>
      <vt:lpstr>Elena Aguilar’s 10 Steps to Building Trust</vt:lpstr>
      <vt:lpstr>Why Is Rapport Important?</vt:lpstr>
      <vt:lpstr>What Does Rapport Look Like?</vt:lpstr>
      <vt:lpstr>“Most people do not listen with the intent to understand; they listen with the intent to reply.”</vt:lpstr>
      <vt:lpstr>Listening</vt:lpstr>
      <vt:lpstr>Paraphrasing</vt:lpstr>
      <vt:lpstr>Paraphrasing Response Stems</vt:lpstr>
      <vt:lpstr>Case Study</vt:lpstr>
      <vt:lpstr>Case Study Roles</vt:lpstr>
      <vt:lpstr>Mirror, Microscope, Binoculars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Stronger Together</dc:title>
  <dc:subject/>
  <dc:creator>K20 Center</dc:creator>
  <cp:keywords/>
  <dc:description/>
  <cp:lastModifiedBy>Finley-Combs, Elsa C.</cp:lastModifiedBy>
  <cp:revision>9</cp:revision>
  <dcterms:created xsi:type="dcterms:W3CDTF">2025-08-05T20:58:42Z</dcterms:created>
  <dcterms:modified xsi:type="dcterms:W3CDTF">2025-11-05T13:34:54Z</dcterms:modified>
  <cp:category/>
</cp:coreProperties>
</file>