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Actor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bya9tTV6brJrQmx8fyhAarZMr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1pZ0dnf5Ge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ibryo.com/what-is-ai-slop-and-how-to-avoid-i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68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08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3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collection/3571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collection/4984" TargetMode="External"/><Relationship Id="rId4" Type="http://schemas.openxmlformats.org/officeDocument/2006/relationships/hyperlink" Target="https://learn.k20center.ou.edu/collection/4306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n_Quijote_in_Teatro_Teresa_Carre%C3%B1o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a4af11b5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8a4af11b5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Monge, J. C. (2024, November 4). </a:t>
            </a:r>
            <a:r>
              <a:rPr lang="en-US" sz="1100" i="1">
                <a:solidFill>
                  <a:schemeClr val="dk1"/>
                </a:solidFill>
              </a:rPr>
              <a:t>This AI-generated video fooled the internet</a:t>
            </a:r>
            <a:r>
              <a:rPr lang="en-US" sz="1100">
                <a:solidFill>
                  <a:schemeClr val="dk1"/>
                </a:solidFill>
              </a:rPr>
              <a:t>. Medium. https://generativeai.pub/this-ai-generated-video-fooled-the-internet-9dbf33732f2b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a4af11b5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8a4af11b5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a4af11b5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8a4af11b5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TechCrunch. (n.d.). </a:t>
            </a:r>
            <a:r>
              <a:rPr lang="en-US" sz="1100" i="1" dirty="0">
                <a:solidFill>
                  <a:schemeClr val="dk1"/>
                </a:solidFill>
              </a:rPr>
              <a:t>The Dead Internet Theory is still alive</a:t>
            </a:r>
            <a:r>
              <a:rPr lang="en-US" sz="1100" dirty="0">
                <a:solidFill>
                  <a:schemeClr val="dk1"/>
                </a:solidFill>
              </a:rPr>
              <a:t>. YouTube.</a:t>
            </a:r>
            <a:r>
              <a:rPr lang="en-US" sz="11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https://www.youtube.com/shorts/1pZ0dnf5GeI</a:t>
            </a:r>
            <a:endParaRPr sz="11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a4af11b5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8a4af11b5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Fist to five. Strategies. </a:t>
            </a:r>
            <a:r>
              <a:rPr lang="en-U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a4af11b5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8a4af11b5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Friedmann, A. (2025, January 17). </a:t>
            </a:r>
            <a:r>
              <a:rPr lang="en-US" sz="1100" i="1" dirty="0">
                <a:solidFill>
                  <a:schemeClr val="dk1"/>
                </a:solidFill>
              </a:rPr>
              <a:t>What is Ai Slop and how to avoid it?</a:t>
            </a:r>
            <a:r>
              <a:rPr lang="en-US" sz="1100" dirty="0">
                <a:solidFill>
                  <a:schemeClr val="dk1"/>
                </a:solidFill>
              </a:rPr>
              <a:t>. What is AI Slop and How to Avoid It?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https://blog.libryo.com/what-is-ai-slop-and-how-to-avoid-it</a:t>
            </a:r>
            <a:r>
              <a:rPr lang="en-US" sz="1100" dirty="0">
                <a:solidFill>
                  <a:schemeClr val="dk1"/>
                </a:solidFill>
              </a:rPr>
              <a:t>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Fist to five. Strategies.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a4af11b5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8a4af11b5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Diresta, R., Reddy, A., &amp; Goldstein, J. A. (2024, April 24). </a:t>
            </a:r>
            <a:r>
              <a:rPr lang="en-US" sz="1100" i="1" dirty="0">
                <a:solidFill>
                  <a:schemeClr val="dk1"/>
                </a:solidFill>
              </a:rPr>
              <a:t>From shrimp Jesus to fake self-portraits, ai-generated images have become the latest form of Social Media Spam</a:t>
            </a:r>
            <a:r>
              <a:rPr lang="en-US" sz="1100" dirty="0">
                <a:solidFill>
                  <a:schemeClr val="dk1"/>
                </a:solidFill>
              </a:rPr>
              <a:t>. Nieman Lab. https://www.niemanlab.org/2024/04/from-shrimp-jesus-to-fake-self-portraits-ai-generated-images-have-become-the-latest-form-of-social-media-spam/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Fist to five. Strategies.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a4af11b5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8a4af11b5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a4af11b5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8a4af11b5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Note: AI continuously trains and improves its ability mimic reality. Some of the indicators today may not exist tomorrow, and there may even come a time when we are unable to distinguish between human and AI-generated content. 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a4af11b5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8a4af11b5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e6e3d6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7e6e3d6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e6e3d6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7e6e3d6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Examples and non-examples. Strategies. </a:t>
            </a:r>
            <a:r>
              <a:rPr lang="en-U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8B848A17-D9FE-F605-C68A-38482FFB6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e6e3d6b9b_0_20:notes">
            <a:extLst>
              <a:ext uri="{FF2B5EF4-FFF2-40B4-BE49-F238E27FC236}">
                <a16:creationId xmlns:a16="http://schemas.microsoft.com/office/drawing/2014/main" id="{77862E6D-E1D9-21F3-F4D7-973618E51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7e6e3d6b9b_0_20:notes">
            <a:extLst>
              <a:ext uri="{FF2B5EF4-FFF2-40B4-BE49-F238E27FC236}">
                <a16:creationId xmlns:a16="http://schemas.microsoft.com/office/drawing/2014/main" id="{63BA8335-B131-169A-157D-83739E415A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Examples and non-examples. Strategies. </a:t>
            </a:r>
            <a:r>
              <a:rPr lang="en-U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788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e6e3d6b9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7e6e3d6b9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Examples and non-examples. Strategies. </a:t>
            </a:r>
            <a:r>
              <a:rPr lang="en-U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7e6e3d6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37e6e3d6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AI Prompt Writing. Strategies. </a:t>
            </a:r>
            <a:r>
              <a:rPr lang="en-U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https://learn.k20center.ou.edu/strategy/5080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7e6e3d6b9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37e6e3d6b9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Two stars and a wish. Strategies.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https://learn.k20center.ou.edu/strategy/83</a:t>
            </a:r>
            <a:endParaRPr sz="11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e6e3d6b9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7e6e3d6b9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e6e3d6b9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Tech Tools collection: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https://learn.k20center.ou.edu/collection/3571</a:t>
            </a:r>
            <a:endParaRPr sz="11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Instructional Strategies collection: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https://learn.k20center.ou.edu/collection/4306</a:t>
            </a:r>
            <a:endParaRPr sz="11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chemeClr val="dk1"/>
                </a:solidFill>
              </a:rPr>
              <a:t>Professional Learning collection: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https://learn.k20center.ou.edu/collection/4984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90" name="Google Shape;290;g37e6e3d6b9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Folger Shakespeare Library. (n.d.). </a:t>
            </a:r>
            <a:r>
              <a:rPr lang="en-US" sz="1100" i="1" dirty="0">
                <a:solidFill>
                  <a:schemeClr val="dk1"/>
                </a:solidFill>
              </a:rPr>
              <a:t>Shakespeare’s Plays, Sonnets and Poems </a:t>
            </a:r>
            <a:r>
              <a:rPr lang="en-US" sz="1100" dirty="0">
                <a:solidFill>
                  <a:schemeClr val="dk1"/>
                </a:solidFill>
              </a:rPr>
              <a:t>from The Folger Shakespeare. Retrieved from https://www.folger.edu/explore/shakespeares-works/all-works/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</a:rPr>
              <a:t>Wilfredor</a:t>
            </a:r>
            <a:r>
              <a:rPr lang="en-US" sz="1100" dirty="0">
                <a:solidFill>
                  <a:schemeClr val="dk1"/>
                </a:solidFill>
              </a:rPr>
              <a:t> (2013). Don Quijote in Teatro Teresa Carreno. [photo]. Wikimedia.</a:t>
            </a:r>
            <a:r>
              <a:rPr lang="en-US" sz="11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https://commons.wikimedia.org/wiki/File:Don_Quijote_in_Teatro_Teresa_Carre%C3%B1o.jpg</a:t>
            </a:r>
            <a:endParaRPr sz="11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e6e3d6b9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7e6e3d6b9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a4af11b5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8a4af11b5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Jingnan, H. (2024, October 18). </a:t>
            </a:r>
            <a:r>
              <a:rPr lang="en-US" sz="1100" i="1">
                <a:solidFill>
                  <a:schemeClr val="dk1"/>
                </a:solidFill>
              </a:rPr>
              <a:t>AI-generated images have become a new form of propaganda this election season</a:t>
            </a:r>
            <a:r>
              <a:rPr lang="en-US" sz="1100">
                <a:solidFill>
                  <a:schemeClr val="dk1"/>
                </a:solidFill>
              </a:rPr>
              <a:t>. NPR. https://www.npr.org/2024/10/18/nx-s1-5153741/ai-images-hurricanes-disasters-propaganda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1pZ0dnf5Ge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hyperlink" Target="http://www.youtube.com/watch?v=1pZ0dnf5Ge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slop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slop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b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aiorno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8a4af11b53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0985" y="152400"/>
            <a:ext cx="495228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8a4af11b53_0_14" title="1_7iVnmeHNI_ouZ8g9fLvOU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3429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5381625" y="1555750"/>
            <a:ext cx="3270300" cy="12861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When the Lines Get Blurred . . . 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40440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Deepfakes, emotional manipulation, disinformation can take place.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You may treat AI like a friend, a tutor, a therapist.</a:t>
            </a:r>
            <a:endParaRPr dirty="0"/>
          </a:p>
        </p:txBody>
      </p:sp>
      <p:pic>
        <p:nvPicPr>
          <p:cNvPr id="140" name="Google Shape;140;p8" title="AI_Assista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9926" y="2770924"/>
            <a:ext cx="1862497" cy="20979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5381625" y="1555750"/>
            <a:ext cx="32703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have you seen AI used as more than a tool?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AI as Actor . . .</a:t>
            </a: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Imitates tone, knowledge, empathy;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Uses a script (training data);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Learns cues from the “audience” (user prompts).</a:t>
            </a:r>
            <a:endParaRPr dirty="0"/>
          </a:p>
        </p:txBody>
      </p:sp>
      <p:pic>
        <p:nvPicPr>
          <p:cNvPr id="148" name="Google Shape;148;p9" title="AI_CritiqueB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1370013"/>
            <a:ext cx="3570288" cy="357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a4af11b53_0_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Behind the Curtain . . .</a:t>
            </a:r>
            <a:endParaRPr dirty="0"/>
          </a:p>
        </p:txBody>
      </p:sp>
      <p:sp>
        <p:nvSpPr>
          <p:cNvPr id="154" name="Google Shape;154;g38a4af11b53_0_2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Uses predictive algorithms, not actual thinking;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Trained on vast human-created data;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Makes guesses vs choices.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55" name="Google Shape;155;g38a4af11b53_0_26" title="AI_ToolboxHe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8850" y="1268555"/>
            <a:ext cx="3188600" cy="31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a4af11b53_0_33"/>
          <p:cNvSpPr txBox="1">
            <a:spLocks noGrp="1"/>
          </p:cNvSpPr>
          <p:nvPr>
            <p:ph type="title"/>
          </p:nvPr>
        </p:nvSpPr>
        <p:spPr>
          <a:xfrm>
            <a:off x="674046" y="-120843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All the Internet is a Stage</a:t>
            </a:r>
            <a:endParaRPr dirty="0"/>
          </a:p>
        </p:txBody>
      </p:sp>
      <p:sp>
        <p:nvSpPr>
          <p:cNvPr id="161" name="Google Shape;161;g38a4af11b53_0_33"/>
          <p:cNvSpPr txBox="1">
            <a:spLocks noGrp="1"/>
          </p:cNvSpPr>
          <p:nvPr>
            <p:ph type="body" idx="1"/>
          </p:nvPr>
        </p:nvSpPr>
        <p:spPr>
          <a:xfrm>
            <a:off x="750096" y="940638"/>
            <a:ext cx="3867300" cy="396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Slop is low-quality media made by using generative artificial intelligence technology.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Dead Internet Theory poses the idea that the majority of internet traffic is created by bots and AI.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62" name="Google Shape;162;g38a4af11b53_0_33"/>
          <p:cNvSpPr txBox="1">
            <a:spLocks noGrp="1"/>
          </p:cNvSpPr>
          <p:nvPr>
            <p:ph type="body" idx="2"/>
          </p:nvPr>
        </p:nvSpPr>
        <p:spPr>
          <a:xfrm>
            <a:off x="6045225" y="3429000"/>
            <a:ext cx="20034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600" u="sng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Dead Internet Theory</a:t>
            </a:r>
            <a:endParaRPr sz="1600">
              <a:solidFill>
                <a:srgbClr val="275781"/>
              </a:solidFill>
            </a:endParaRPr>
          </a:p>
        </p:txBody>
      </p:sp>
      <p:pic>
        <p:nvPicPr>
          <p:cNvPr id="163" name="Google Shape;163;g38a4af11b53_0_33" descr="The Dead Internet Theory is no longer at the margins, as it makes a comeback amid the rise of AI slop in our feeds." title="The Dead Internet Theory is still aliv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350" y="1714488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a4af11b53_0_41"/>
          <p:cNvSpPr txBox="1">
            <a:spLocks noGrp="1"/>
          </p:cNvSpPr>
          <p:nvPr>
            <p:ph type="title"/>
          </p:nvPr>
        </p:nvSpPr>
        <p:spPr>
          <a:xfrm>
            <a:off x="687015" y="101523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Fist to Five</a:t>
            </a:r>
            <a:endParaRPr dirty="0"/>
          </a:p>
        </p:txBody>
      </p:sp>
      <p:sp>
        <p:nvSpPr>
          <p:cNvPr id="169" name="Google Shape;169;g38a4af11b53_0_41"/>
          <p:cNvSpPr txBox="1">
            <a:spLocks noGrp="1"/>
          </p:cNvSpPr>
          <p:nvPr>
            <p:ph type="body" idx="1"/>
          </p:nvPr>
        </p:nvSpPr>
        <p:spPr>
          <a:xfrm>
            <a:off x="683404" y="1143047"/>
            <a:ext cx="6525600" cy="368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Skim each article.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Decide whether it was written by AI or not.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Consider adding what “markers” you noticed on your handout.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Rate how confident you are in your decision using Fist to Five.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70" name="Google Shape;170;g38a4af11b53_0_41"/>
          <p:cNvSpPr txBox="1"/>
          <p:nvPr/>
        </p:nvSpPr>
        <p:spPr>
          <a:xfrm>
            <a:off x="2965950" y="3953700"/>
            <a:ext cx="3212100" cy="1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not very confident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super confident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38a4af11b53_0_41" title="Bot_fi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161" y="3902727"/>
            <a:ext cx="642300" cy="6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8a4af11b53_0_41" title="Bot_fist2Fiv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27134" flipH="1">
            <a:off x="4949042" y="644382"/>
            <a:ext cx="4519924" cy="193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8a4af11b53_0_41" title="Bot_fiv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950" y="4472175"/>
            <a:ext cx="502726" cy="50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a4af11b53_0_51"/>
          <p:cNvSpPr/>
          <p:nvPr/>
        </p:nvSpPr>
        <p:spPr>
          <a:xfrm>
            <a:off x="4666120" y="153812"/>
            <a:ext cx="3750410" cy="4221804"/>
          </a:xfrm>
          <a:prstGeom prst="rect">
            <a:avLst/>
          </a:prstGeom>
          <a:solidFill>
            <a:srgbClr val="2757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8a4af11b53_0_5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Slop-y Performance</a:t>
            </a:r>
            <a:endParaRPr/>
          </a:p>
        </p:txBody>
      </p:sp>
      <p:sp>
        <p:nvSpPr>
          <p:cNvPr id="180" name="Google Shape;180;g38a4af11b53_0_51"/>
          <p:cNvSpPr txBox="1">
            <a:spLocks noGrp="1"/>
          </p:cNvSpPr>
          <p:nvPr>
            <p:ph type="body" idx="1"/>
          </p:nvPr>
        </p:nvSpPr>
        <p:spPr>
          <a:xfrm>
            <a:off x="628650" y="3227925"/>
            <a:ext cx="326165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sz="2200" u="sng" dirty="0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https://k20.ou.edu/slop2</a:t>
            </a:r>
            <a:r>
              <a:rPr lang="en-US" sz="2200" dirty="0">
                <a:solidFill>
                  <a:srgbClr val="275781"/>
                </a:solidFill>
              </a:rPr>
              <a:t> </a:t>
            </a:r>
            <a:endParaRPr sz="2200" dirty="0">
              <a:solidFill>
                <a:srgbClr val="27578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1" name="Google Shape;181;g38a4af11b53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360" y="437143"/>
            <a:ext cx="3255930" cy="368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8a4af11b53_0_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525" y="1489748"/>
            <a:ext cx="1759350" cy="17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8a4af11b53_0_51" title="Bot_fist2Fiv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84198" y="3704225"/>
            <a:ext cx="2560000" cy="10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a4af11b53_0_62"/>
          <p:cNvSpPr/>
          <p:nvPr/>
        </p:nvSpPr>
        <p:spPr>
          <a:xfrm>
            <a:off x="4667258" y="97276"/>
            <a:ext cx="3848092" cy="4357991"/>
          </a:xfrm>
          <a:prstGeom prst="rect">
            <a:avLst/>
          </a:prstGeom>
          <a:solidFill>
            <a:srgbClr val="2757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8a4af11b53_0_6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Slop-y Performance</a:t>
            </a:r>
            <a:endParaRPr/>
          </a:p>
        </p:txBody>
      </p:sp>
      <p:sp>
        <p:nvSpPr>
          <p:cNvPr id="190" name="Google Shape;190;g38a4af11b53_0_62"/>
          <p:cNvSpPr txBox="1">
            <a:spLocks noGrp="1"/>
          </p:cNvSpPr>
          <p:nvPr>
            <p:ph type="body" idx="1"/>
          </p:nvPr>
        </p:nvSpPr>
        <p:spPr>
          <a:xfrm>
            <a:off x="628650" y="3227925"/>
            <a:ext cx="326165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sz="2200" u="sng" dirty="0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https://k20.ou.edu/slop3</a:t>
            </a:r>
            <a:r>
              <a:rPr lang="en-US" sz="2200" dirty="0">
                <a:solidFill>
                  <a:srgbClr val="275781"/>
                </a:solidFill>
              </a:rPr>
              <a:t>  </a:t>
            </a:r>
            <a:endParaRPr sz="2200" dirty="0">
              <a:solidFill>
                <a:srgbClr val="27578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91" name="Google Shape;191;g38a4af11b53_0_62" title="Bot_fist2Fiv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84198" y="3704225"/>
            <a:ext cx="2560000" cy="10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8a4af11b53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5968" y="325300"/>
            <a:ext cx="3190672" cy="3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8a4af11b53_0_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6912" y="1447388"/>
            <a:ext cx="1654587" cy="165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Digital Literacy - Know the Script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Work the Angles</a:t>
            </a: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Cross-check sources.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Look for inconsistencies.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Question perfect narratives.</a:t>
            </a:r>
            <a:endParaRPr dirty="0"/>
          </a:p>
        </p:txBody>
      </p:sp>
      <p:sp>
        <p:nvSpPr>
          <p:cNvPr id="201" name="Google Shape;201;p1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Trust your Instincts</a:t>
            </a:r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4"/>
          </p:nvPr>
        </p:nvSpPr>
        <p:spPr>
          <a:xfrm>
            <a:off x="4645026" y="1879600"/>
            <a:ext cx="3871911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If content feels off, investigate.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Watch for unnatural patterns.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Notice emotional manipulation.</a:t>
            </a:r>
            <a:endParaRPr dirty="0"/>
          </a:p>
        </p:txBody>
      </p:sp>
      <p:pic>
        <p:nvPicPr>
          <p:cNvPr id="203" name="Google Shape;203;p10" title="AnticipateB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1975" y="3630075"/>
            <a:ext cx="139700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a4af11b53_0_76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 Literacy - Know the Script</a:t>
            </a:r>
            <a:endParaRPr/>
          </a:p>
        </p:txBody>
      </p:sp>
      <p:sp>
        <p:nvSpPr>
          <p:cNvPr id="209" name="Google Shape;209;g38a4af11b53_0_76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Be an Active Audience</a:t>
            </a:r>
            <a:endParaRPr/>
          </a:p>
        </p:txBody>
      </p:sp>
      <p:sp>
        <p:nvSpPr>
          <p:cNvPr id="210" name="Google Shape;210;g38a4af11b53_0_76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8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Learn AI’s patterns.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Test AI tools yourself.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Understand AI limitations.</a:t>
            </a:r>
            <a:endParaRPr dirty="0"/>
          </a:p>
        </p:txBody>
      </p:sp>
      <p:pic>
        <p:nvPicPr>
          <p:cNvPr id="211" name="Google Shape;211;g38a4af11b53_0_76" title="AI_Literacy_cov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454" y="1420954"/>
            <a:ext cx="3100850" cy="31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/>
          <p:nvPr/>
        </p:nvSpPr>
        <p:spPr>
          <a:xfrm>
            <a:off x="1227875" y="3725200"/>
            <a:ext cx="3173700" cy="6456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Play “Spot the Bot” while we wait to start.</a:t>
            </a:r>
            <a:endParaRPr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44055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Type in </a:t>
            </a:r>
            <a:r>
              <a:rPr lang="en-US" u="sng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https://k20.ou.edu/bot</a:t>
            </a:r>
            <a:r>
              <a:rPr lang="en-US"/>
              <a:t> OR scan the QR code.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Each slide has a pair of images or text.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Can you spot the bot? 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4075" y="185811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a4af11b53_0_8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Spot the Bots</a:t>
            </a:r>
            <a:endParaRPr/>
          </a:p>
        </p:txBody>
      </p:sp>
      <p:sp>
        <p:nvSpPr>
          <p:cNvPr id="217" name="Google Shape;217;g38a4af11b53_0_86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6155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/>
              <a:t>Which image is real?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k20.ou.edu/aiornot</a:t>
            </a:r>
            <a:r>
              <a:rPr lang="en-US"/>
              <a:t>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Make sure you click on the image you’ve chosen!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8" name="Google Shape;218;g38a4af11b53_0_86" title="AI_ImageGeneratorToo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6550" y="1420938"/>
            <a:ext cx="3570163" cy="357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a4af11b53_0_95"/>
          <p:cNvSpPr txBox="1">
            <a:spLocks noGrp="1"/>
          </p:cNvSpPr>
          <p:nvPr>
            <p:ph type="title"/>
          </p:nvPr>
        </p:nvSpPr>
        <p:spPr>
          <a:xfrm>
            <a:off x="694011" y="-116273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Context</a:t>
            </a:r>
            <a:endParaRPr dirty="0"/>
          </a:p>
        </p:txBody>
      </p:sp>
      <p:sp>
        <p:nvSpPr>
          <p:cNvPr id="224" name="Google Shape;224;g38a4af11b53_0_95"/>
          <p:cNvSpPr txBox="1">
            <a:spLocks noGrp="1"/>
          </p:cNvSpPr>
          <p:nvPr>
            <p:ph type="body" idx="1"/>
          </p:nvPr>
        </p:nvSpPr>
        <p:spPr>
          <a:xfrm>
            <a:off x="694011" y="761354"/>
            <a:ext cx="5798700" cy="4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sz="2300" dirty="0"/>
              <a:t>Start with a goal in mind.</a:t>
            </a:r>
            <a:endParaRPr sz="23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US" sz="2300" dirty="0"/>
              <a:t>What exactly do you want the AI to do?</a:t>
            </a:r>
            <a:endParaRPr sz="23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300" dirty="0"/>
              <a:t>Add relevant context</a:t>
            </a:r>
            <a:endParaRPr sz="23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US" sz="2300" dirty="0"/>
              <a:t>Who is the audience (e.g. students, educators, admin)?</a:t>
            </a:r>
            <a:endParaRPr sz="23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US" sz="2300" dirty="0"/>
              <a:t>How will it be used (e.g. lesson plan, discussion)?</a:t>
            </a:r>
            <a:endParaRPr sz="23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300" dirty="0"/>
              <a:t>Be specific about format and style.</a:t>
            </a:r>
            <a:endParaRPr sz="2300"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US" sz="2300" dirty="0"/>
              <a:t>No bullet points, casual vs formal tone.</a:t>
            </a:r>
            <a:endParaRPr sz="2300" dirty="0"/>
          </a:p>
        </p:txBody>
      </p:sp>
      <p:pic>
        <p:nvPicPr>
          <p:cNvPr id="225" name="Google Shape;225;g38a4af11b53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4325" y="761354"/>
            <a:ext cx="2839675" cy="36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e6e3d6b9b_0_0"/>
          <p:cNvSpPr txBox="1">
            <a:spLocks noGrp="1"/>
          </p:cNvSpPr>
          <p:nvPr>
            <p:ph type="title"/>
          </p:nvPr>
        </p:nvSpPr>
        <p:spPr>
          <a:xfrm>
            <a:off x="655100" y="-12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231" name="Google Shape;231;g37e6e3d6b9b_0_0"/>
          <p:cNvSpPr txBox="1">
            <a:spLocks noGrp="1"/>
          </p:cNvSpPr>
          <p:nvPr>
            <p:ph type="body" idx="1"/>
          </p:nvPr>
        </p:nvSpPr>
        <p:spPr>
          <a:xfrm>
            <a:off x="628650" y="993900"/>
            <a:ext cx="5160000" cy="304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Provide constraints or examples.</a:t>
            </a:r>
            <a:endParaRPr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US" sz="2400" dirty="0"/>
              <a:t>How long do you want it? What elements do you require?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Iterate and Refine.</a:t>
            </a:r>
            <a:endParaRPr dirty="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US" sz="2400" dirty="0"/>
              <a:t>If you don’t like the response, try adjusting the prompt, be specific!</a:t>
            </a:r>
            <a:endParaRPr sz="2400" dirty="0"/>
          </a:p>
        </p:txBody>
      </p:sp>
      <p:pic>
        <p:nvPicPr>
          <p:cNvPr id="232" name="Google Shape;232;g37e6e3d6b9b_0_0" title="AIBot_PromptWriti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2650" y="993900"/>
            <a:ext cx="3550700" cy="35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e6e3d6b9b_0_12"/>
          <p:cNvSpPr/>
          <p:nvPr/>
        </p:nvSpPr>
        <p:spPr>
          <a:xfrm>
            <a:off x="5696725" y="1268550"/>
            <a:ext cx="3045300" cy="3225629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7e6e3d6b9b_0_12"/>
          <p:cNvSpPr/>
          <p:nvPr/>
        </p:nvSpPr>
        <p:spPr>
          <a:xfrm>
            <a:off x="444750" y="1268550"/>
            <a:ext cx="4980900" cy="35706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7e6e3d6b9b_0_12"/>
          <p:cNvSpPr txBox="1">
            <a:spLocks noGrp="1"/>
          </p:cNvSpPr>
          <p:nvPr>
            <p:ph type="title"/>
          </p:nvPr>
        </p:nvSpPr>
        <p:spPr>
          <a:xfrm>
            <a:off x="628650" y="-15150"/>
            <a:ext cx="5068075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Example &amp; Non-Example</a:t>
            </a:r>
            <a:endParaRPr dirty="0"/>
          </a:p>
        </p:txBody>
      </p:sp>
      <p:sp>
        <p:nvSpPr>
          <p:cNvPr id="240" name="Google Shape;240;g37e6e3d6b9b_0_12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7970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I'm a high school senior interested in the University of Oklahoma's meteorology program. Can you help me figure out how to outline an admissions essay that needs to be less then a page and addresses the following prompts: Discuss an accomplishment, event, or realization that sparked a period of personal growth and a new understanding of yourself or others. I used to attend OU's weather center summer camp every year so I thought about adding that somehow.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41" name="Google Shape;241;g37e6e3d6b9b_0_12"/>
          <p:cNvSpPr txBox="1">
            <a:spLocks noGrp="1"/>
          </p:cNvSpPr>
          <p:nvPr>
            <p:ph type="body" idx="2"/>
          </p:nvPr>
        </p:nvSpPr>
        <p:spPr>
          <a:xfrm>
            <a:off x="5931750" y="2051100"/>
            <a:ext cx="2737200" cy="20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Write an essay to help me get into college. I like weather, but I don’t know what I want to major in.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42" name="Google Shape;242;g37e6e3d6b9b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6270" y="0"/>
            <a:ext cx="11334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>
          <a:extLst>
            <a:ext uri="{FF2B5EF4-FFF2-40B4-BE49-F238E27FC236}">
              <a16:creationId xmlns:a16="http://schemas.microsoft.com/office/drawing/2014/main" id="{ABA93695-1EE8-CC2B-7AC6-6D56D80A3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7e6e3d6b9b_0_20">
            <a:extLst>
              <a:ext uri="{FF2B5EF4-FFF2-40B4-BE49-F238E27FC236}">
                <a16:creationId xmlns:a16="http://schemas.microsoft.com/office/drawing/2014/main" id="{67A2EA94-30C8-CA14-6816-C459D77C96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513" y="3827175"/>
            <a:ext cx="2307625" cy="3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7e6e3d6b9b_0_20">
            <a:extLst>
              <a:ext uri="{FF2B5EF4-FFF2-40B4-BE49-F238E27FC236}">
                <a16:creationId xmlns:a16="http://schemas.microsoft.com/office/drawing/2014/main" id="{F5200B32-AFD6-1E2C-8B9E-248C69118B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9000" y="3265400"/>
            <a:ext cx="2307625" cy="40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7e6e3d6b9b_0_20">
            <a:extLst>
              <a:ext uri="{FF2B5EF4-FFF2-40B4-BE49-F238E27FC236}">
                <a16:creationId xmlns:a16="http://schemas.microsoft.com/office/drawing/2014/main" id="{0D48D499-55BE-2347-1B97-A8164C6734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8989" y="2591950"/>
            <a:ext cx="2307636" cy="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7e6e3d6b9b_0_20">
            <a:extLst>
              <a:ext uri="{FF2B5EF4-FFF2-40B4-BE49-F238E27FC236}">
                <a16:creationId xmlns:a16="http://schemas.microsoft.com/office/drawing/2014/main" id="{28AB04D4-A2C5-23CC-B537-C443FFD8CB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6478" y="2103275"/>
            <a:ext cx="2272659" cy="3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7e6e3d6b9b_0_20">
            <a:extLst>
              <a:ext uri="{FF2B5EF4-FFF2-40B4-BE49-F238E27FC236}">
                <a16:creationId xmlns:a16="http://schemas.microsoft.com/office/drawing/2014/main" id="{A5017967-91ED-157F-0B78-7C255404344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8988" y="1608513"/>
            <a:ext cx="2307636" cy="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7e6e3d6b9b_0_20">
            <a:extLst>
              <a:ext uri="{FF2B5EF4-FFF2-40B4-BE49-F238E27FC236}">
                <a16:creationId xmlns:a16="http://schemas.microsoft.com/office/drawing/2014/main" id="{D9B2731C-DDB4-3324-9406-12912632D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 &amp; Non-Example</a:t>
            </a:r>
            <a:endParaRPr/>
          </a:p>
        </p:txBody>
      </p:sp>
      <p:sp>
        <p:nvSpPr>
          <p:cNvPr id="253" name="Google Shape;253;g37e6e3d6b9b_0_20">
            <a:extLst>
              <a:ext uri="{FF2B5EF4-FFF2-40B4-BE49-F238E27FC236}">
                <a16:creationId xmlns:a16="http://schemas.microsoft.com/office/drawing/2014/main" id="{A8DD88DF-523C-0477-7BC7-4F5762638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9053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161616"/>
                </a:solidFill>
                <a:latin typeface="Actor"/>
                <a:ea typeface="Actor"/>
                <a:cs typeface="Actor"/>
                <a:sym typeface="Actor"/>
              </a:rPr>
              <a:t>I'm a high school senior interested in the University of Oklahoma's meteorology program. Can you help me figure out how to outline an admissions essay that needs to be less then a page and addresses the following prompts: Discuss an accomplishment, event, or realization that sparked a period of personal growth and a new understanding of yourself or others. I used to attend OU's weather center summer camp every year so I thought about adding that somehow.</a:t>
            </a:r>
            <a:endParaRPr sz="1800" dirty="0">
              <a:solidFill>
                <a:srgbClr val="161616"/>
              </a:solidFill>
              <a:latin typeface="Actor"/>
              <a:ea typeface="Actor"/>
              <a:cs typeface="Actor"/>
              <a:sym typeface="Actor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59" name="Google Shape;259;g37e6e3d6b9b_0_20">
            <a:extLst>
              <a:ext uri="{FF2B5EF4-FFF2-40B4-BE49-F238E27FC236}">
                <a16:creationId xmlns:a16="http://schemas.microsoft.com/office/drawing/2014/main" id="{0F1DFBB2-F284-463C-FB7B-91B7978074FB}"/>
              </a:ext>
            </a:extLst>
          </p:cNvPr>
          <p:cNvSpPr txBox="1"/>
          <p:nvPr/>
        </p:nvSpPr>
        <p:spPr>
          <a:xfrm>
            <a:off x="6612175" y="1581275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Audience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7e6e3d6b9b_0_20">
            <a:extLst>
              <a:ext uri="{FF2B5EF4-FFF2-40B4-BE49-F238E27FC236}">
                <a16:creationId xmlns:a16="http://schemas.microsoft.com/office/drawing/2014/main" id="{CB326A70-81A1-C9AF-B1EC-3C684F089575}"/>
              </a:ext>
            </a:extLst>
          </p:cNvPr>
          <p:cNvSpPr txBox="1"/>
          <p:nvPr/>
        </p:nvSpPr>
        <p:spPr>
          <a:xfrm>
            <a:off x="6612175" y="2103238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Goal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7e6e3d6b9b_0_20">
            <a:extLst>
              <a:ext uri="{FF2B5EF4-FFF2-40B4-BE49-F238E27FC236}">
                <a16:creationId xmlns:a16="http://schemas.microsoft.com/office/drawing/2014/main" id="{47CA0A20-A4CC-F9AA-4529-6D9467CF77E4}"/>
              </a:ext>
            </a:extLst>
          </p:cNvPr>
          <p:cNvSpPr txBox="1"/>
          <p:nvPr/>
        </p:nvSpPr>
        <p:spPr>
          <a:xfrm>
            <a:off x="6645325" y="2591975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Format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7e6e3d6b9b_0_20">
            <a:extLst>
              <a:ext uri="{FF2B5EF4-FFF2-40B4-BE49-F238E27FC236}">
                <a16:creationId xmlns:a16="http://schemas.microsoft.com/office/drawing/2014/main" id="{9DEB6ECD-BA3F-B5E7-7E3E-BF1A0F51C356}"/>
              </a:ext>
            </a:extLst>
          </p:cNvPr>
          <p:cNvSpPr txBox="1"/>
          <p:nvPr/>
        </p:nvSpPr>
        <p:spPr>
          <a:xfrm>
            <a:off x="6612163" y="3268400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Necessary Details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7e6e3d6b9b_0_20">
            <a:extLst>
              <a:ext uri="{FF2B5EF4-FFF2-40B4-BE49-F238E27FC236}">
                <a16:creationId xmlns:a16="http://schemas.microsoft.com/office/drawing/2014/main" id="{18D2A530-955F-8CEE-BCD4-5012A5DE97A0}"/>
              </a:ext>
            </a:extLst>
          </p:cNvPr>
          <p:cNvSpPr txBox="1"/>
          <p:nvPr/>
        </p:nvSpPr>
        <p:spPr>
          <a:xfrm>
            <a:off x="6594688" y="3827138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37e6e3d6b9b_0_20">
            <a:extLst>
              <a:ext uri="{FF2B5EF4-FFF2-40B4-BE49-F238E27FC236}">
                <a16:creationId xmlns:a16="http://schemas.microsoft.com/office/drawing/2014/main" id="{2B08F92E-0C08-A069-AC4F-F99811FFC75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0134" y="132845"/>
            <a:ext cx="11334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94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7e6e3d6b9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513" y="3827175"/>
            <a:ext cx="2307625" cy="3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7e6e3d6b9b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9000" y="3265400"/>
            <a:ext cx="2307625" cy="40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7e6e3d6b9b_0_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8989" y="2591950"/>
            <a:ext cx="2307636" cy="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7e6e3d6b9b_0_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6478" y="2103275"/>
            <a:ext cx="2272659" cy="3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7e6e3d6b9b_0_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8988" y="1608513"/>
            <a:ext cx="2307636" cy="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7e6e3d6b9b_0_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 &amp; Non-Example</a:t>
            </a:r>
            <a:endParaRPr/>
          </a:p>
        </p:txBody>
      </p:sp>
      <p:sp>
        <p:nvSpPr>
          <p:cNvPr id="253" name="Google Shape;253;g37e6e3d6b9b_0_2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9053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161616"/>
                </a:solidFill>
                <a:latin typeface="Actor"/>
                <a:ea typeface="Actor"/>
                <a:cs typeface="Actor"/>
                <a:sym typeface="Actor"/>
              </a:rPr>
              <a:t>I'm a high school senior interested in the </a:t>
            </a:r>
            <a:r>
              <a:rPr lang="en-US" sz="1800">
                <a:solidFill>
                  <a:srgbClr val="161616"/>
                </a:solidFill>
                <a:highlight>
                  <a:srgbClr val="D9EAD3"/>
                </a:highlight>
                <a:latin typeface="Actor"/>
                <a:ea typeface="Actor"/>
                <a:cs typeface="Actor"/>
                <a:sym typeface="Actor"/>
              </a:rPr>
              <a:t>University of Oklahoma's meteorology program.</a:t>
            </a:r>
            <a:r>
              <a:rPr lang="en-US" sz="1800">
                <a:solidFill>
                  <a:srgbClr val="161616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r>
              <a:rPr lang="en-US" sz="1800">
                <a:solidFill>
                  <a:srgbClr val="161616"/>
                </a:solidFill>
                <a:highlight>
                  <a:srgbClr val="CFE2F3"/>
                </a:highlight>
                <a:latin typeface="Actor"/>
                <a:ea typeface="Actor"/>
                <a:cs typeface="Actor"/>
                <a:sym typeface="Actor"/>
              </a:rPr>
              <a:t>Can you help me figure out how to </a:t>
            </a:r>
            <a:r>
              <a:rPr lang="en-US" sz="1800">
                <a:solidFill>
                  <a:srgbClr val="161616"/>
                </a:solidFill>
                <a:highlight>
                  <a:srgbClr val="9FC5E8"/>
                </a:highlight>
                <a:latin typeface="Actor"/>
                <a:ea typeface="Actor"/>
                <a:cs typeface="Actor"/>
                <a:sym typeface="Actor"/>
              </a:rPr>
              <a:t>outline</a:t>
            </a:r>
            <a:r>
              <a:rPr lang="en-US" sz="1800">
                <a:solidFill>
                  <a:srgbClr val="161616"/>
                </a:solidFill>
                <a:highlight>
                  <a:srgbClr val="CFE2F3"/>
                </a:highlight>
                <a:latin typeface="Actor"/>
                <a:ea typeface="Actor"/>
                <a:cs typeface="Actor"/>
                <a:sym typeface="Actor"/>
              </a:rPr>
              <a:t> an admissions essay that needs to be </a:t>
            </a:r>
            <a:r>
              <a:rPr lang="en-US" sz="1800">
                <a:solidFill>
                  <a:srgbClr val="161616"/>
                </a:solidFill>
                <a:highlight>
                  <a:srgbClr val="9FC5E8"/>
                </a:highlight>
                <a:latin typeface="Actor"/>
                <a:ea typeface="Actor"/>
                <a:cs typeface="Actor"/>
                <a:sym typeface="Actor"/>
              </a:rPr>
              <a:t>less then a page</a:t>
            </a:r>
            <a:r>
              <a:rPr lang="en-US" sz="1800">
                <a:solidFill>
                  <a:srgbClr val="161616"/>
                </a:solidFill>
                <a:highlight>
                  <a:srgbClr val="CFE2F3"/>
                </a:highlight>
                <a:latin typeface="Actor"/>
                <a:ea typeface="Actor"/>
                <a:cs typeface="Actor"/>
                <a:sym typeface="Actor"/>
              </a:rPr>
              <a:t> and addresses the following prompts</a:t>
            </a:r>
            <a:r>
              <a:rPr lang="en-US" sz="1800">
                <a:solidFill>
                  <a:srgbClr val="161616"/>
                </a:solidFill>
                <a:latin typeface="Actor"/>
                <a:ea typeface="Actor"/>
                <a:cs typeface="Actor"/>
                <a:sym typeface="Actor"/>
              </a:rPr>
              <a:t>: </a:t>
            </a:r>
            <a:r>
              <a:rPr lang="en-US" sz="1800">
                <a:solidFill>
                  <a:srgbClr val="161616"/>
                </a:solidFill>
                <a:highlight>
                  <a:srgbClr val="D9D2E9"/>
                </a:highlight>
                <a:latin typeface="Actor"/>
                <a:ea typeface="Actor"/>
                <a:cs typeface="Actor"/>
                <a:sym typeface="Actor"/>
              </a:rPr>
              <a:t>Discuss an accomplishment, event, or realization that sparked a period of personal growth and a new understanding of yourself or others.</a:t>
            </a:r>
            <a:r>
              <a:rPr lang="en-US" sz="1800">
                <a:solidFill>
                  <a:srgbClr val="161616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r>
              <a:rPr lang="en-US" sz="1800">
                <a:solidFill>
                  <a:srgbClr val="161616"/>
                </a:solidFill>
                <a:highlight>
                  <a:srgbClr val="E6B8AF"/>
                </a:highlight>
                <a:latin typeface="Actor"/>
                <a:ea typeface="Actor"/>
                <a:cs typeface="Actor"/>
                <a:sym typeface="Actor"/>
              </a:rPr>
              <a:t>I used to attend OU's weather center summer camp every year so I thought about adding that somehow.</a:t>
            </a:r>
            <a:endParaRPr sz="1800">
              <a:solidFill>
                <a:srgbClr val="161616"/>
              </a:solidFill>
              <a:highlight>
                <a:srgbClr val="E6B8AF"/>
              </a:highlight>
              <a:latin typeface="Actor"/>
              <a:ea typeface="Actor"/>
              <a:cs typeface="Actor"/>
              <a:sym typeface="Actor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54" name="Google Shape;254;g37e6e3d6b9b_0_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6325" y="1752571"/>
            <a:ext cx="809200" cy="2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7e6e3d6b9b_0_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86346" y="2095034"/>
            <a:ext cx="809161" cy="2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7e6e3d6b9b_0_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79150" y="2603405"/>
            <a:ext cx="809161" cy="2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7e6e3d6b9b_0_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86350" y="3277497"/>
            <a:ext cx="809150" cy="26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7e6e3d6b9b_0_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79148" y="3933820"/>
            <a:ext cx="809150" cy="22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7e6e3d6b9b_0_20"/>
          <p:cNvSpPr txBox="1"/>
          <p:nvPr/>
        </p:nvSpPr>
        <p:spPr>
          <a:xfrm>
            <a:off x="6612175" y="1581275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Audience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7e6e3d6b9b_0_20"/>
          <p:cNvSpPr txBox="1"/>
          <p:nvPr/>
        </p:nvSpPr>
        <p:spPr>
          <a:xfrm>
            <a:off x="6612175" y="2103238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Goal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7e6e3d6b9b_0_20"/>
          <p:cNvSpPr txBox="1"/>
          <p:nvPr/>
        </p:nvSpPr>
        <p:spPr>
          <a:xfrm>
            <a:off x="6645325" y="2591975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Format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7e6e3d6b9b_0_20"/>
          <p:cNvSpPr txBox="1"/>
          <p:nvPr/>
        </p:nvSpPr>
        <p:spPr>
          <a:xfrm>
            <a:off x="6612163" y="3268400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Necessary Details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7e6e3d6b9b_0_20"/>
          <p:cNvSpPr txBox="1"/>
          <p:nvPr/>
        </p:nvSpPr>
        <p:spPr>
          <a:xfrm>
            <a:off x="6594688" y="3827138"/>
            <a:ext cx="2241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37e6e3d6b9b_0_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0134" y="132845"/>
            <a:ext cx="11334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e6e3d6b9b_0_48"/>
          <p:cNvSpPr txBox="1">
            <a:spLocks noGrp="1"/>
          </p:cNvSpPr>
          <p:nvPr>
            <p:ph type="title"/>
          </p:nvPr>
        </p:nvSpPr>
        <p:spPr>
          <a:xfrm>
            <a:off x="628650" y="106025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AI Prompt Writing</a:t>
            </a:r>
            <a:endParaRPr dirty="0"/>
          </a:p>
        </p:txBody>
      </p:sp>
      <p:sp>
        <p:nvSpPr>
          <p:cNvPr id="270" name="Google Shape;270;g37e6e3d6b9b_0_48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6136800" cy="3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Now it’s your turn!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Choose an experience with a student you had recently that dealt with student writing.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Access an AI chat bot.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Write a prompt from the student’s perspective.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How did it go?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71" name="Google Shape;271;g37e6e3d6b9b_0_48" title="AIBot_PromptWriti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550" y="720300"/>
            <a:ext cx="3002450" cy="30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e6e3d6b9b_0_5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Audience Reactions</a:t>
            </a:r>
            <a:endParaRPr/>
          </a:p>
        </p:txBody>
      </p:sp>
      <p:sp>
        <p:nvSpPr>
          <p:cNvPr id="277" name="Google Shape;277;g37e6e3d6b9b_0_55"/>
          <p:cNvSpPr txBox="1">
            <a:spLocks noGrp="1"/>
          </p:cNvSpPr>
          <p:nvPr>
            <p:ph type="body" idx="1"/>
          </p:nvPr>
        </p:nvSpPr>
        <p:spPr>
          <a:xfrm>
            <a:off x="1747050" y="1460800"/>
            <a:ext cx="6768300" cy="3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are 2 things about the presentation or content you feel good about?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is 1 thing you wish had been in the presentation?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78" name="Google Shape;278;g37e6e3d6b9b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75" y="1420938"/>
            <a:ext cx="103822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7e6e3d6b9b_0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25" y="2763963"/>
            <a:ext cx="11525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e6e3d6b9b_0_65"/>
          <p:cNvSpPr/>
          <p:nvPr/>
        </p:nvSpPr>
        <p:spPr>
          <a:xfrm>
            <a:off x="2108025" y="1268550"/>
            <a:ext cx="4872300" cy="2762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7e6e3d6b9b_0_6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Show Must Go On!</a:t>
            </a:r>
            <a:endParaRPr/>
          </a:p>
        </p:txBody>
      </p:sp>
      <p:sp>
        <p:nvSpPr>
          <p:cNvPr id="286" name="Google Shape;286;g37e6e3d6b9b_0_65"/>
          <p:cNvSpPr txBox="1">
            <a:spLocks noGrp="1"/>
          </p:cNvSpPr>
          <p:nvPr>
            <p:ph type="body" idx="1"/>
          </p:nvPr>
        </p:nvSpPr>
        <p:spPr>
          <a:xfrm>
            <a:off x="2656350" y="4063175"/>
            <a:ext cx="3831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r>
              <a:rPr lang="en-US" sz="2200" u="sng" dirty="0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</a:t>
            </a:r>
            <a:r>
              <a:rPr lang="en-US" dirty="0"/>
              <a:t> 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87" name="Google Shape;287;g37e6e3d6b9b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9195" y="1448071"/>
            <a:ext cx="4249450" cy="2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e6e3d6b9b_0_11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Stars of the Show!</a:t>
            </a:r>
            <a:endParaRPr sz="2633"/>
          </a:p>
        </p:txBody>
      </p:sp>
      <p:sp>
        <p:nvSpPr>
          <p:cNvPr id="293" name="Google Shape;293;g37e6e3d6b9b_0_113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AI Collections</a:t>
            </a:r>
            <a:endParaRPr/>
          </a:p>
        </p:txBody>
      </p:sp>
      <p:sp>
        <p:nvSpPr>
          <p:cNvPr id="294" name="Google Shape;294;g37e6e3d6b9b_0_113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8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04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Artificial Intelligence (AI) Tech Tool</a:t>
            </a:r>
            <a:endParaRPr sz="2400"/>
          </a:p>
          <a:p>
            <a:pPr marL="457200" lvl="0" indent="-3804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Artificial Intelligence (AI)  Instructional Strategies</a:t>
            </a:r>
            <a:endParaRPr sz="2400"/>
          </a:p>
          <a:p>
            <a:pPr marL="457200" lvl="0" indent="-3804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Artificial Intelligence (AI) Professional Learning</a:t>
            </a:r>
            <a:endParaRPr sz="2400"/>
          </a:p>
        </p:txBody>
      </p:sp>
      <p:pic>
        <p:nvPicPr>
          <p:cNvPr id="295" name="Google Shape;295;g37e6e3d6b9b_0_113" title="AI_collection_Cov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400" y="1650025"/>
            <a:ext cx="2991974" cy="29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 Act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The Need for New Digital Literacy?</a:t>
            </a:r>
            <a:endParaRPr/>
          </a:p>
        </p:txBody>
      </p:sp>
      <p:pic>
        <p:nvPicPr>
          <p:cNvPr id="9" name="Picture 8" descr="A cartoon of a robot holding a skull&#10;&#10;AI-generated content may be incorrect.">
            <a:extLst>
              <a:ext uri="{FF2B5EF4-FFF2-40B4-BE49-F238E27FC236}">
                <a16:creationId xmlns:a16="http://schemas.microsoft.com/office/drawing/2014/main" id="{AEB9ABE6-0631-A93F-18FD-83D90A15F0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02" r="1404" b="7502"/>
          <a:stretch>
            <a:fillRect/>
          </a:stretch>
        </p:blipFill>
        <p:spPr>
          <a:xfrm>
            <a:off x="744173" y="1312134"/>
            <a:ext cx="2922311" cy="2519232"/>
          </a:xfrm>
          <a:custGeom>
            <a:avLst/>
            <a:gdLst>
              <a:gd name="connsiteX0" fmla="*/ 629809 w 2922311"/>
              <a:gd name="connsiteY0" fmla="*/ 0 h 2519232"/>
              <a:gd name="connsiteX1" fmla="*/ 2292503 w 2922311"/>
              <a:gd name="connsiteY1" fmla="*/ 0 h 2519232"/>
              <a:gd name="connsiteX2" fmla="*/ 2922311 w 2922311"/>
              <a:gd name="connsiteY2" fmla="*/ 1259616 h 2519232"/>
              <a:gd name="connsiteX3" fmla="*/ 2292503 w 2922311"/>
              <a:gd name="connsiteY3" fmla="*/ 2519232 h 2519232"/>
              <a:gd name="connsiteX4" fmla="*/ 629809 w 2922311"/>
              <a:gd name="connsiteY4" fmla="*/ 2519232 h 2519232"/>
              <a:gd name="connsiteX5" fmla="*/ 0 w 2922311"/>
              <a:gd name="connsiteY5" fmla="*/ 1259616 h 25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2311" h="2519232">
                <a:moveTo>
                  <a:pt x="629809" y="0"/>
                </a:moveTo>
                <a:lnTo>
                  <a:pt x="2292503" y="0"/>
                </a:lnTo>
                <a:lnTo>
                  <a:pt x="2922311" y="1259616"/>
                </a:lnTo>
                <a:lnTo>
                  <a:pt x="2292503" y="2519232"/>
                </a:lnTo>
                <a:lnTo>
                  <a:pt x="629809" y="2519232"/>
                </a:lnTo>
                <a:lnTo>
                  <a:pt x="0" y="125961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How does AI change our definition of digital literacy?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644661" y="-6866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81714" y="2373719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5604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Determine an appropriate strategy to identify AI-generated content.</a:t>
            </a:r>
            <a:endParaRPr dirty="0"/>
          </a:p>
          <a:p>
            <a:pPr marL="457200" lvl="0" indent="-35604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Analyze the credibility of platforms, creators, and especially the content they distribute.</a:t>
            </a:r>
            <a:endParaRPr dirty="0"/>
          </a:p>
          <a:p>
            <a:pPr marL="457200" lvl="0" indent="-35604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Cultivate ethical consumption and creation of content.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1767850" y="3754125"/>
            <a:ext cx="5623500" cy="9501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628650" y="274650"/>
            <a:ext cx="43764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Suspension of Disbelief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073052" cy="2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We </a:t>
            </a:r>
            <a:r>
              <a:rPr lang="en-US" i="1" dirty="0"/>
              <a:t>know </a:t>
            </a:r>
            <a:r>
              <a:rPr lang="en-US" dirty="0"/>
              <a:t>actors are acting.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We </a:t>
            </a:r>
            <a:r>
              <a:rPr lang="en-US" i="1" dirty="0"/>
              <a:t>know </a:t>
            </a:r>
            <a:r>
              <a:rPr lang="en-US" dirty="0"/>
              <a:t>the set isn’t real.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But we believe for the sake of the story.</a:t>
            </a:r>
            <a:endParaRPr dirty="0"/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050" y="274648"/>
            <a:ext cx="3510275" cy="28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1780500" y="3780150"/>
            <a:ext cx="55830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“All the world’s a stage, and all the men and women merely players.” - Shakespeare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Suspension of Disbelief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 interact with AI knowing it’s not human–but still engage with it emotionally and socially. </a:t>
            </a:r>
            <a:endParaRPr/>
          </a:p>
        </p:txBody>
      </p:sp>
      <p:pic>
        <p:nvPicPr>
          <p:cNvPr id="115" name="Google Shape;115;p7" title="AI_ChattyChatb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2325" y="1268425"/>
            <a:ext cx="2883975" cy="28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e6e3d6b9b_0_7"/>
          <p:cNvSpPr txBox="1">
            <a:spLocks noGrp="1"/>
          </p:cNvSpPr>
          <p:nvPr>
            <p:ph type="title"/>
          </p:nvPr>
        </p:nvSpPr>
        <p:spPr>
          <a:xfrm>
            <a:off x="1691552" y="1501800"/>
            <a:ext cx="57609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1111"/>
              <a:buNone/>
            </a:pPr>
            <a:r>
              <a:rPr lang="en-US"/>
              <a:t>Where have you seen AI used as more than a tool?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38a4af11b53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451351" cy="43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8a4af11b53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5450" y="152400"/>
            <a:ext cx="4266151" cy="379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1574</Words>
  <Application>Microsoft Office PowerPoint</Application>
  <PresentationFormat>On-screen Show (16:9)</PresentationFormat>
  <Paragraphs>134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NTR</vt:lpstr>
      <vt:lpstr>Courier New</vt:lpstr>
      <vt:lpstr>Calibri</vt:lpstr>
      <vt:lpstr>Arial</vt:lpstr>
      <vt:lpstr>Actor</vt:lpstr>
      <vt:lpstr>Custom Design</vt:lpstr>
      <vt:lpstr>PowerPoint Presentation</vt:lpstr>
      <vt:lpstr>Play “Spot the Bot” while we wait to start.</vt:lpstr>
      <vt:lpstr>AI Act</vt:lpstr>
      <vt:lpstr>Essential Question</vt:lpstr>
      <vt:lpstr>Learning Objectives</vt:lpstr>
      <vt:lpstr>Suspension of Disbelief</vt:lpstr>
      <vt:lpstr>Suspension of Disbelief</vt:lpstr>
      <vt:lpstr>Where have you seen AI used as more than a tool?</vt:lpstr>
      <vt:lpstr>PowerPoint Presentation</vt:lpstr>
      <vt:lpstr>PowerPoint Presentation</vt:lpstr>
      <vt:lpstr>When the Lines Get Blurred . . . </vt:lpstr>
      <vt:lpstr>AI as Actor . . .</vt:lpstr>
      <vt:lpstr>Behind the Curtain . . .</vt:lpstr>
      <vt:lpstr>All the Internet is a Stage</vt:lpstr>
      <vt:lpstr>Fist to Five</vt:lpstr>
      <vt:lpstr>Slop-y Performance</vt:lpstr>
      <vt:lpstr>Slop-y Performance</vt:lpstr>
      <vt:lpstr>Digital Literacy - Know the Script</vt:lpstr>
      <vt:lpstr>AI Literacy - Know the Script</vt:lpstr>
      <vt:lpstr>Spot the Bots</vt:lpstr>
      <vt:lpstr>Context</vt:lpstr>
      <vt:lpstr>Context</vt:lpstr>
      <vt:lpstr>Example &amp; Non-Example</vt:lpstr>
      <vt:lpstr>Example &amp; Non-Example</vt:lpstr>
      <vt:lpstr>Example &amp; Non-Example</vt:lpstr>
      <vt:lpstr>AI Prompt Writing</vt:lpstr>
      <vt:lpstr>Audience Reactions</vt:lpstr>
      <vt:lpstr>The Show Must Go On!</vt:lpstr>
      <vt:lpstr>Stars of the Show!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McLeod Porter, Delma</cp:lastModifiedBy>
  <cp:revision>4</cp:revision>
  <dcterms:created xsi:type="dcterms:W3CDTF">2025-08-05T20:58:42Z</dcterms:created>
  <dcterms:modified xsi:type="dcterms:W3CDTF">2025-12-01T16:39:07Z</dcterms:modified>
</cp:coreProperties>
</file>