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7"/>
    <p:restoredTop sz="82585"/>
  </p:normalViewPr>
  <p:slideViewPr>
    <p:cSldViewPr snapToGrid="0">
      <p:cViewPr varScale="1">
        <p:scale>
          <a:sx n="146" d="100"/>
          <a:sy n="146" d="100"/>
        </p:scale>
        <p:origin x="176" y="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89af87be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Looks like, sounds like, feels like. Strategies. https://learn.k20center.ou.edu/strategy/88</a:t>
            </a:r>
            <a:endParaRPr dirty="0"/>
          </a:p>
        </p:txBody>
      </p:sp>
      <p:sp>
        <p:nvSpPr>
          <p:cNvPr id="99" name="Google Shape;99;g389af87be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89af87beb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g389af87beb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8c2bcdd5b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38c2bcdd5b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8c2bcdd5b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Facilitator’s Note: </a:t>
            </a:r>
            <a:r>
              <a:rPr lang="en-US" dirty="0"/>
              <a:t>Edit this slide to include your site’s Wi-Fi information for families.</a:t>
            </a:r>
            <a:endParaRPr dirty="0"/>
          </a:p>
        </p:txBody>
      </p:sp>
      <p:sp>
        <p:nvSpPr>
          <p:cNvPr id="125" name="Google Shape;125;g38c2bcdd5b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7836a1c378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7836a1c378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a14fad27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a14fad271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Think-Pair-Share. Strategies. https://learn.k20center.ou.edu/strategy/139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8f1e4d718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38f1e4d718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3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3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4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>
  <p:cSld name="Essential Ques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 title="k20center-logo-variations_K20 Bug -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Calibri"/>
              <a:buNone/>
              <a:defRPr sz="5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Calibri"/>
              <a:buNone/>
              <a:defRPr sz="2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Content - 1 Column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Layout">
  <p:cSld name="Content - 2 column"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ourier New"/>
              <a:buChar char="o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687932" y="1263111"/>
            <a:ext cx="3993900" cy="325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libri"/>
              <a:buAutoNum type="arabi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Calibri"/>
              <a:buAutoNum type="alpha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romanLcPeriod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0" name="Google Shape;30;p8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Option 1">
  <p:cSld name="Video">
    <p:bg>
      <p:bgPr>
        <a:solidFill>
          <a:schemeClr val="l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9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 title="k20center-logo-variations_K20 - Bug Color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nkjD_UXXRiGDI6Gs8xqDTWaWcEF3FzWH/vie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Looks Like, Sounds Like, Feels Like</a:t>
            </a:r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4842000" cy="35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What does a family booster club </a:t>
            </a:r>
            <a:r>
              <a:rPr lang="en-US" b="1"/>
              <a:t>look</a:t>
            </a:r>
            <a:r>
              <a:rPr lang="en-US"/>
              <a:t> like to you? 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What does a family booster club </a:t>
            </a:r>
            <a:r>
              <a:rPr lang="en-US" b="1"/>
              <a:t>sound</a:t>
            </a:r>
            <a:r>
              <a:rPr lang="en-US"/>
              <a:t> like to you? 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What does a family booster club </a:t>
            </a:r>
            <a:r>
              <a:rPr lang="en-US" b="1"/>
              <a:t>feel </a:t>
            </a:r>
            <a:r>
              <a:rPr lang="en-US"/>
              <a:t>like to you? </a:t>
            </a:r>
            <a:endParaRPr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None/>
            </a:pPr>
            <a:endParaRPr/>
          </a:p>
        </p:txBody>
      </p:sp>
      <p:pic>
        <p:nvPicPr>
          <p:cNvPr id="103" name="Google Shape;103;p21" title="Looks, Sounds, Feel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300" y="2031800"/>
            <a:ext cx="3563650" cy="107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Family Booster Clubs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456300" y="1157775"/>
            <a:ext cx="8225400" cy="37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 dirty="0"/>
              <a:t>Imagine you’re creating a family booster club made up of key members of your school and community. What would be the overall goal of your club? 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 dirty="0"/>
              <a:t>Which key people or roles would you include in your club? 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-US" sz="2500" dirty="0"/>
              <a:t>In what ways can you or your school connect with families to encourage them to be a part of this club? </a:t>
            </a:r>
            <a:endParaRPr sz="2500" dirty="0"/>
          </a:p>
          <a:p>
            <a:pPr marL="914400" lvl="1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lphaLcPeriod"/>
            </a:pPr>
            <a:r>
              <a:rPr lang="en-US" sz="2500" dirty="0"/>
              <a:t>For example: flyers, emails, conferences, etc.</a:t>
            </a:r>
            <a:endParaRPr lang="en-US" dirty="0"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49203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Explore QUEST</a:t>
            </a: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3888600" cy="3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QUEST</a:t>
            </a:r>
            <a:r>
              <a:rPr lang="en-US" dirty="0"/>
              <a:t> is a mobile application that delivers quick, interactive lessons designed to inform and engage busy families. </a:t>
            </a:r>
            <a:endParaRPr dirty="0"/>
          </a:p>
          <a:p>
            <a:pPr marL="2286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None/>
            </a:pPr>
            <a:endParaRPr dirty="0"/>
          </a:p>
        </p:txBody>
      </p:sp>
      <p:pic>
        <p:nvPicPr>
          <p:cNvPr id="122" name="Google Shape;122;p24" title="QUEST-OKProm-Loop-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5425" y="361637"/>
            <a:ext cx="2210125" cy="442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456175" y="21117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Download and Install QUEST</a:t>
            </a:r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>
            <a:off x="459300" y="888702"/>
            <a:ext cx="8225400" cy="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ighlight>
                  <a:srgbClr val="FFFF00"/>
                </a:highlight>
              </a:rPr>
              <a:t>Wi-Fi Network: </a:t>
            </a:r>
            <a:endParaRPr dirty="0">
              <a:highlight>
                <a:srgbClr val="FFFF00"/>
              </a:highlight>
            </a:endParaRPr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None/>
            </a:pPr>
            <a:endParaRPr dirty="0"/>
          </a:p>
        </p:txBody>
      </p:sp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4625" y="1619363"/>
            <a:ext cx="21240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1650" y="1619375"/>
            <a:ext cx="2124075" cy="63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4625" y="2350125"/>
            <a:ext cx="2124075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1650" y="2350113"/>
            <a:ext cx="2124075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5"/>
          <p:cNvSpPr txBox="1"/>
          <p:nvPr/>
        </p:nvSpPr>
        <p:spPr>
          <a:xfrm>
            <a:off x="846650" y="44742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highlight>
                  <a:srgbClr val="F5F5F5"/>
                </a:highlight>
                <a:latin typeface="Calibri"/>
                <a:ea typeface="Calibri"/>
                <a:cs typeface="Calibri"/>
                <a:sym typeface="Calibri"/>
              </a:rPr>
              <a:t>k20.ou.edu/quest-apple</a:t>
            </a:r>
            <a:r>
              <a:rPr lang="en-US">
                <a:solidFill>
                  <a:schemeClr val="dk1"/>
                </a:solidFill>
                <a:highlight>
                  <a:srgbClr val="F5F5F5"/>
                </a:highlight>
                <a:latin typeface="Calibri"/>
                <a:ea typeface="Calibri"/>
                <a:cs typeface="Calibri"/>
                <a:sym typeface="Calibri"/>
              </a:rPr>
              <a:t>​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5"/>
          <p:cNvSpPr txBox="1"/>
          <p:nvPr/>
        </p:nvSpPr>
        <p:spPr>
          <a:xfrm>
            <a:off x="5263688" y="44742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  <a:highlight>
                  <a:srgbClr val="F5F5F5"/>
                </a:highlight>
                <a:latin typeface="Calibri"/>
                <a:ea typeface="Calibri"/>
                <a:cs typeface="Calibri"/>
                <a:sym typeface="Calibri"/>
              </a:rPr>
              <a:t>k20.ou.edu/quest-play</a:t>
            </a:r>
            <a:r>
              <a:rPr lang="en-US">
                <a:solidFill>
                  <a:schemeClr val="dk1"/>
                </a:solidFill>
                <a:highlight>
                  <a:srgbClr val="F5F5F5"/>
                </a:highlight>
                <a:latin typeface="Calibri"/>
                <a:ea typeface="Calibri"/>
                <a:cs typeface="Calibri"/>
                <a:sym typeface="Calibri"/>
              </a:rPr>
              <a:t>​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ctrTitle"/>
          </p:nvPr>
        </p:nvSpPr>
        <p:spPr>
          <a:xfrm>
            <a:off x="3843451" y="1130675"/>
            <a:ext cx="4902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Family-School Connections for Student Success</a:t>
            </a:r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1"/>
          </p:nvPr>
        </p:nvSpPr>
        <p:spPr>
          <a:xfrm>
            <a:off x="3843644" y="3220225"/>
            <a:ext cx="4902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Encouraging Family Engagement </a:t>
            </a:r>
            <a:endParaRPr/>
          </a:p>
        </p:txBody>
      </p:sp>
      <p:pic>
        <p:nvPicPr>
          <p:cNvPr id="52" name="Google Shape;52;p13" title="Family He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250" y="876873"/>
            <a:ext cx="3522875" cy="2560200"/>
          </a:xfrm>
          <a:prstGeom prst="flowChartPreparation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r>
              <a:rPr lang="en-US" dirty="0"/>
              <a:t>How do schools create strong partnerships with families that support students’ future success? </a:t>
            </a:r>
            <a:endParaRPr dirty="0"/>
          </a:p>
          <a:p>
            <a:pPr marL="5715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NTR"/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Identify strategies for engaging families in college and career readiness efforts. </a:t>
            </a:r>
            <a:endParaRPr/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Examine how family partnerships can directly influence student postsecondary success.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771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Family Engagement in Your School </a:t>
            </a:r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456175" y="1463040"/>
            <a:ext cx="7850525" cy="3051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 1–2 words, describe the impact that active parent and family presence has had in your school. </a:t>
            </a:r>
          </a:p>
        </p:txBody>
      </p:sp>
      <p:sp>
        <p:nvSpPr>
          <p:cNvPr id="71" name="Google Shape;71;p16"/>
          <p:cNvSpPr txBox="1"/>
          <p:nvPr/>
        </p:nvSpPr>
        <p:spPr>
          <a:xfrm>
            <a:off x="6048425" y="4595975"/>
            <a:ext cx="310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Family Presence in Your School</a:t>
            </a: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80415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Share your thoughts and responses to the following questions: 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How does family presence in your school and classroom impact your students? </a:t>
            </a:r>
            <a:endParaRPr dirty="0"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How does a lack of family presence in your school and classroom impact your students?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Think-Pair-Share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459300" y="1263136"/>
            <a:ext cx="8225400" cy="19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Read and </a:t>
            </a:r>
            <a:r>
              <a:rPr lang="en-US" b="1"/>
              <a:t>think</a:t>
            </a:r>
            <a:r>
              <a:rPr lang="en-US"/>
              <a:t> about the following prompt:</a:t>
            </a:r>
            <a:endParaRPr/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/>
              <a:t>What are some family engagement strategies that you currently practice in your classroom and school that have successfully increased family presence?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Pair</a:t>
            </a:r>
            <a:r>
              <a:rPr lang="en-US"/>
              <a:t> up with someone and discuss your responses.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b="1"/>
              <a:t>Share</a:t>
            </a:r>
            <a:r>
              <a:rPr lang="en-US"/>
              <a:t> your thoughts with the whole group.</a:t>
            </a:r>
            <a:endParaRPr/>
          </a:p>
        </p:txBody>
      </p:sp>
      <p:pic>
        <p:nvPicPr>
          <p:cNvPr id="84" name="Google Shape;84;p18" title="Think-Pair-Sha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4600" y="400625"/>
            <a:ext cx="1940100" cy="90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Reflect</a:t>
            </a:r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456300" y="1263100"/>
            <a:ext cx="8041500" cy="3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 dirty="0"/>
              <a:t>It is common for parents and families to be present in the classroom and school during elementary school. Once students move to secondary schools, this participation seems to decline. </a:t>
            </a:r>
            <a:endParaRPr dirty="0"/>
          </a:p>
          <a:p>
            <a:pPr marL="914400" lvl="1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o"/>
            </a:pPr>
            <a:r>
              <a:rPr lang="en-US" b="1" dirty="0"/>
              <a:t>Why do you think this happens? </a:t>
            </a:r>
            <a:endParaRPr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456175" y="445024"/>
            <a:ext cx="8225400" cy="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</a:pPr>
            <a:r>
              <a:rPr lang="en-US"/>
              <a:t>Booster Clubs</a:t>
            </a:r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456300" y="1263111"/>
            <a:ext cx="8225400" cy="196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Char char="●"/>
            </a:pPr>
            <a:r>
              <a:rPr lang="en-US"/>
              <a:t>Do you have booster clubs at your school? 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What is the purpose of booster clubs at your school?</a:t>
            </a:r>
            <a:endParaRPr/>
          </a:p>
          <a:p>
            <a:pPr marL="457200" lvl="0" indent="-393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Who typically leads booster clubs at your school? </a:t>
            </a:r>
            <a:endParaRPr/>
          </a:p>
          <a:p>
            <a:pPr marL="4572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NTR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20 LEAR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8AC3"/>
      </a:accent1>
      <a:accent2>
        <a:srgbClr val="285781"/>
      </a:accent2>
      <a:accent3>
        <a:srgbClr val="971D20"/>
      </a:accent3>
      <a:accent4>
        <a:srgbClr val="E8BF3C"/>
      </a:accent4>
      <a:accent5>
        <a:srgbClr val="FFFFF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Macintosh PowerPoint</Application>
  <PresentationFormat>On-screen Show (16:9)</PresentationFormat>
  <Paragraphs>43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Noto Sans Symbols</vt:lpstr>
      <vt:lpstr>NTR</vt:lpstr>
      <vt:lpstr>K20 LEARN</vt:lpstr>
      <vt:lpstr>PowerPoint Presentation</vt:lpstr>
      <vt:lpstr>Family-School Connections for Student Success</vt:lpstr>
      <vt:lpstr>Essential Question</vt:lpstr>
      <vt:lpstr>Learning Objectives</vt:lpstr>
      <vt:lpstr>Family Engagement in Your School </vt:lpstr>
      <vt:lpstr>Family Presence in Your School</vt:lpstr>
      <vt:lpstr>Think-Pair-Share</vt:lpstr>
      <vt:lpstr>Reflect</vt:lpstr>
      <vt:lpstr>Booster Clubs</vt:lpstr>
      <vt:lpstr>Looks Like, Sounds Like, Feels Like</vt:lpstr>
      <vt:lpstr>Family Booster Clubs</vt:lpstr>
      <vt:lpstr>Explore QUEST</vt:lpstr>
      <vt:lpstr>Download and Install QUEST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Finley-Combs, Elsa C.</cp:lastModifiedBy>
  <cp:revision>1</cp:revision>
  <dcterms:modified xsi:type="dcterms:W3CDTF">2026-01-22T17:33:08Z</dcterms:modified>
</cp:coreProperties>
</file>