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lYhJzQljyN0Wh9sqoyD1m/SbS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74891"/>
  </p:normalViewPr>
  <p:slideViewPr>
    <p:cSldViewPr snapToGrid="0">
      <p:cViewPr varScale="1">
        <p:scale>
          <a:sx n="90" d="100"/>
          <a:sy n="90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Strategy harvest. Strategies. https://learn.k20center.ou.edu/strategy/135</a:t>
            </a:r>
            <a:endParaRPr dirty="0"/>
          </a:p>
        </p:txBody>
      </p:sp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Strategy harvest. Strategies. https://learn.k20center.ou.edu/strategy/135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Ionesco, E. (1969). </a:t>
            </a:r>
            <a:r>
              <a:rPr lang="en-US" i="1" dirty="0" err="1"/>
              <a:t>Découvertes</a:t>
            </a:r>
            <a:r>
              <a:rPr lang="en-US" i="0" dirty="0"/>
              <a:t>. Editions </a:t>
            </a:r>
            <a:r>
              <a:rPr lang="en-US" i="0" dirty="0" err="1"/>
              <a:t>d’Art</a:t>
            </a:r>
            <a:r>
              <a:rPr lang="en-US" i="0" dirty="0"/>
              <a:t> Albert </a:t>
            </a:r>
            <a:r>
              <a:rPr lang="en-US" i="0" dirty="0" err="1"/>
              <a:t>Skria</a:t>
            </a:r>
            <a:r>
              <a:rPr lang="en-US" i="0" dirty="0"/>
              <a:t>.</a:t>
            </a:r>
            <a:endParaRPr dirty="0"/>
          </a:p>
        </p:txBody>
      </p:sp>
      <p:sp>
        <p:nvSpPr>
          <p:cNvPr id="141" name="Google Shape;1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b6ee4d37d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3b6ee4d37d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b6ee4d37d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1" name="Google Shape;171;g3b6ee4d37d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b6ee4d37d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177" name="Google Shape;177;g3b6ee4d37d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bb844a22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bb844a22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b6ee4d37d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Common Core State Standards Initiative. (2010). </a:t>
            </a:r>
            <a:r>
              <a:rPr lang="en-US" i="1" dirty="0"/>
              <a:t>Standards for mathematical practice. </a:t>
            </a:r>
            <a:r>
              <a:rPr lang="en-US" i="0" dirty="0"/>
              <a:t>https://</a:t>
            </a:r>
            <a:r>
              <a:rPr lang="en-US" i="0" dirty="0" err="1"/>
              <a:t>www.thecorestandards.org</a:t>
            </a:r>
            <a:r>
              <a:rPr lang="en-US" i="0" dirty="0"/>
              <a:t>/Math/Practice/</a:t>
            </a:r>
            <a:endParaRPr i="0" dirty="0"/>
          </a:p>
        </p:txBody>
      </p:sp>
      <p:sp>
        <p:nvSpPr>
          <p:cNvPr id="193" name="Google Shape;193;g3b6ee4d37d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b6ee4d37d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Question formulation technique. Strategies. https://learn.k20center.ou.edu/strategy/5188 </a:t>
            </a:r>
            <a:endParaRPr dirty="0"/>
          </a:p>
        </p:txBody>
      </p:sp>
      <p:sp>
        <p:nvSpPr>
          <p:cNvPr id="202" name="Google Shape;202;g3b6ee4d37d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b6ee4d37d6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Question formulation technique. Strategies. https://learn.k20center.ou.edu/strategy/5188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9" name="Google Shape;209;g3b6ee4d37d6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Not like the others. Strategies. https://learn.k20center.ou.edu/strategy/77</a:t>
            </a:r>
            <a:endParaRPr dirty="0"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b6ee4d37d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Question formulation technique. Strategies. https://learn.k20center.ou.edu/strategy/5188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4" name="Google Shape;224;g3b6ee4d37d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b6ee4d37d6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Question formulation technique. Strategies. https://learn.k20center.ou.edu/strategy/5188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0" name="Google Shape;240;g3b6ee4d37d6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b6ee4d37d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Not like the others. Strategies. https://learn.k20center.ou.edu/strategy/77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Question formulation technique. Strategies. https://learn.k20center.ou.edu/strategy/5188 </a:t>
            </a:r>
            <a:endParaRPr lang="en-US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Strategy harvest. Strategies. https://learn.k20center.ou.edu/strategy/135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7" name="Google Shape;247;g3b6ee4d37d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6ee4d37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Not like the others. Strategies. https://learn.k20center.ou.edu/strategy/77</a:t>
            </a:r>
            <a:endParaRPr dirty="0"/>
          </a:p>
        </p:txBody>
      </p:sp>
      <p:sp>
        <p:nvSpPr>
          <p:cNvPr id="100" name="Google Shape;100;g3b6ee4d37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Not like the others. Strategies. https://learn.k20center.ou.edu/strategy/77</a:t>
            </a:r>
            <a:endParaRPr dirty="0"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Strategy harvest. Strategies. https://learn.k20center.ou.edu/strategy/135</a:t>
            </a:r>
            <a:endParaRPr dirty="0"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9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30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0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7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2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orestandards.org/Math/Practic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Strategy Harvest</a:t>
            </a:r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What percentage of the rectangle does each color cover?</a:t>
            </a:r>
            <a:endParaRPr dirty="0"/>
          </a:p>
        </p:txBody>
      </p:sp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9650" y="100600"/>
            <a:ext cx="853375" cy="94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9" title="K20_WAIADIM_SQ_Fin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6300" y="1431825"/>
            <a:ext cx="4096901" cy="409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Strategy Harvest</a:t>
            </a:r>
            <a:endParaRPr/>
          </a:p>
        </p:txBody>
      </p:sp>
      <p:sp>
        <p:nvSpPr>
          <p:cNvPr id="137" name="Google Shape;137;p10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Students solve a problem then explain how they reached their solution. This strategy encourages the comparison of various methods to help students see the similarities and differences between the methods.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How does this strategy…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…strengthen metacognitive skills?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…increase student confidence?</a:t>
            </a:r>
            <a:endParaRPr sz="2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How could you use it?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400" dirty="0"/>
          </a:p>
        </p:txBody>
      </p:sp>
      <p:pic>
        <p:nvPicPr>
          <p:cNvPr id="138" name="Google Shape;13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9650" y="100600"/>
            <a:ext cx="853375" cy="945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“It is not the answer that enlightens but the question.”</a:t>
            </a:r>
            <a:endParaRPr dirty="0"/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"/>
          </p:nvPr>
        </p:nvSpPr>
        <p:spPr>
          <a:xfrm>
            <a:off x="623888" y="2719388"/>
            <a:ext cx="7886700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—Eugène Ionesco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b6ee4d37d6_0_56"/>
          <p:cNvSpPr txBox="1">
            <a:spLocks noGrp="1"/>
          </p:cNvSpPr>
          <p:nvPr>
            <p:ph type="title"/>
          </p:nvPr>
        </p:nvSpPr>
        <p:spPr>
          <a:xfrm>
            <a:off x="628650" y="-12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Why are Inquiry and Discourse Important?</a:t>
            </a:r>
            <a:endParaRPr/>
          </a:p>
        </p:txBody>
      </p:sp>
      <p:grpSp>
        <p:nvGrpSpPr>
          <p:cNvPr id="150" name="Google Shape;150;g3b6ee4d37d6_0_56"/>
          <p:cNvGrpSpPr/>
          <p:nvPr/>
        </p:nvGrpSpPr>
        <p:grpSpPr>
          <a:xfrm>
            <a:off x="2048054" y="383276"/>
            <a:ext cx="5047896" cy="5041368"/>
            <a:chOff x="1917433" y="-76686"/>
            <a:chExt cx="5309104" cy="5302238"/>
          </a:xfrm>
        </p:grpSpPr>
        <p:sp>
          <p:nvSpPr>
            <p:cNvPr id="151" name="Google Shape;151;g3b6ee4d37d6_0_56"/>
            <p:cNvSpPr/>
            <p:nvPr/>
          </p:nvSpPr>
          <p:spPr>
            <a:xfrm>
              <a:off x="3906965" y="1911270"/>
              <a:ext cx="1328400" cy="1320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86925" tIns="43475" rIns="86925" bIns="43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" name="Google Shape;152;g3b6ee4d37d6_0_56"/>
            <p:cNvGrpSpPr/>
            <p:nvPr/>
          </p:nvGrpSpPr>
          <p:grpSpPr>
            <a:xfrm>
              <a:off x="1917433" y="1453654"/>
              <a:ext cx="2742177" cy="2667697"/>
              <a:chOff x="1917433" y="1453654"/>
              <a:chExt cx="2742177" cy="2667697"/>
            </a:xfrm>
          </p:grpSpPr>
          <p:sp>
            <p:nvSpPr>
              <p:cNvPr id="153" name="Google Shape;153;g3b6ee4d37d6_0_56"/>
              <p:cNvSpPr/>
              <p:nvPr/>
            </p:nvSpPr>
            <p:spPr>
              <a:xfrm rot="-2700000">
                <a:off x="2440767" y="1711670"/>
                <a:ext cx="1621029" cy="2151664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32" extrusionOk="0">
                    <a:moveTo>
                      <a:pt x="32" y="286"/>
                    </a:moveTo>
                    <a:cubicBezTo>
                      <a:pt x="32" y="157"/>
                      <a:pt x="127" y="49"/>
                      <a:pt x="250" y="29"/>
                    </a:cubicBezTo>
                    <a:cubicBezTo>
                      <a:pt x="245" y="19"/>
                      <a:pt x="239" y="9"/>
                      <a:pt x="232" y="0"/>
                    </a:cubicBezTo>
                    <a:cubicBezTo>
                      <a:pt x="100" y="28"/>
                      <a:pt x="0" y="145"/>
                      <a:pt x="0" y="286"/>
                    </a:cubicBezTo>
                    <a:cubicBezTo>
                      <a:pt x="0" y="302"/>
                      <a:pt x="1" y="317"/>
                      <a:pt x="3" y="332"/>
                    </a:cubicBezTo>
                    <a:cubicBezTo>
                      <a:pt x="13" y="325"/>
                      <a:pt x="23" y="319"/>
                      <a:pt x="33" y="314"/>
                    </a:cubicBezTo>
                    <a:cubicBezTo>
                      <a:pt x="33" y="305"/>
                      <a:pt x="32" y="296"/>
                      <a:pt x="32" y="286"/>
                    </a:cubicBezTo>
                    <a:close/>
                  </a:path>
                </a:pathLst>
              </a:custGeom>
              <a:solidFill>
                <a:srgbClr val="F6C550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86925" tIns="43475" rIns="86925" bIns="434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g3b6ee4d37d6_0_56"/>
              <p:cNvSpPr/>
              <p:nvPr/>
            </p:nvSpPr>
            <p:spPr>
              <a:xfrm rot="-2700000">
                <a:off x="2689034" y="1771298"/>
                <a:ext cx="1575643" cy="1769691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85" extrusionOk="0">
                    <a:moveTo>
                      <a:pt x="200" y="153"/>
                    </a:moveTo>
                    <a:cubicBezTo>
                      <a:pt x="217" y="143"/>
                      <a:pt x="236" y="137"/>
                      <a:pt x="254" y="136"/>
                    </a:cubicBezTo>
                    <a:cubicBezTo>
                      <a:pt x="253" y="87"/>
                      <a:pt x="240" y="41"/>
                      <a:pt x="218" y="0"/>
                    </a:cubicBezTo>
                    <a:cubicBezTo>
                      <a:pt x="95" y="20"/>
                      <a:pt x="0" y="128"/>
                      <a:pt x="0" y="257"/>
                    </a:cubicBezTo>
                    <a:cubicBezTo>
                      <a:pt x="0" y="267"/>
                      <a:pt x="1" y="276"/>
                      <a:pt x="1" y="285"/>
                    </a:cubicBezTo>
                    <a:cubicBezTo>
                      <a:pt x="43" y="263"/>
                      <a:pt x="90" y="251"/>
                      <a:pt x="140" y="250"/>
                    </a:cubicBezTo>
                    <a:cubicBezTo>
                      <a:pt x="142" y="211"/>
                      <a:pt x="164" y="174"/>
                      <a:pt x="200" y="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86925" tIns="43475" rIns="86925" bIns="434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g3b6ee4d37d6_0_56"/>
              <p:cNvSpPr txBox="1"/>
              <p:nvPr/>
            </p:nvSpPr>
            <p:spPr>
              <a:xfrm rot="-5400000">
                <a:off x="2530759" y="2292892"/>
                <a:ext cx="1805100" cy="56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6925" tIns="86925" rIns="86925" bIns="86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50"/>
                  <a:buFont typeface="Arial"/>
                  <a:buNone/>
                </a:pPr>
                <a:r>
                  <a:rPr lang="en-US" sz="1450" b="0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Student-Centered Learning</a:t>
                </a:r>
                <a:endParaRPr sz="145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6" name="Google Shape;156;g3b6ee4d37d6_0_56"/>
            <p:cNvGrpSpPr/>
            <p:nvPr/>
          </p:nvGrpSpPr>
          <p:grpSpPr>
            <a:xfrm>
              <a:off x="3451410" y="2479847"/>
              <a:ext cx="2669123" cy="2745705"/>
              <a:chOff x="3451410" y="2479847"/>
              <a:chExt cx="2669123" cy="2745705"/>
            </a:xfrm>
          </p:grpSpPr>
          <p:sp>
            <p:nvSpPr>
              <p:cNvPr id="157" name="Google Shape;157;g3b6ee4d37d6_0_56"/>
              <p:cNvSpPr/>
              <p:nvPr/>
            </p:nvSpPr>
            <p:spPr>
              <a:xfrm rot="-2700000">
                <a:off x="3709147" y="3080460"/>
                <a:ext cx="2153650" cy="162106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50" extrusionOk="0">
                    <a:moveTo>
                      <a:pt x="287" y="218"/>
                    </a:moveTo>
                    <a:cubicBezTo>
                      <a:pt x="157" y="218"/>
                      <a:pt x="50" y="124"/>
                      <a:pt x="30" y="0"/>
                    </a:cubicBezTo>
                    <a:cubicBezTo>
                      <a:pt x="19" y="5"/>
                      <a:pt x="10" y="11"/>
                      <a:pt x="0" y="18"/>
                    </a:cubicBezTo>
                    <a:cubicBezTo>
                      <a:pt x="28" y="151"/>
                      <a:pt x="146" y="250"/>
                      <a:pt x="287" y="250"/>
                    </a:cubicBezTo>
                    <a:cubicBezTo>
                      <a:pt x="302" y="250"/>
                      <a:pt x="318" y="249"/>
                      <a:pt x="333" y="247"/>
                    </a:cubicBezTo>
                    <a:cubicBezTo>
                      <a:pt x="326" y="237"/>
                      <a:pt x="320" y="227"/>
                      <a:pt x="315" y="217"/>
                    </a:cubicBezTo>
                    <a:cubicBezTo>
                      <a:pt x="306" y="218"/>
                      <a:pt x="296" y="218"/>
                      <a:pt x="287" y="218"/>
                    </a:cubicBezTo>
                    <a:close/>
                  </a:path>
                </a:pathLst>
              </a:custGeom>
              <a:solidFill>
                <a:srgbClr val="F6C550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86925" tIns="43475" rIns="86925" bIns="434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g3b6ee4d37d6_0_56"/>
              <p:cNvSpPr/>
              <p:nvPr/>
            </p:nvSpPr>
            <p:spPr>
              <a:xfrm rot="-2700000">
                <a:off x="3773733" y="2873178"/>
                <a:ext cx="1764275" cy="157350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4" extrusionOk="0">
                    <a:moveTo>
                      <a:pt x="152" y="54"/>
                    </a:moveTo>
                    <a:cubicBezTo>
                      <a:pt x="142" y="37"/>
                      <a:pt x="137" y="19"/>
                      <a:pt x="136" y="0"/>
                    </a:cubicBezTo>
                    <a:cubicBezTo>
                      <a:pt x="86" y="1"/>
                      <a:pt x="40" y="14"/>
                      <a:pt x="0" y="36"/>
                    </a:cubicBezTo>
                    <a:cubicBezTo>
                      <a:pt x="20" y="160"/>
                      <a:pt x="127" y="254"/>
                      <a:pt x="257" y="254"/>
                    </a:cubicBezTo>
                    <a:cubicBezTo>
                      <a:pt x="266" y="254"/>
                      <a:pt x="276" y="254"/>
                      <a:pt x="285" y="253"/>
                    </a:cubicBezTo>
                    <a:cubicBezTo>
                      <a:pt x="263" y="211"/>
                      <a:pt x="251" y="164"/>
                      <a:pt x="250" y="115"/>
                    </a:cubicBezTo>
                    <a:cubicBezTo>
                      <a:pt x="210" y="112"/>
                      <a:pt x="173" y="91"/>
                      <a:pt x="152" y="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86925" tIns="43475" rIns="86925" bIns="434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g3b6ee4d37d6_0_56"/>
              <p:cNvSpPr txBox="1"/>
              <p:nvPr/>
            </p:nvSpPr>
            <p:spPr>
              <a:xfrm>
                <a:off x="3823936" y="3427182"/>
                <a:ext cx="1496100" cy="56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6925" tIns="86925" rIns="86925" bIns="86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50"/>
                  <a:buFont typeface="Arial"/>
                  <a:buNone/>
                </a:pPr>
                <a:r>
                  <a:rPr lang="en-US" sz="1450" b="0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Inquiry-Based Learning</a:t>
                </a:r>
                <a:endParaRPr sz="145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0" name="Google Shape;160;g3b6ee4d37d6_0_56"/>
            <p:cNvGrpSpPr/>
            <p:nvPr/>
          </p:nvGrpSpPr>
          <p:grpSpPr>
            <a:xfrm>
              <a:off x="4481729" y="1022053"/>
              <a:ext cx="2744808" cy="2664963"/>
              <a:chOff x="4481729" y="1022053"/>
              <a:chExt cx="2744808" cy="2664963"/>
            </a:xfrm>
          </p:grpSpPr>
          <p:sp>
            <p:nvSpPr>
              <p:cNvPr id="161" name="Google Shape;161;g3b6ee4d37d6_0_56"/>
              <p:cNvSpPr/>
              <p:nvPr/>
            </p:nvSpPr>
            <p:spPr>
              <a:xfrm rot="-2700000">
                <a:off x="5085474" y="1278703"/>
                <a:ext cx="1617163" cy="2151664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32" extrusionOk="0">
                    <a:moveTo>
                      <a:pt x="218" y="45"/>
                    </a:moveTo>
                    <a:cubicBezTo>
                      <a:pt x="218" y="175"/>
                      <a:pt x="123" y="282"/>
                      <a:pt x="0" y="303"/>
                    </a:cubicBezTo>
                    <a:cubicBezTo>
                      <a:pt x="5" y="313"/>
                      <a:pt x="11" y="323"/>
                      <a:pt x="18" y="332"/>
                    </a:cubicBezTo>
                    <a:cubicBezTo>
                      <a:pt x="150" y="304"/>
                      <a:pt x="250" y="186"/>
                      <a:pt x="250" y="45"/>
                    </a:cubicBezTo>
                    <a:cubicBezTo>
                      <a:pt x="250" y="30"/>
                      <a:pt x="248" y="15"/>
                      <a:pt x="246" y="0"/>
                    </a:cubicBezTo>
                    <a:cubicBezTo>
                      <a:pt x="237" y="6"/>
                      <a:pt x="226" y="12"/>
                      <a:pt x="216" y="18"/>
                    </a:cubicBezTo>
                    <a:cubicBezTo>
                      <a:pt x="217" y="27"/>
                      <a:pt x="218" y="36"/>
                      <a:pt x="218" y="45"/>
                    </a:cubicBezTo>
                    <a:close/>
                  </a:path>
                </a:pathLst>
              </a:custGeom>
              <a:solidFill>
                <a:srgbClr val="F6C550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86925" tIns="43475" rIns="86925" bIns="434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g3b6ee4d37d6_0_56"/>
              <p:cNvSpPr/>
              <p:nvPr/>
            </p:nvSpPr>
            <p:spPr>
              <a:xfrm rot="-2700000">
                <a:off x="4874704" y="1604373"/>
                <a:ext cx="1579339" cy="176568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85" extrusionOk="0">
                    <a:moveTo>
                      <a:pt x="53" y="133"/>
                    </a:moveTo>
                    <a:cubicBezTo>
                      <a:pt x="37" y="142"/>
                      <a:pt x="18" y="148"/>
                      <a:pt x="0" y="149"/>
                    </a:cubicBezTo>
                    <a:cubicBezTo>
                      <a:pt x="1" y="198"/>
                      <a:pt x="14" y="244"/>
                      <a:pt x="36" y="285"/>
                    </a:cubicBezTo>
                    <a:cubicBezTo>
                      <a:pt x="159" y="264"/>
                      <a:pt x="254" y="157"/>
                      <a:pt x="254" y="27"/>
                    </a:cubicBezTo>
                    <a:cubicBezTo>
                      <a:pt x="254" y="18"/>
                      <a:pt x="253" y="9"/>
                      <a:pt x="252" y="0"/>
                    </a:cubicBezTo>
                    <a:cubicBezTo>
                      <a:pt x="211" y="21"/>
                      <a:pt x="164" y="34"/>
                      <a:pt x="114" y="34"/>
                    </a:cubicBezTo>
                    <a:cubicBezTo>
                      <a:pt x="112" y="74"/>
                      <a:pt x="90" y="111"/>
                      <a:pt x="53" y="1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86925" tIns="43475" rIns="86925" bIns="434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g3b6ee4d37d6_0_56"/>
              <p:cNvSpPr txBox="1"/>
              <p:nvPr/>
            </p:nvSpPr>
            <p:spPr>
              <a:xfrm rot="5400000">
                <a:off x="4960966" y="2290154"/>
                <a:ext cx="1496100" cy="56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6925" tIns="86925" rIns="86925" bIns="86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50"/>
                  <a:buFont typeface="Arial"/>
                  <a:buNone/>
                </a:pPr>
                <a:r>
                  <a:rPr lang="en-US" sz="1450" b="0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Real World Connections</a:t>
                </a:r>
                <a:endParaRPr sz="145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4" name="Google Shape;164;g3b6ee4d37d6_0_56"/>
            <p:cNvGrpSpPr/>
            <p:nvPr/>
          </p:nvGrpSpPr>
          <p:grpSpPr>
            <a:xfrm>
              <a:off x="3026171" y="-76686"/>
              <a:ext cx="2655025" cy="2740083"/>
              <a:chOff x="3026171" y="-76686"/>
              <a:chExt cx="2655025" cy="2740083"/>
            </a:xfrm>
          </p:grpSpPr>
          <p:sp>
            <p:nvSpPr>
              <p:cNvPr id="165" name="Google Shape;165;g3b6ee4d37d6_0_56"/>
              <p:cNvSpPr/>
              <p:nvPr/>
            </p:nvSpPr>
            <p:spPr>
              <a:xfrm rot="-2700000">
                <a:off x="3282650" y="444474"/>
                <a:ext cx="2142068" cy="161270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249" extrusionOk="0">
                    <a:moveTo>
                      <a:pt x="45" y="32"/>
                    </a:moveTo>
                    <a:cubicBezTo>
                      <a:pt x="174" y="32"/>
                      <a:pt x="281" y="126"/>
                      <a:pt x="302" y="249"/>
                    </a:cubicBezTo>
                    <a:cubicBezTo>
                      <a:pt x="312" y="244"/>
                      <a:pt x="322" y="238"/>
                      <a:pt x="331" y="231"/>
                    </a:cubicBezTo>
                    <a:cubicBezTo>
                      <a:pt x="303" y="99"/>
                      <a:pt x="186" y="0"/>
                      <a:pt x="45" y="0"/>
                    </a:cubicBezTo>
                    <a:cubicBezTo>
                      <a:pt x="29" y="0"/>
                      <a:pt x="14" y="1"/>
                      <a:pt x="0" y="3"/>
                    </a:cubicBezTo>
                    <a:cubicBezTo>
                      <a:pt x="6" y="13"/>
                      <a:pt x="12" y="23"/>
                      <a:pt x="17" y="33"/>
                    </a:cubicBezTo>
                    <a:cubicBezTo>
                      <a:pt x="26" y="32"/>
                      <a:pt x="36" y="32"/>
                      <a:pt x="45" y="32"/>
                    </a:cubicBezTo>
                    <a:close/>
                  </a:path>
                </a:pathLst>
              </a:custGeom>
              <a:solidFill>
                <a:srgbClr val="F6C550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86925" tIns="43475" rIns="86925" bIns="434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g3b6ee4d37d6_0_56"/>
              <p:cNvSpPr/>
              <p:nvPr/>
            </p:nvSpPr>
            <p:spPr>
              <a:xfrm rot="-2700000">
                <a:off x="3599956" y="695260"/>
                <a:ext cx="1767975" cy="1573496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3" extrusionOk="0">
                    <a:moveTo>
                      <a:pt x="28" y="0"/>
                    </a:moveTo>
                    <a:cubicBezTo>
                      <a:pt x="19" y="0"/>
                      <a:pt x="9" y="0"/>
                      <a:pt x="0" y="1"/>
                    </a:cubicBezTo>
                    <a:cubicBezTo>
                      <a:pt x="22" y="43"/>
                      <a:pt x="34" y="90"/>
                      <a:pt x="35" y="140"/>
                    </a:cubicBezTo>
                    <a:cubicBezTo>
                      <a:pt x="74" y="142"/>
                      <a:pt x="112" y="163"/>
                      <a:pt x="133" y="200"/>
                    </a:cubicBezTo>
                    <a:cubicBezTo>
                      <a:pt x="143" y="217"/>
                      <a:pt x="148" y="235"/>
                      <a:pt x="149" y="253"/>
                    </a:cubicBezTo>
                    <a:cubicBezTo>
                      <a:pt x="198" y="252"/>
                      <a:pt x="244" y="239"/>
                      <a:pt x="285" y="217"/>
                    </a:cubicBezTo>
                    <a:cubicBezTo>
                      <a:pt x="264" y="94"/>
                      <a:pt x="157" y="0"/>
                      <a:pt x="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86925" tIns="43475" rIns="86925" bIns="434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g3b6ee4d37d6_0_56"/>
              <p:cNvSpPr txBox="1"/>
              <p:nvPr/>
            </p:nvSpPr>
            <p:spPr>
              <a:xfrm>
                <a:off x="3823913" y="1153125"/>
                <a:ext cx="1496100" cy="56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6925" tIns="86925" rIns="86925" bIns="86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50"/>
                  <a:buFont typeface="Arial"/>
                  <a:buNone/>
                </a:pPr>
                <a:r>
                  <a:rPr lang="en-US" sz="1450" b="0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Construction of Knowledge</a:t>
                </a:r>
                <a:endParaRPr sz="145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68" name="Google Shape;168;g3b6ee4d37d6_0_56"/>
          <p:cNvSpPr txBox="1"/>
          <p:nvPr/>
        </p:nvSpPr>
        <p:spPr>
          <a:xfrm>
            <a:off x="3856700" y="2596138"/>
            <a:ext cx="1963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EEEEEE"/>
                </a:solidFill>
                <a:latin typeface="Calibri"/>
                <a:ea typeface="Calibri"/>
                <a:cs typeface="Calibri"/>
                <a:sym typeface="Calibri"/>
              </a:rPr>
              <a:t>Authenticity</a:t>
            </a:r>
            <a:endParaRPr sz="1900" b="1" i="0" u="none" strike="noStrike" cap="none">
              <a:solidFill>
                <a:srgbClr val="EEEE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b6ee4d37d6_0_10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Inquiry-Based Learning?</a:t>
            </a:r>
            <a:endParaRPr/>
          </a:p>
        </p:txBody>
      </p:sp>
      <p:sp>
        <p:nvSpPr>
          <p:cNvPr id="174" name="Google Shape;174;g3b6ee4d37d6_0_102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>
              <a:spcBef>
                <a:spcPts val="0"/>
              </a:spcBef>
              <a:buSzPts val="2400"/>
            </a:pPr>
            <a:r>
              <a:rPr lang="en-US" sz="2400" dirty="0"/>
              <a:t>Engages students in exploration, questioning, investigation, and analysis</a:t>
            </a:r>
          </a:p>
          <a:p>
            <a:pPr marL="419100">
              <a:spcBef>
                <a:spcPts val="0"/>
              </a:spcBef>
              <a:buSzPts val="2400"/>
            </a:pPr>
            <a:r>
              <a:rPr lang="en-US" sz="2400" dirty="0"/>
              <a:t>While open inquiry gives students free rein to take any direction of their choosing, research shows that most students require support while using inquiry-based learning.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6ee4d37d6_0_10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Inquiry-Based Learning?</a:t>
            </a:r>
            <a:endParaRPr/>
          </a:p>
        </p:txBody>
      </p:sp>
      <p:sp>
        <p:nvSpPr>
          <p:cNvPr id="180" name="Google Shape;180;g3b6ee4d37d6_0_108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spcBef>
                <a:spcPts val="0"/>
              </a:spcBef>
              <a:buSzPts val="2400"/>
            </a:pPr>
            <a:r>
              <a:rPr lang="en-US" sz="2400" dirty="0"/>
              <a:t>Read the table of teacher and student actions in inquiry-based learning. Use one color to highlight things students </a:t>
            </a:r>
            <a:r>
              <a:rPr lang="en-US" sz="2400" dirty="0">
                <a:highlight>
                  <a:srgbClr val="F6C550"/>
                </a:highlight>
              </a:rPr>
              <a:t>already do and you support</a:t>
            </a:r>
            <a:r>
              <a:rPr lang="en-US" sz="2400" dirty="0"/>
              <a:t> in your classroom. 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en-US" sz="2400" dirty="0"/>
              <a:t>Use a different color to highlight things that you want to </a:t>
            </a:r>
            <a:r>
              <a:rPr lang="en-US" sz="2400" dirty="0">
                <a:highlight>
                  <a:srgbClr val="00C3C4"/>
                </a:highlight>
              </a:rPr>
              <a:t>improve</a:t>
            </a:r>
            <a:r>
              <a:rPr lang="en-US" sz="2400" dirty="0"/>
              <a:t> in your classroom.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Share with others in your group.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bb844a221b_0_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Inquiry vs. Discourse</a:t>
            </a:r>
            <a:endParaRPr/>
          </a:p>
        </p:txBody>
      </p:sp>
      <p:sp>
        <p:nvSpPr>
          <p:cNvPr id="186" name="Google Shape;186;g3bb844a221b_0_0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3525600" cy="1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Inquiry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Asking questions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Looking for answers</a:t>
            </a:r>
            <a:endParaRPr/>
          </a:p>
        </p:txBody>
      </p:sp>
      <p:sp>
        <p:nvSpPr>
          <p:cNvPr id="187" name="Google Shape;187;g3bb844a221b_0_0"/>
          <p:cNvSpPr txBox="1">
            <a:spLocks noGrp="1"/>
          </p:cNvSpPr>
          <p:nvPr>
            <p:ph type="body" idx="1"/>
          </p:nvPr>
        </p:nvSpPr>
        <p:spPr>
          <a:xfrm>
            <a:off x="4723075" y="1370025"/>
            <a:ext cx="3251100" cy="15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Discourse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Collaborative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Making sense</a:t>
            </a:r>
            <a:endParaRPr/>
          </a:p>
        </p:txBody>
      </p:sp>
      <p:sp>
        <p:nvSpPr>
          <p:cNvPr id="188" name="Google Shape;188;g3bb844a221b_0_0"/>
          <p:cNvSpPr txBox="1">
            <a:spLocks noGrp="1"/>
          </p:cNvSpPr>
          <p:nvPr>
            <p:ph type="body" idx="1"/>
          </p:nvPr>
        </p:nvSpPr>
        <p:spPr>
          <a:xfrm>
            <a:off x="628800" y="3070500"/>
            <a:ext cx="7886700" cy="1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en-US" i="1" dirty="0"/>
              <a:t>Inquiry without discourse             meaningless answers</a:t>
            </a:r>
            <a:endParaRPr i="1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i="1" dirty="0"/>
              <a:t>Discourse without inquiry            meaningless conversation</a:t>
            </a:r>
            <a:endParaRPr i="1" dirty="0"/>
          </a:p>
        </p:txBody>
      </p:sp>
      <p:sp>
        <p:nvSpPr>
          <p:cNvPr id="189" name="Google Shape;189;g3bb844a221b_0_0"/>
          <p:cNvSpPr/>
          <p:nvPr/>
        </p:nvSpPr>
        <p:spPr>
          <a:xfrm>
            <a:off x="4665550" y="3193525"/>
            <a:ext cx="735900" cy="31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bb844a221b_0_0"/>
          <p:cNvSpPr/>
          <p:nvPr/>
        </p:nvSpPr>
        <p:spPr>
          <a:xfrm>
            <a:off x="4665550" y="3620400"/>
            <a:ext cx="735900" cy="31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b6ee4d37d6_0_11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Mathematical Practices</a:t>
            </a:r>
            <a:endParaRPr/>
          </a:p>
        </p:txBody>
      </p:sp>
      <p:sp>
        <p:nvSpPr>
          <p:cNvPr id="196" name="Google Shape;196;g3b6ee4d37d6_0_113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50904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 dirty="0"/>
              <a:t>Make sense of problems and persevere in solving them</a:t>
            </a:r>
            <a:endParaRPr sz="1900" dirty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 dirty="0"/>
              <a:t>Reason abstractly and quantitatively</a:t>
            </a:r>
            <a:endParaRPr sz="1900" dirty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 dirty="0"/>
              <a:t>Construct viable arguments and critique the reasoning of others</a:t>
            </a:r>
            <a:endParaRPr sz="1900" dirty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 dirty="0"/>
              <a:t>Model with mathematics</a:t>
            </a:r>
            <a:endParaRPr sz="1900" dirty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 dirty="0"/>
              <a:t>Use appropriate tools strategically</a:t>
            </a:r>
            <a:endParaRPr sz="1900" dirty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 dirty="0"/>
              <a:t>Attend to precision</a:t>
            </a:r>
            <a:endParaRPr sz="1900" dirty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 dirty="0"/>
              <a:t>Look for and make use of structure</a:t>
            </a:r>
            <a:endParaRPr sz="1900" dirty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 dirty="0"/>
              <a:t>Look for and express regularity in repeated reasoning</a:t>
            </a:r>
            <a:endParaRPr sz="1900" dirty="0"/>
          </a:p>
        </p:txBody>
      </p:sp>
      <p:sp>
        <p:nvSpPr>
          <p:cNvPr id="197" name="Google Shape;197;g3b6ee4d37d6_0_113"/>
          <p:cNvSpPr/>
          <p:nvPr/>
        </p:nvSpPr>
        <p:spPr>
          <a:xfrm flipH="1">
            <a:off x="5563325" y="1325950"/>
            <a:ext cx="3497700" cy="2391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6C550"/>
          </a:solidFill>
          <a:ln w="9525" cap="flat" cmpd="sng">
            <a:solidFill>
              <a:srgbClr val="F6C5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b6ee4d37d6_0_113"/>
          <p:cNvSpPr txBox="1"/>
          <p:nvPr/>
        </p:nvSpPr>
        <p:spPr>
          <a:xfrm>
            <a:off x="5563323" y="1847050"/>
            <a:ext cx="29853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are these actions and processes supported in an inquiry-driven classroom?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3b6ee4d37d6_0_113"/>
          <p:cNvSpPr txBox="1"/>
          <p:nvPr/>
        </p:nvSpPr>
        <p:spPr>
          <a:xfrm>
            <a:off x="3859550" y="4650275"/>
            <a:ext cx="430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 Core Standards for Mathematical Practice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b6ee4d37d6_0_12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Question Formulation Technique (QFT)</a:t>
            </a:r>
            <a:endParaRPr dirty="0"/>
          </a:p>
        </p:txBody>
      </p:sp>
      <p:sp>
        <p:nvSpPr>
          <p:cNvPr id="205" name="Google Shape;205;g3b6ee4d37d6_0_129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78867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dirty="0"/>
              <a:t>Rules for Creating Questions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Ask as many questions as you can without stopping to discuss, judge, or answer questions.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Write down every question exactly as it is stated. Change any statement into a question.</a:t>
            </a:r>
            <a:endParaRPr sz="2400" dirty="0"/>
          </a:p>
        </p:txBody>
      </p:sp>
      <p:pic>
        <p:nvPicPr>
          <p:cNvPr id="206" name="Google Shape;206;g3b6ee4d37d6_0_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7625" y="63400"/>
            <a:ext cx="1416375" cy="14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b6ee4d37d6_0_13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QFT</a:t>
            </a:r>
            <a:endParaRPr/>
          </a:p>
        </p:txBody>
      </p:sp>
      <p:pic>
        <p:nvPicPr>
          <p:cNvPr id="212" name="Google Shape;212;g3b6ee4d37d6_0_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5600" y="63350"/>
            <a:ext cx="1416375" cy="1416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g3b6ee4d37d6_0_139"/>
          <p:cNvGrpSpPr/>
          <p:nvPr/>
        </p:nvGrpSpPr>
        <p:grpSpPr>
          <a:xfrm>
            <a:off x="1535723" y="-203200"/>
            <a:ext cx="6072554" cy="6072554"/>
            <a:chOff x="1535723" y="-203200"/>
            <a:chExt cx="6072554" cy="6072554"/>
          </a:xfrm>
        </p:grpSpPr>
        <p:pic>
          <p:nvPicPr>
            <p:cNvPr id="214" name="Google Shape;214;g3b6ee4d37d6_0_1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35723" y="-203200"/>
              <a:ext cx="6072554" cy="6072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g3b6ee4d37d6_0_139"/>
            <p:cNvSpPr txBox="1"/>
            <p:nvPr/>
          </p:nvSpPr>
          <p:spPr>
            <a:xfrm>
              <a:off x="3860800" y="1171948"/>
              <a:ext cx="15708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Quadrilateral</a:t>
              </a:r>
              <a:endParaRPr/>
            </a:p>
          </p:txBody>
        </p:sp>
        <p:sp>
          <p:nvSpPr>
            <p:cNvPr id="216" name="Google Shape;216;g3b6ee4d37d6_0_139"/>
            <p:cNvSpPr txBox="1"/>
            <p:nvPr/>
          </p:nvSpPr>
          <p:spPr>
            <a:xfrm>
              <a:off x="2446247" y="1960753"/>
              <a:ext cx="15708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Trapezoid</a:t>
              </a:r>
              <a:endParaRPr/>
            </a:p>
          </p:txBody>
        </p:sp>
        <p:sp>
          <p:nvSpPr>
            <p:cNvPr id="217" name="Google Shape;217;g3b6ee4d37d6_0_139"/>
            <p:cNvSpPr txBox="1"/>
            <p:nvPr/>
          </p:nvSpPr>
          <p:spPr>
            <a:xfrm>
              <a:off x="2446247" y="2571750"/>
              <a:ext cx="157089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Isosceles Trapezoid</a:t>
              </a:r>
              <a:endParaRPr/>
            </a:p>
          </p:txBody>
        </p:sp>
        <p:sp>
          <p:nvSpPr>
            <p:cNvPr id="218" name="Google Shape;218;g3b6ee4d37d6_0_139"/>
            <p:cNvSpPr txBox="1"/>
            <p:nvPr/>
          </p:nvSpPr>
          <p:spPr>
            <a:xfrm>
              <a:off x="4823937" y="1960752"/>
              <a:ext cx="15708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Parallelogram</a:t>
              </a:r>
              <a:endParaRPr/>
            </a:p>
          </p:txBody>
        </p:sp>
        <p:sp>
          <p:nvSpPr>
            <p:cNvPr id="219" name="Google Shape;219;g3b6ee4d37d6_0_139"/>
            <p:cNvSpPr txBox="1"/>
            <p:nvPr/>
          </p:nvSpPr>
          <p:spPr>
            <a:xfrm>
              <a:off x="4213774" y="2683744"/>
              <a:ext cx="121382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Rhombus</a:t>
              </a:r>
              <a:endParaRPr/>
            </a:p>
          </p:txBody>
        </p:sp>
        <p:sp>
          <p:nvSpPr>
            <p:cNvPr id="220" name="Google Shape;220;g3b6ee4d37d6_0_139"/>
            <p:cNvSpPr txBox="1"/>
            <p:nvPr/>
          </p:nvSpPr>
          <p:spPr>
            <a:xfrm>
              <a:off x="4763778" y="2694577"/>
              <a:ext cx="15708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Square</a:t>
              </a:r>
              <a:endParaRPr/>
            </a:p>
          </p:txBody>
        </p:sp>
        <p:sp>
          <p:nvSpPr>
            <p:cNvPr id="221" name="Google Shape;221;g3b6ee4d37d6_0_139"/>
            <p:cNvSpPr txBox="1"/>
            <p:nvPr/>
          </p:nvSpPr>
          <p:spPr>
            <a:xfrm>
              <a:off x="5795283" y="2694576"/>
              <a:ext cx="10787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Rectangle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 Like the Others</a:t>
            </a: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Which number doesn’t belong, and why?</a:t>
            </a:r>
            <a:endParaRPr dirty="0"/>
          </a:p>
          <a:p>
            <a:pPr marL="64008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4008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28      36      45      64</a:t>
            </a:r>
            <a:endParaRPr dirty="0"/>
          </a:p>
        </p:txBody>
      </p:sp>
      <p:pic>
        <p:nvPicPr>
          <p:cNvPr id="78" name="Google Shape;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9025" y="199025"/>
            <a:ext cx="1126350" cy="10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b6ee4d37d6_0_14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QFT</a:t>
            </a:r>
            <a:endParaRPr/>
          </a:p>
        </p:txBody>
      </p:sp>
      <p:sp>
        <p:nvSpPr>
          <p:cNvPr id="227" name="Google Shape;227;g3b6ee4d37d6_0_145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46899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Identify one closed-ended question and change it to an open-ended question.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As a group, identify your top 3 questions and prepare to share.</a:t>
            </a:r>
            <a:endParaRPr sz="2400" dirty="0"/>
          </a:p>
        </p:txBody>
      </p:sp>
      <p:pic>
        <p:nvPicPr>
          <p:cNvPr id="228" name="Google Shape;228;g3b6ee4d37d6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5600" y="63350"/>
            <a:ext cx="1416375" cy="1416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g3b6ee4d37d6_0_145"/>
          <p:cNvGrpSpPr/>
          <p:nvPr/>
        </p:nvGrpSpPr>
        <p:grpSpPr>
          <a:xfrm>
            <a:off x="5318550" y="826616"/>
            <a:ext cx="3358146" cy="3777207"/>
            <a:chOff x="1535723" y="-203200"/>
            <a:chExt cx="6072554" cy="6072554"/>
          </a:xfrm>
        </p:grpSpPr>
        <p:pic>
          <p:nvPicPr>
            <p:cNvPr id="230" name="Google Shape;230;g3b6ee4d37d6_0_14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35723" y="-203200"/>
              <a:ext cx="6072554" cy="6072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g3b6ee4d37d6_0_145"/>
            <p:cNvSpPr txBox="1"/>
            <p:nvPr/>
          </p:nvSpPr>
          <p:spPr>
            <a:xfrm>
              <a:off x="3860801" y="1171948"/>
              <a:ext cx="1570891" cy="346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Quadrilateral</a:t>
              </a:r>
              <a:endParaRPr/>
            </a:p>
          </p:txBody>
        </p:sp>
        <p:sp>
          <p:nvSpPr>
            <p:cNvPr id="232" name="Google Shape;232;g3b6ee4d37d6_0_145"/>
            <p:cNvSpPr txBox="1"/>
            <p:nvPr/>
          </p:nvSpPr>
          <p:spPr>
            <a:xfrm>
              <a:off x="2446246" y="1960753"/>
              <a:ext cx="1570891" cy="346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Trapezoid</a:t>
              </a:r>
              <a:endParaRPr/>
            </a:p>
          </p:txBody>
        </p:sp>
        <p:sp>
          <p:nvSpPr>
            <p:cNvPr id="233" name="Google Shape;233;g3b6ee4d37d6_0_145"/>
            <p:cNvSpPr txBox="1"/>
            <p:nvPr/>
          </p:nvSpPr>
          <p:spPr>
            <a:xfrm>
              <a:off x="2446245" y="2435856"/>
              <a:ext cx="1570891" cy="692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Isosceles</a:t>
              </a: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Trapezoid</a:t>
              </a:r>
              <a:endParaRPr/>
            </a:p>
          </p:txBody>
        </p:sp>
        <p:sp>
          <p:nvSpPr>
            <p:cNvPr id="234" name="Google Shape;234;g3b6ee4d37d6_0_145"/>
            <p:cNvSpPr txBox="1"/>
            <p:nvPr/>
          </p:nvSpPr>
          <p:spPr>
            <a:xfrm>
              <a:off x="4823937" y="1960752"/>
              <a:ext cx="1570891" cy="346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Parallelogram</a:t>
              </a:r>
              <a:endParaRPr/>
            </a:p>
          </p:txBody>
        </p:sp>
        <p:sp>
          <p:nvSpPr>
            <p:cNvPr id="235" name="Google Shape;235;g3b6ee4d37d6_0_145"/>
            <p:cNvSpPr txBox="1"/>
            <p:nvPr/>
          </p:nvSpPr>
          <p:spPr>
            <a:xfrm>
              <a:off x="4213775" y="2683743"/>
              <a:ext cx="1213823" cy="296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Rhombus</a:t>
              </a:r>
              <a:endParaRPr/>
            </a:p>
          </p:txBody>
        </p:sp>
        <p:sp>
          <p:nvSpPr>
            <p:cNvPr id="236" name="Google Shape;236;g3b6ee4d37d6_0_145"/>
            <p:cNvSpPr txBox="1"/>
            <p:nvPr/>
          </p:nvSpPr>
          <p:spPr>
            <a:xfrm>
              <a:off x="4763778" y="2694577"/>
              <a:ext cx="1570891" cy="296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Square</a:t>
              </a:r>
              <a:endParaRPr/>
            </a:p>
          </p:txBody>
        </p:sp>
        <p:sp>
          <p:nvSpPr>
            <p:cNvPr id="237" name="Google Shape;237;g3b6ee4d37d6_0_145"/>
            <p:cNvSpPr txBox="1"/>
            <p:nvPr/>
          </p:nvSpPr>
          <p:spPr>
            <a:xfrm>
              <a:off x="5795283" y="2694576"/>
              <a:ext cx="1078774" cy="296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Rectangle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b6ee4d37d6_0_15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QFT</a:t>
            </a:r>
            <a:endParaRPr/>
          </a:p>
        </p:txBody>
      </p:sp>
      <p:sp>
        <p:nvSpPr>
          <p:cNvPr id="243" name="Google Shape;243;g3b6ee4d37d6_0_151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78867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Students are presented with a prompt and create as many questions as they can regarding the prompt. They then refine their questions and choose some questions to drive the lesson.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How does this strategy…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…build curiosity?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…clarify thinking and focus?</a:t>
            </a:r>
            <a:endParaRPr sz="2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dirty="0"/>
              <a:t>How could you use it?</a:t>
            </a:r>
            <a:endParaRPr sz="2400" b="1" dirty="0"/>
          </a:p>
        </p:txBody>
      </p:sp>
      <p:pic>
        <p:nvPicPr>
          <p:cNvPr id="244" name="Google Shape;244;g3b6ee4d37d6_0_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5600" y="63350"/>
            <a:ext cx="1416375" cy="14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b6ee4d37d6_0_15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Recap &amp; Reflection</a:t>
            </a:r>
            <a:endParaRPr dirty="0"/>
          </a:p>
        </p:txBody>
      </p:sp>
      <p:sp>
        <p:nvSpPr>
          <p:cNvPr id="250" name="Google Shape;250;g3b6ee4d37d6_0_158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37686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Not Like the Others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Strategy </a:t>
            </a: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Harvest</a:t>
            </a: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QFT</a:t>
            </a:r>
            <a:endParaRPr sz="2400"/>
          </a:p>
        </p:txBody>
      </p:sp>
      <p:pic>
        <p:nvPicPr>
          <p:cNvPr id="251" name="Google Shape;251;g3b6ee4d37d6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250" y="1268550"/>
            <a:ext cx="1126350" cy="10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3b6ee4d37d6_0_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663" y="2416450"/>
            <a:ext cx="853375" cy="94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3b6ee4d37d6_0_158"/>
          <p:cNvPicPr preferRelativeResize="0"/>
          <p:nvPr/>
        </p:nvPicPr>
        <p:blipFill rotWithShape="1">
          <a:blip r:embed="rId5">
            <a:alphaModFix amt="80000"/>
          </a:blip>
          <a:srcRect/>
          <a:stretch/>
        </p:blipFill>
        <p:spPr>
          <a:xfrm>
            <a:off x="557748" y="3479000"/>
            <a:ext cx="1271350" cy="127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b6ee4d37d6_0_158"/>
          <p:cNvSpPr/>
          <p:nvPr/>
        </p:nvSpPr>
        <p:spPr>
          <a:xfrm flipH="1">
            <a:off x="5443053" y="274638"/>
            <a:ext cx="3497700" cy="1845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6C550"/>
          </a:solidFill>
          <a:ln w="9525" cap="flat" cmpd="sng">
            <a:solidFill>
              <a:srgbClr val="F6C5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an increase in inquiry and discourse help 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students?</a:t>
            </a:r>
            <a:endParaRPr sz="2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3b6ee4d37d6_0_158"/>
          <p:cNvSpPr/>
          <p:nvPr/>
        </p:nvSpPr>
        <p:spPr>
          <a:xfrm flipH="1">
            <a:off x="3895353" y="2360022"/>
            <a:ext cx="5045400" cy="24324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6C550"/>
          </a:solidFill>
          <a:ln w="9525" cap="flat" cmpd="sng">
            <a:solidFill>
              <a:srgbClr val="F6C5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lang="en-US" sz="2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dirty="0">
                <a:latin typeface="Calibri"/>
                <a:ea typeface="Calibri"/>
                <a:cs typeface="Calibri"/>
                <a:sym typeface="Calibri"/>
              </a:rPr>
              <a:t>What is one strategy I</a:t>
            </a:r>
            <a:br>
              <a:rPr lang="en-US" sz="23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300" dirty="0">
                <a:latin typeface="Calibri"/>
                <a:ea typeface="Calibri"/>
                <a:cs typeface="Calibri"/>
                <a:sym typeface="Calibri"/>
              </a:rPr>
              <a:t>can integrate into my content within the next two weeks to encourage inquiry and discourse with my students?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Who’s Asking?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Inquiry and Discourse in Math</a:t>
            </a: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744173" y="1312133"/>
            <a:ext cx="2922311" cy="2519234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1" name="Google Shape;91;p3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How do we promote inquiry and discourse in the math classroom?</a:t>
            </a:r>
            <a:endParaRPr dirty="0"/>
          </a:p>
          <a:p>
            <a:pPr marL="457200" lvl="0" indent="-22809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08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 dirty="0"/>
              <a:t>Analyze how inquiry-based learning and mathematical discourse support student engagement and deeper mathematical understanding.</a:t>
            </a:r>
            <a:endParaRPr sz="2400" dirty="0"/>
          </a:p>
          <a:p>
            <a:pPr marL="457200" lvl="0" indent="-380809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●"/>
            </a:pPr>
            <a:r>
              <a:rPr lang="en-US" sz="2400" dirty="0"/>
              <a:t>Model the implementation of strategies that engage students in inquiry and discourse in the math classroom.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b6ee4d37d6_0_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 Like the Others</a:t>
            </a:r>
            <a:endParaRPr/>
          </a:p>
        </p:txBody>
      </p:sp>
      <p:sp>
        <p:nvSpPr>
          <p:cNvPr id="103" name="Google Shape;103;g3b6ee4d37d6_0_0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Which number doesn’t belong, and why?</a:t>
            </a:r>
            <a:endParaRPr/>
          </a:p>
          <a:p>
            <a:pPr marL="64008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4008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28      36      45      64</a:t>
            </a:r>
            <a:endParaRPr/>
          </a:p>
        </p:txBody>
      </p:sp>
      <p:pic>
        <p:nvPicPr>
          <p:cNvPr id="104" name="Google Shape;104;g3b6ee4d37d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9025" y="199025"/>
            <a:ext cx="1126350" cy="10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 Like the Others</a:t>
            </a:r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Given a group of pictures, words, graphs, etc., students decide which one does not hold as strong a connection to a topic as the others in the group. </a:t>
            </a:r>
            <a:endParaRPr dirty="0"/>
          </a:p>
          <a:p>
            <a:pPr marL="6400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None/>
            </a:pPr>
            <a:endParaRPr sz="2400" b="1" dirty="0"/>
          </a:p>
          <a:p>
            <a:pPr marL="6400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How does this strategy…</a:t>
            </a:r>
            <a:endParaRPr dirty="0"/>
          </a:p>
          <a:p>
            <a:pPr marL="6400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…develop vocabulary? </a:t>
            </a:r>
            <a:endParaRPr dirty="0"/>
          </a:p>
          <a:p>
            <a:pPr marL="6400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…lower barriers to participation ?</a:t>
            </a:r>
            <a:endParaRPr sz="2400" dirty="0"/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/>
              <a:t>How could you use it?</a:t>
            </a:r>
            <a:endParaRPr dirty="0"/>
          </a:p>
          <a:p>
            <a:pPr marL="6400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2" name="Google Shape;104;g3b6ee4d37d6_0_0">
            <a:extLst>
              <a:ext uri="{FF2B5EF4-FFF2-40B4-BE49-F238E27FC236}">
                <a16:creationId xmlns:a16="http://schemas.microsoft.com/office/drawing/2014/main" id="{3BEFAB17-5C7C-9749-7AEA-160AA072B3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9025" y="199025"/>
            <a:ext cx="1126350" cy="10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Strategy Harvest</a:t>
            </a:r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Do the following problem in your head and be prepared to explain how you got your answer:</a:t>
            </a:r>
            <a:endParaRPr sz="2400" dirty="0"/>
          </a:p>
          <a:p>
            <a:pPr marL="640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6400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7" name="Google Shape;117;p7"/>
          <p:cNvSpPr/>
          <p:nvPr/>
        </p:nvSpPr>
        <p:spPr>
          <a:xfrm>
            <a:off x="1123312" y="2549475"/>
            <a:ext cx="6912377" cy="122012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Arial"/>
              </a:rPr>
              <a:t>500 - 236</a:t>
            </a:r>
          </a:p>
        </p:txBody>
      </p:sp>
      <p:pic>
        <p:nvPicPr>
          <p:cNvPr id="118" name="Google Shape;11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9650" y="100600"/>
            <a:ext cx="853375" cy="945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500 - 236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1046</Words>
  <Application>Microsoft Macintosh PowerPoint</Application>
  <PresentationFormat>On-screen Show (16:9)</PresentationFormat>
  <Paragraphs>132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Roboto</vt:lpstr>
      <vt:lpstr>NTR</vt:lpstr>
      <vt:lpstr>Courier New</vt:lpstr>
      <vt:lpstr>Arial</vt:lpstr>
      <vt:lpstr>Calibri</vt:lpstr>
      <vt:lpstr>Custom Design</vt:lpstr>
      <vt:lpstr>PowerPoint Presentation</vt:lpstr>
      <vt:lpstr>Not Like the Others</vt:lpstr>
      <vt:lpstr>Who’s Asking?</vt:lpstr>
      <vt:lpstr>Essential Question</vt:lpstr>
      <vt:lpstr>Learning Objectives</vt:lpstr>
      <vt:lpstr>Not Like the Others</vt:lpstr>
      <vt:lpstr>Not Like the Others</vt:lpstr>
      <vt:lpstr>Strategy Harvest</vt:lpstr>
      <vt:lpstr>500 - 236</vt:lpstr>
      <vt:lpstr>Strategy Harvest</vt:lpstr>
      <vt:lpstr>Strategy Harvest</vt:lpstr>
      <vt:lpstr>“It is not the answer that enlightens but the question.”</vt:lpstr>
      <vt:lpstr>Why are Inquiry and Discourse Important?</vt:lpstr>
      <vt:lpstr>What is Inquiry-Based Learning?</vt:lpstr>
      <vt:lpstr>What is Inquiry-Based Learning?</vt:lpstr>
      <vt:lpstr>Inquiry vs. Discourse</vt:lpstr>
      <vt:lpstr>Mathematical Practices</vt:lpstr>
      <vt:lpstr>Question Formulation Technique (QFT)</vt:lpstr>
      <vt:lpstr>QFT</vt:lpstr>
      <vt:lpstr>QFT</vt:lpstr>
      <vt:lpstr>QFT</vt:lpstr>
      <vt:lpstr>Recap &amp;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Gracia, Ann M.</dc:creator>
  <cp:lastModifiedBy>Finley-Combs, Elsa C.</cp:lastModifiedBy>
  <cp:revision>3</cp:revision>
  <dcterms:created xsi:type="dcterms:W3CDTF">2025-08-05T20:58:42Z</dcterms:created>
  <dcterms:modified xsi:type="dcterms:W3CDTF">2026-02-16T20:32:11Z</dcterms:modified>
</cp:coreProperties>
</file>