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8" r:id="rId24"/>
    <p:sldId id="278" r:id="rId25"/>
    <p:sldId id="279" r:id="rId26"/>
    <p:sldId id="283" r:id="rId27"/>
    <p:sldId id="286" r:id="rId28"/>
    <p:sldId id="287" r:id="rId29"/>
  </p:sldIdLst>
  <p:sldSz cx="9144000" cy="5143500" type="screen16x9"/>
  <p:notesSz cx="7315200" cy="9601200"/>
  <p:embeddedFontLst>
    <p:embeddedFont>
      <p:font typeface="Constantia" panose="02030602050306030303" pitchFamily="18" charset="0"/>
      <p:regular r:id="rId31"/>
      <p:bold r:id="rId32"/>
      <p:italic r:id="rId33"/>
      <p:boldItalic r:id="rId34"/>
    </p:embeddedFont>
    <p:embeddedFont>
      <p:font typeface="Georgia" panose="02040502050405020303" pitchFamily="18" charset="0"/>
      <p:regular r:id="rId35"/>
      <p:bold r:id="rId36"/>
      <p:italic r:id="rId37"/>
      <p:boldItalic r:id="rId38"/>
    </p:embeddedFont>
    <p:embeddedFont>
      <p:font typeface="Merriweather Sans" pitchFamily="2" charset="0"/>
      <p:regular r:id="rId39"/>
      <p:bold r:id="rId40"/>
      <p:italic r:id="rId41"/>
      <p:boldItalic r:id="rId42"/>
    </p:embeddedFont>
    <p:embeddedFont>
      <p:font typeface="Open Sans" panose="020B0606030504020204" pitchFamily="3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hb8fHaKDRPAIt5CWt9e9zlwuNCk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iana Cros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141D7BD-D947-4C2F-AB44-261DDA225371}">
  <a:tblStyle styleId="{3141D7BD-D947-4C2F-AB44-261DDA22537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7EA"/>
          </a:solidFill>
        </a:fill>
      </a:tcStyle>
    </a:wholeTbl>
    <a:band1H>
      <a:tcTxStyle b="off" i="off"/>
      <a:tcStyle>
        <a:tcBdr/>
        <a:fill>
          <a:solidFill>
            <a:srgbClr val="CACCD1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CCD1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/>
    <p:restoredTop sz="83673"/>
  </p:normalViewPr>
  <p:slideViewPr>
    <p:cSldViewPr snapToGrid="0">
      <p:cViewPr varScale="1">
        <p:scale>
          <a:sx n="106" d="100"/>
          <a:sy n="106" d="100"/>
        </p:scale>
        <p:origin x="174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9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aDO99ncRrk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2851381cf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" name="Google Shape;32;g2851381cff4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b="0" i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K20 Center. (n.d.). Snap, clap, pop. Strategies. </a:t>
            </a:r>
            <a:r>
              <a:rPr lang="en-US" b="0" i="0" u="sng" strike="noStrike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https://learn.k20center.ou.edu/strategy/190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" name="Google Shape;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I notice, I wonder. Strategies.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https://learn.k20center.ou.edu/strategy/180</a:t>
            </a:r>
            <a:endParaRPr dirty="0"/>
          </a:p>
        </p:txBody>
      </p:sp>
      <p:sp>
        <p:nvSpPr>
          <p:cNvPr id="51" name="Google Shape;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I notice, I wonder. Strategies.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https://learn.k20center.ou.edu/strategy/180</a:t>
            </a:r>
            <a:endParaRPr dirty="0"/>
          </a:p>
        </p:txBody>
      </p:sp>
      <p:sp>
        <p:nvSpPr>
          <p:cNvPr id="58" name="Google Shape;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I notice, I wonder. Strategies.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https://learn.k20center.ou.edu/strategy/180</a:t>
            </a:r>
            <a:endParaRPr dirty="0"/>
          </a:p>
        </p:txBody>
      </p:sp>
      <p:sp>
        <p:nvSpPr>
          <p:cNvPr id="65" name="Google Shape;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I notice, I wonder. Strategies.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https://learn.k20center.ou.edu/strategy/180</a:t>
            </a:r>
            <a:endParaRPr dirty="0"/>
          </a:p>
        </p:txBody>
      </p:sp>
      <p:sp>
        <p:nvSpPr>
          <p:cNvPr id="74" name="Google Shape;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1" name="Google Shape;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1" name="Google Shape;11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5" name="Google Shape;12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5" name="Google Shape;13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1587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(2023, November 8). GEAR UP Overview. YouTube. </a:t>
            </a:r>
            <a:r>
              <a:rPr lang="en-US" sz="11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https://www.youtube.com/watch?v=MaDO99ncRrk</a:t>
            </a: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6" name="Google Shape;14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>
          <a:extLst>
            <a:ext uri="{FF2B5EF4-FFF2-40B4-BE49-F238E27FC236}">
              <a16:creationId xmlns:a16="http://schemas.microsoft.com/office/drawing/2014/main" id="{6B60A354-119E-46D2-F0EA-C306DC1F9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:notes">
            <a:extLst>
              <a:ext uri="{FF2B5EF4-FFF2-40B4-BE49-F238E27FC236}">
                <a16:creationId xmlns:a16="http://schemas.microsoft.com/office/drawing/2014/main" id="{1EB58E42-46A4-1A8C-FDE8-1F415CF4B9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20:notes">
            <a:extLst>
              <a:ext uri="{FF2B5EF4-FFF2-40B4-BE49-F238E27FC236}">
                <a16:creationId xmlns:a16="http://schemas.microsoft.com/office/drawing/2014/main" id="{8EDB306C-7CFA-7C73-206A-4A81E8BF75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450893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bcbb7b9d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g3bcbb7b9dfa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851381cff4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g2851381cff4_0_84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6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lt1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6"/>
          <p:cNvSpPr txBox="1">
            <a:spLocks noGrp="1"/>
          </p:cNvSpPr>
          <p:nvPr>
            <p:ph type="body" idx="1"/>
          </p:nvPr>
        </p:nvSpPr>
        <p:spPr>
          <a:xfrm>
            <a:off x="311700" y="1262462"/>
            <a:ext cx="8464800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" name="Google Shape;10;p36" descr="A logo with a red star and blue gea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7276" y="4281915"/>
            <a:ext cx="687813" cy="700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" name="Google Shape;13;p29" descr="A logo with a red star and blue gea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7276" y="4281915"/>
            <a:ext cx="687813" cy="700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ONLY 2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6" name="Google Shape;16;p34" descr="A logo of a clock and a gea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27812" y="4235436"/>
            <a:ext cx="1633308" cy="73539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4"/>
          <p:cNvSpPr txBox="1">
            <a:spLocks noGrp="1"/>
          </p:cNvSpPr>
          <p:nvPr>
            <p:ph type="body" idx="1"/>
          </p:nvPr>
        </p:nvSpPr>
        <p:spPr>
          <a:xfrm>
            <a:off x="311700" y="1262462"/>
            <a:ext cx="8464800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bg>
      <p:bgPr>
        <a:solidFill>
          <a:schemeClr val="lt2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g2851381cff4_0_53" descr="A blue and black cityscape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8805" y="3843108"/>
            <a:ext cx="6186389" cy="130039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g2851381cff4_0_53"/>
          <p:cNvSpPr/>
          <p:nvPr/>
        </p:nvSpPr>
        <p:spPr>
          <a:xfrm>
            <a:off x="1197569" y="926199"/>
            <a:ext cx="6748862" cy="260161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g2851381cff4_0_53"/>
          <p:cNvSpPr txBox="1">
            <a:spLocks noGrp="1"/>
          </p:cNvSpPr>
          <p:nvPr>
            <p:ph type="title"/>
          </p:nvPr>
        </p:nvSpPr>
        <p:spPr>
          <a:xfrm>
            <a:off x="1374550" y="1126776"/>
            <a:ext cx="6394900" cy="2229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 txBox="1">
            <a:spLocks noGrp="1"/>
          </p:cNvSpPr>
          <p:nvPr>
            <p:ph type="title"/>
          </p:nvPr>
        </p:nvSpPr>
        <p:spPr>
          <a:xfrm>
            <a:off x="232071" y="1078750"/>
            <a:ext cx="4045200" cy="1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subTitle" idx="1"/>
          </p:nvPr>
        </p:nvSpPr>
        <p:spPr>
          <a:xfrm>
            <a:off x="232071" y="29214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2"/>
          </p:nvPr>
        </p:nvSpPr>
        <p:spPr>
          <a:xfrm>
            <a:off x="4866731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6" name="Google Shape;26;p31" descr="A logo with a red star and blue gea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7276" y="4281915"/>
            <a:ext cx="687813" cy="700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>
  <p:cSld name="tx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025" tIns="130025" rIns="130025" bIns="130025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8C30"/>
              </a:buClr>
              <a:buSzPts val="3600"/>
              <a:buFont typeface="Georgia"/>
              <a:buNone/>
              <a:defRPr sz="2700" b="1" i="0" u="none" strike="noStrike" cap="none">
                <a:solidFill>
                  <a:srgbClr val="5C8C3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9" name="Google Shape;29;p3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025" tIns="130025" rIns="130025" bIns="130025" anchor="t" anchorCtr="0">
            <a:normAutofit/>
          </a:bodyPr>
          <a:lstStyle>
            <a:lvl1pPr marL="457200" marR="0" lvl="0" indent="-385508" algn="l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71"/>
              <a:buFont typeface="Arial"/>
              <a:buChar char="•"/>
              <a:defRPr sz="19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546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196"/>
              <a:buFont typeface="Merriweather Sans"/>
              <a:buChar char="➤"/>
              <a:defRPr sz="1793" b="0" i="0" u="none" strike="noStrike" cap="none">
                <a:solidFill>
                  <a:srgbClr val="910D2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232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76"/>
              <a:buFont typeface="Merriweather Sans"/>
              <a:buChar char="-"/>
              <a:defRPr sz="1582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988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Merriweather Sans"/>
              <a:buChar char="-"/>
              <a:defRPr sz="1477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03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188"/>
              <a:buFont typeface="Merriweather Sans"/>
              <a:buChar char="-"/>
              <a:defRPr sz="1371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1436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462"/>
              <a:buFont typeface="Noto Sans Symbols"/>
              <a:buChar char="⚫"/>
              <a:defRPr sz="1371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21436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462"/>
              <a:buFont typeface="Noto Sans Symbols"/>
              <a:buChar char="⚫"/>
              <a:defRPr sz="1371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4467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28"/>
              <a:buFont typeface="Constantia"/>
              <a:buChar char="•"/>
              <a:defRPr sz="1371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44678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828"/>
              <a:buFont typeface="Constantia"/>
              <a:buChar char="•"/>
              <a:defRPr sz="1371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-writer"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aDO99ncRrk?si=ycsAA5dTnLb0u6Fb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"/>
          <p:cNvSpPr txBox="1">
            <a:spLocks noGrp="1"/>
          </p:cNvSpPr>
          <p:nvPr>
            <p:ph type="title"/>
          </p:nvPr>
        </p:nvSpPr>
        <p:spPr>
          <a:xfrm>
            <a:off x="311700" y="163237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00" tIns="97500" rIns="97500" bIns="975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3200">
                <a:solidFill>
                  <a:srgbClr val="073763"/>
                </a:solidFill>
              </a:rPr>
              <a:t>Snap, Clap, Pop</a:t>
            </a:r>
            <a:endParaRPr sz="3200">
              <a:solidFill>
                <a:srgbClr val="073763"/>
              </a:solidFill>
            </a:endParaRPr>
          </a:p>
        </p:txBody>
      </p:sp>
      <p:sp>
        <p:nvSpPr>
          <p:cNvPr id="40" name="Google Shape;40;p1"/>
          <p:cNvSpPr txBox="1">
            <a:spLocks noGrp="1"/>
          </p:cNvSpPr>
          <p:nvPr>
            <p:ph type="body" idx="1"/>
          </p:nvPr>
        </p:nvSpPr>
        <p:spPr>
          <a:xfrm>
            <a:off x="311700" y="1004399"/>
            <a:ext cx="8242500" cy="397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400" b="1" dirty="0">
                <a:solidFill>
                  <a:schemeClr val="accent2"/>
                </a:solidFill>
              </a:rPr>
              <a:t>If…                                                         Stand up and…</a:t>
            </a:r>
            <a:endParaRPr dirty="0"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>
                <a:solidFill>
                  <a:schemeClr val="dk1"/>
                </a:solidFill>
              </a:rPr>
              <a:t>You’ve attended a K20 event or PD before…                Give a wave!</a:t>
            </a:r>
            <a:endParaRPr dirty="0"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600" dirty="0"/>
          </a:p>
        </p:txBody>
      </p:sp>
      <p:pic>
        <p:nvPicPr>
          <p:cNvPr id="41" name="Google Shape;41;p1" descr="A pair of hands with pink and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8201" y="55573"/>
            <a:ext cx="1257468" cy="102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"/>
          <p:cNvSpPr txBox="1">
            <a:spLocks noGrp="1"/>
          </p:cNvSpPr>
          <p:nvPr>
            <p:ph type="body" idx="1"/>
          </p:nvPr>
        </p:nvSpPr>
        <p:spPr>
          <a:xfrm>
            <a:off x="311699" y="1810693"/>
            <a:ext cx="8242501" cy="293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>
                <a:solidFill>
                  <a:schemeClr val="dk1"/>
                </a:solidFill>
              </a:rPr>
              <a:t>You think quality PD should model strategies…            Say, “Here, Here!”</a:t>
            </a:r>
            <a:endParaRPr dirty="0"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>
                <a:solidFill>
                  <a:schemeClr val="dk1"/>
                </a:solidFill>
              </a:rPr>
              <a:t>You teach social studies or ELA…                                     Pose as if you’re writing an essay/story.</a:t>
            </a:r>
            <a:endParaRPr dirty="0"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>
                <a:solidFill>
                  <a:schemeClr val="dk1"/>
                </a:solidFill>
              </a:rPr>
              <a:t>You teach science or math…                                             Pose as if you’re pondering  a problem.</a:t>
            </a:r>
            <a:endParaRPr dirty="0"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>
                <a:solidFill>
                  <a:schemeClr val="dk1"/>
                </a:solidFill>
              </a:rPr>
              <a:t>You teach another subject…                                             Act out your subject.</a:t>
            </a:r>
            <a:endParaRPr dirty="0"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>
                <a:solidFill>
                  <a:schemeClr val="dk1"/>
                </a:solidFill>
              </a:rPr>
              <a:t>You are a first-generation college student…               	Raise a number 1!</a:t>
            </a:r>
            <a:endParaRPr dirty="0"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>
                <a:solidFill>
                  <a:schemeClr val="dk1"/>
                </a:solidFill>
              </a:rPr>
              <a:t>You have participated in GEAR UP before…                   	Shout out your role!</a:t>
            </a:r>
            <a:endParaRPr dirty="0"/>
          </a:p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>
                <a:solidFill>
                  <a:schemeClr val="dk1"/>
                </a:solidFill>
              </a:rPr>
              <a:t>Middle school is your jam…                                             	Say a phrase you hear everyday.</a:t>
            </a:r>
            <a:endParaRPr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3600"/>
              <a:t>Objectives</a:t>
            </a:r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262462"/>
            <a:ext cx="8464800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3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800" dirty="0"/>
              <a:t>Identify characteristics and generate questions about K20 and its research-based professional development approaches.</a:t>
            </a:r>
            <a:endParaRPr dirty="0"/>
          </a:p>
          <a:p>
            <a:pPr marL="285750" lvl="3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800" dirty="0"/>
              <a:t>Identify characteristics and generate questions about goals, benefits, and expectations of participation in the GEAR UP the METRO grant.</a:t>
            </a:r>
            <a:endParaRPr dirty="0"/>
          </a:p>
          <a:p>
            <a:pPr marL="285750" lvl="3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800" dirty="0"/>
              <a:t>Connect the benefits and potential impact of college to the real-life experiences of a student you know.</a:t>
            </a:r>
          </a:p>
          <a:p>
            <a:pPr marL="285750" lvl="3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800" dirty="0"/>
              <a:t>Examine upcoming grant events and register for those that align with supporting GEAR UP goals.</a:t>
            </a:r>
            <a:endParaRPr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8949" y="205403"/>
            <a:ext cx="5467987" cy="4466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756" y="205403"/>
            <a:ext cx="3135792" cy="4466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3200"/>
              <a:t>I Notice, I Wonder – Left Side, Right Side</a:t>
            </a:r>
            <a:endParaRPr/>
          </a:p>
        </p:txBody>
      </p:sp>
      <p:sp>
        <p:nvSpPr>
          <p:cNvPr id="61" name="Google Shape;61;p3"/>
          <p:cNvSpPr txBox="1">
            <a:spLocks noGrp="1"/>
          </p:cNvSpPr>
          <p:nvPr>
            <p:ph type="body" idx="1"/>
          </p:nvPr>
        </p:nvSpPr>
        <p:spPr>
          <a:xfrm>
            <a:off x="311700" y="1262462"/>
            <a:ext cx="8315769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3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2000" u="sng"/>
              <a:t>Individually</a:t>
            </a:r>
            <a:r>
              <a:rPr lang="en-US" sz="2000"/>
              <a:t> (on your assigned side) create at least one </a:t>
            </a:r>
            <a:r>
              <a:rPr lang="en-US" sz="2000" b="1"/>
              <a:t>I notice </a:t>
            </a:r>
            <a:r>
              <a:rPr lang="en-US" sz="2000"/>
              <a:t>statement, and one </a:t>
            </a:r>
            <a:r>
              <a:rPr lang="en-US" sz="2000" b="1"/>
              <a:t>I wonder </a:t>
            </a:r>
            <a:r>
              <a:rPr lang="en-US" sz="2000"/>
              <a:t>statement. </a:t>
            </a:r>
            <a:endParaRPr sz="2000"/>
          </a:p>
        </p:txBody>
      </p:sp>
      <p:pic>
        <p:nvPicPr>
          <p:cNvPr id="62" name="Google Shape;62;p3" descr="A couple of heads with speech bubbl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77624" y="32455"/>
            <a:ext cx="1413590" cy="1413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4;p5">
            <a:extLst>
              <a:ext uri="{FF2B5EF4-FFF2-40B4-BE49-F238E27FC236}">
                <a16:creationId xmlns:a16="http://schemas.microsoft.com/office/drawing/2014/main" id="{1BFFF0D8-7892-452B-7A6F-CEA4D69778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8949" y="205403"/>
            <a:ext cx="5467987" cy="4466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5;p5">
            <a:extLst>
              <a:ext uri="{FF2B5EF4-FFF2-40B4-BE49-F238E27FC236}">
                <a16:creationId xmlns:a16="http://schemas.microsoft.com/office/drawing/2014/main" id="{88486840-3121-7353-E194-E00492621B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756" y="205403"/>
            <a:ext cx="3135792" cy="4466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3200"/>
              <a:t>I Notice, I Wonder – Group</a:t>
            </a:r>
            <a:endParaRPr/>
          </a:p>
        </p:txBody>
      </p:sp>
      <p:sp>
        <p:nvSpPr>
          <p:cNvPr id="77" name="Google Shape;77;p6"/>
          <p:cNvSpPr txBox="1">
            <a:spLocks noGrp="1"/>
          </p:cNvSpPr>
          <p:nvPr>
            <p:ph type="body" idx="1"/>
          </p:nvPr>
        </p:nvSpPr>
        <p:spPr>
          <a:xfrm>
            <a:off x="311700" y="1262462"/>
            <a:ext cx="8315769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3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r>
              <a:rPr lang="en-US" sz="2000" dirty="0"/>
              <a:t>As a group:</a:t>
            </a:r>
            <a:endParaRPr dirty="0"/>
          </a:p>
          <a:p>
            <a:pPr marL="285750" lvl="3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2000" dirty="0"/>
              <a:t>Choose or synthesize </a:t>
            </a:r>
            <a:r>
              <a:rPr lang="en-US" sz="2000" b="1" dirty="0"/>
              <a:t>ONE  I notice </a:t>
            </a:r>
            <a:r>
              <a:rPr lang="en-US" sz="2000" dirty="0"/>
              <a:t>and </a:t>
            </a:r>
            <a:r>
              <a:rPr lang="en-US" sz="2000" b="1" dirty="0"/>
              <a:t>ONE  I wonder </a:t>
            </a:r>
            <a:r>
              <a:rPr lang="en-US" sz="2000" dirty="0"/>
              <a:t>statement.</a:t>
            </a:r>
            <a:endParaRPr dirty="0"/>
          </a:p>
          <a:p>
            <a:pPr marL="285750" lvl="3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2000" dirty="0"/>
              <a:t>Write each statement on a different colored sticky note.</a:t>
            </a:r>
            <a:endParaRPr dirty="0"/>
          </a:p>
          <a:p>
            <a:pPr marL="742950" lvl="4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</a:pPr>
            <a:r>
              <a:rPr lang="en-US" sz="2000" dirty="0"/>
              <a:t>I Notice – </a:t>
            </a:r>
            <a:r>
              <a:rPr lang="en-US" sz="2000" dirty="0">
                <a:highlight>
                  <a:srgbClr val="FFFF00"/>
                </a:highlight>
              </a:rPr>
              <a:t>Yellow</a:t>
            </a:r>
            <a:endParaRPr dirty="0">
              <a:highlight>
                <a:srgbClr val="FFFF00"/>
              </a:highlight>
            </a:endParaRPr>
          </a:p>
          <a:p>
            <a:pPr marL="742950" lvl="4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</a:pPr>
            <a:r>
              <a:rPr lang="en-US" sz="2000" dirty="0"/>
              <a:t>I Wonder – </a:t>
            </a:r>
            <a:r>
              <a:rPr lang="en-US" sz="2000" dirty="0">
                <a:highlight>
                  <a:srgbClr val="00FFFF"/>
                </a:highlight>
              </a:rPr>
              <a:t>Blue</a:t>
            </a:r>
            <a:endParaRPr dirty="0">
              <a:highlight>
                <a:srgbClr val="00FFFF"/>
              </a:highlight>
            </a:endParaRPr>
          </a:p>
          <a:p>
            <a:pPr marL="285750" lvl="3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2000" dirty="0"/>
              <a:t>Place each sticky note on the corresponding section of the larger poster.</a:t>
            </a:r>
            <a:endParaRPr dirty="0"/>
          </a:p>
          <a:p>
            <a:pPr marL="285750" lvl="3" indent="-196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endParaRPr sz="2000" dirty="0"/>
          </a:p>
        </p:txBody>
      </p:sp>
      <p:pic>
        <p:nvPicPr>
          <p:cNvPr id="78" name="Google Shape;78;p6" descr="A couple of heads with speech bubbl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77624" y="32455"/>
            <a:ext cx="1413590" cy="1413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 txBox="1">
            <a:spLocks noGrp="1"/>
          </p:cNvSpPr>
          <p:nvPr>
            <p:ph type="title"/>
          </p:nvPr>
        </p:nvSpPr>
        <p:spPr>
          <a:xfrm>
            <a:off x="663878" y="1113087"/>
            <a:ext cx="7816243" cy="15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What did you notice and wonder about…</a:t>
            </a:r>
            <a:endParaRPr/>
          </a:p>
        </p:txBody>
      </p:sp>
      <p:sp>
        <p:nvSpPr>
          <p:cNvPr id="84" name="Google Shape;84;p7"/>
          <p:cNvSpPr txBox="1"/>
          <p:nvPr/>
        </p:nvSpPr>
        <p:spPr>
          <a:xfrm>
            <a:off x="663878" y="2653760"/>
            <a:ext cx="7816243" cy="722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3611"/>
              <a:buFont typeface="Calibri"/>
              <a:buNone/>
            </a:pPr>
            <a:r>
              <a:rPr lang="en-US" sz="3200" b="0" i="0" u="none" strike="noStrike" cap="none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The K20 Center and research-based approaches?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297475" y="254142"/>
            <a:ext cx="4942968" cy="809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2800" dirty="0"/>
              <a:t>K20 Center &amp; Research-Based</a:t>
            </a:r>
            <a:br>
              <a:rPr lang="en-US" sz="2800" dirty="0"/>
            </a:br>
            <a:r>
              <a:rPr lang="en-US" sz="2800" dirty="0"/>
              <a:t>Approaches</a:t>
            </a:r>
            <a:endParaRPr dirty="0"/>
          </a:p>
        </p:txBody>
      </p:sp>
      <p:sp>
        <p:nvSpPr>
          <p:cNvPr id="90" name="Google Shape;90;p8"/>
          <p:cNvSpPr txBox="1">
            <a:spLocks noGrp="1"/>
          </p:cNvSpPr>
          <p:nvPr>
            <p:ph type="body" idx="1"/>
          </p:nvPr>
        </p:nvSpPr>
        <p:spPr>
          <a:xfrm>
            <a:off x="314293" y="1326956"/>
            <a:ext cx="3996600" cy="381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2000" dirty="0"/>
              <a:t>Statewide education research and development center</a:t>
            </a:r>
          </a:p>
          <a:p>
            <a:pPr marL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endParaRPr dirty="0"/>
          </a:p>
          <a:p>
            <a:pPr marL="28575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2100" dirty="0">
                <a:solidFill>
                  <a:srgbClr val="2E2E2E"/>
                </a:solidFill>
              </a:rPr>
              <a:t>Professional development opportunities to educators across the state</a:t>
            </a:r>
          </a:p>
          <a:p>
            <a:pPr marL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endParaRPr sz="2100" dirty="0">
              <a:solidFill>
                <a:srgbClr val="2E2E2E"/>
              </a:solidFill>
            </a:endParaRPr>
          </a:p>
          <a:p>
            <a:pPr marL="28575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2100" dirty="0">
                <a:solidFill>
                  <a:srgbClr val="2E2E2E"/>
                </a:solidFill>
              </a:rPr>
              <a:t>Free resources to educators (lessons, strategies, etc.) on our website</a:t>
            </a:r>
            <a:endParaRPr sz="2100" dirty="0">
              <a:solidFill>
                <a:schemeClr val="dk1"/>
              </a:solidFill>
            </a:endParaRPr>
          </a:p>
          <a:p>
            <a:pPr marL="285750" lvl="3" indent="-196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endParaRPr sz="2000" dirty="0"/>
          </a:p>
        </p:txBody>
      </p:sp>
      <p:grpSp>
        <p:nvGrpSpPr>
          <p:cNvPr id="91" name="Google Shape;91;p8"/>
          <p:cNvGrpSpPr/>
          <p:nvPr/>
        </p:nvGrpSpPr>
        <p:grpSpPr>
          <a:xfrm>
            <a:off x="3619973" y="528948"/>
            <a:ext cx="4942898" cy="4255883"/>
            <a:chOff x="3452790" y="528962"/>
            <a:chExt cx="5204146" cy="4255883"/>
          </a:xfrm>
        </p:grpSpPr>
        <p:pic>
          <p:nvPicPr>
            <p:cNvPr id="92" name="Google Shape;92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52790" y="534019"/>
              <a:ext cx="5204146" cy="42508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8"/>
            <p:cNvSpPr/>
            <p:nvPr/>
          </p:nvSpPr>
          <p:spPr>
            <a:xfrm>
              <a:off x="7809978" y="528962"/>
              <a:ext cx="764088" cy="26017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9"/>
          <p:cNvSpPr txBox="1">
            <a:spLocks noGrp="1"/>
          </p:cNvSpPr>
          <p:nvPr>
            <p:ph type="title"/>
          </p:nvPr>
        </p:nvSpPr>
        <p:spPr>
          <a:xfrm>
            <a:off x="663878" y="1113087"/>
            <a:ext cx="7816243" cy="15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What did you notice and wonder about…</a:t>
            </a:r>
            <a:endParaRPr/>
          </a:p>
        </p:txBody>
      </p:sp>
      <p:sp>
        <p:nvSpPr>
          <p:cNvPr id="99" name="Google Shape;99;p9"/>
          <p:cNvSpPr txBox="1"/>
          <p:nvPr/>
        </p:nvSpPr>
        <p:spPr>
          <a:xfrm>
            <a:off x="663878" y="2653760"/>
            <a:ext cx="7816243" cy="722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7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0256"/>
              <a:buFont typeface="Calibri"/>
              <a:buNone/>
            </a:pPr>
            <a:r>
              <a:rPr lang="en-US" sz="32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College benefits to students?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 txBox="1">
            <a:spLocks noGrp="1"/>
          </p:cNvSpPr>
          <p:nvPr>
            <p:ph type="title"/>
          </p:nvPr>
        </p:nvSpPr>
        <p:spPr>
          <a:xfrm>
            <a:off x="4628367" y="1293368"/>
            <a:ext cx="3739019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/>
              <a:t>College Benefits</a:t>
            </a:r>
            <a:br>
              <a:rPr lang="en-US"/>
            </a:br>
            <a:r>
              <a:rPr lang="en-US"/>
              <a:t>to Students</a:t>
            </a:r>
            <a:endParaRPr/>
          </a:p>
        </p:txBody>
      </p:sp>
      <p:grpSp>
        <p:nvGrpSpPr>
          <p:cNvPr id="105" name="Google Shape;105;p10"/>
          <p:cNvGrpSpPr/>
          <p:nvPr/>
        </p:nvGrpSpPr>
        <p:grpSpPr>
          <a:xfrm>
            <a:off x="382045" y="219157"/>
            <a:ext cx="3620021" cy="4974447"/>
            <a:chOff x="657617" y="373785"/>
            <a:chExt cx="3337719" cy="4586522"/>
          </a:xfrm>
        </p:grpSpPr>
        <p:pic>
          <p:nvPicPr>
            <p:cNvPr id="106" name="Google Shape;106;p1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75162" y="373785"/>
              <a:ext cx="3220174" cy="45865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" name="Google Shape;107;p10"/>
            <p:cNvSpPr/>
            <p:nvPr/>
          </p:nvSpPr>
          <p:spPr>
            <a:xfrm>
              <a:off x="657617" y="4639626"/>
              <a:ext cx="764088" cy="26017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8" name="Google Shape;10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92183" y="2481770"/>
            <a:ext cx="4175203" cy="2505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"/>
          <p:cNvSpPr txBox="1">
            <a:spLocks noGrp="1"/>
          </p:cNvSpPr>
          <p:nvPr>
            <p:ph type="title"/>
          </p:nvPr>
        </p:nvSpPr>
        <p:spPr>
          <a:xfrm>
            <a:off x="311700" y="403815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2800"/>
              <a:t>Top Ten Benefits of Post Secondary Education</a:t>
            </a:r>
            <a:br>
              <a:rPr lang="en-US" sz="2800"/>
            </a:br>
            <a:r>
              <a:rPr lang="en-US" sz="2800"/>
              <a:t>Research Says…</a:t>
            </a:r>
            <a:endParaRPr/>
          </a:p>
        </p:txBody>
      </p:sp>
      <p:sp>
        <p:nvSpPr>
          <p:cNvPr id="114" name="Google Shape;114;p12"/>
          <p:cNvSpPr txBox="1">
            <a:spLocks noGrp="1"/>
          </p:cNvSpPr>
          <p:nvPr>
            <p:ph type="body" idx="1"/>
          </p:nvPr>
        </p:nvSpPr>
        <p:spPr>
          <a:xfrm>
            <a:off x="311700" y="1048103"/>
            <a:ext cx="8464800" cy="377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AutoNum type="arabicPeriod"/>
            </a:pPr>
            <a:r>
              <a:rPr lang="en-US" sz="1600"/>
              <a:t>Earn $1M more over your lifetime.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AutoNum type="arabicPeriod"/>
            </a:pPr>
            <a:r>
              <a:rPr lang="en-US" sz="1600"/>
              <a:t>Be happier in your job. 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AutoNum type="arabicPeriod"/>
            </a:pPr>
            <a:r>
              <a:rPr lang="en-US" sz="1600"/>
              <a:t>Connect with peers and mentors. 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AutoNum type="arabicPeriod"/>
            </a:pPr>
            <a:r>
              <a:rPr lang="en-US" sz="1600"/>
              <a:t>Make a difference in your community (volunteer, vote, run for office). 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AutoNum type="arabicPeriod"/>
            </a:pPr>
            <a:r>
              <a:rPr lang="en-US" sz="1600"/>
              <a:t>Develop your creativity and problem-solving skills. 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AutoNum type="arabicPeriod"/>
            </a:pPr>
            <a:r>
              <a:rPr lang="en-US" sz="1600"/>
              <a:t>Feel a sense of accomplishment. 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AutoNum type="arabicPeriod"/>
            </a:pPr>
            <a:r>
              <a:rPr lang="en-US" sz="1600"/>
              <a:t>Grow your career independence. 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AutoNum type="arabicPeriod"/>
            </a:pPr>
            <a:r>
              <a:rPr lang="en-US" sz="1600"/>
              <a:t>Prepare for success in a technology-driven world.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AutoNum type="arabicPeriod"/>
            </a:pPr>
            <a:r>
              <a:rPr lang="en-US" sz="1600"/>
              <a:t>Live longer and healthier. 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AutoNum type="arabicPeriod"/>
            </a:pPr>
            <a:r>
              <a:rPr lang="en-US" sz="1600"/>
              <a:t>Have a more satisfying family life.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2800"/>
              <a:t>What is GEAR UP?</a:t>
            </a:r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body" idx="1"/>
          </p:nvPr>
        </p:nvSpPr>
        <p:spPr>
          <a:xfrm>
            <a:off x="311700" y="980626"/>
            <a:ext cx="8464800" cy="63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chemeClr val="accent2"/>
                </a:solidFill>
              </a:rPr>
              <a:t>G</a:t>
            </a:r>
            <a:r>
              <a:rPr lang="en-US"/>
              <a:t>aining </a:t>
            </a:r>
            <a:r>
              <a:rPr lang="en-US" b="1">
                <a:solidFill>
                  <a:schemeClr val="accent2"/>
                </a:solidFill>
              </a:rPr>
              <a:t>E</a:t>
            </a:r>
            <a:r>
              <a:rPr lang="en-US"/>
              <a:t>arly </a:t>
            </a:r>
            <a:r>
              <a:rPr lang="en-US" b="1">
                <a:solidFill>
                  <a:schemeClr val="accent2"/>
                </a:solidFill>
              </a:rPr>
              <a:t>A</a:t>
            </a:r>
            <a:r>
              <a:rPr lang="en-US"/>
              <a:t>wareness &amp; </a:t>
            </a:r>
            <a:r>
              <a:rPr lang="en-US" b="1">
                <a:solidFill>
                  <a:schemeClr val="accent2"/>
                </a:solidFill>
              </a:rPr>
              <a:t>R</a:t>
            </a:r>
            <a:r>
              <a:rPr lang="en-US"/>
              <a:t>eadiness for </a:t>
            </a:r>
            <a:r>
              <a:rPr lang="en-US" b="1">
                <a:solidFill>
                  <a:schemeClr val="accent4"/>
                </a:solidFill>
              </a:rPr>
              <a:t>U</a:t>
            </a:r>
            <a:r>
              <a:rPr lang="en-US"/>
              <a:t>ndergraduate </a:t>
            </a:r>
            <a:r>
              <a:rPr lang="en-US" b="1">
                <a:solidFill>
                  <a:schemeClr val="accent4"/>
                </a:solidFill>
              </a:rPr>
              <a:t>P</a:t>
            </a:r>
            <a:r>
              <a:rPr lang="en-US"/>
              <a:t>rograms</a:t>
            </a:r>
            <a:endParaRPr/>
          </a:p>
        </p:txBody>
      </p:sp>
      <p:pic>
        <p:nvPicPr>
          <p:cNvPr id="121" name="Google Shape;12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11" y="1931361"/>
            <a:ext cx="7872608" cy="249846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3"/>
          <p:cNvSpPr txBox="1"/>
          <p:nvPr/>
        </p:nvSpPr>
        <p:spPr>
          <a:xfrm>
            <a:off x="557407" y="1648420"/>
            <a:ext cx="485383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EF3B24"/>
                </a:solidFill>
                <a:latin typeface="Calibri"/>
                <a:ea typeface="Calibri"/>
                <a:cs typeface="Calibri"/>
                <a:sym typeface="Calibri"/>
              </a:rPr>
              <a:t>The GEAR UP Cohort Model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113"/>
            <a:ext cx="9144000" cy="5119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>
            <a:spLocks noGrp="1"/>
          </p:cNvSpPr>
          <p:nvPr>
            <p:ph type="title"/>
          </p:nvPr>
        </p:nvSpPr>
        <p:spPr>
          <a:xfrm>
            <a:off x="663878" y="1813500"/>
            <a:ext cx="7816243" cy="15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What does </a:t>
            </a:r>
            <a:r>
              <a:rPr lang="en-US" dirty="0">
                <a:solidFill>
                  <a:schemeClr val="accent4"/>
                </a:solidFill>
              </a:rPr>
              <a:t>GEAR UP the METRO</a:t>
            </a:r>
            <a:br>
              <a:rPr lang="en-US" dirty="0"/>
            </a:br>
            <a:r>
              <a:rPr lang="en-US" dirty="0"/>
              <a:t>mean for our schools? 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6"/>
          <p:cNvPicPr preferRelativeResize="0"/>
          <p:nvPr/>
        </p:nvPicPr>
        <p:blipFill rotWithShape="1">
          <a:blip r:embed="rId3">
            <a:alphaModFix/>
          </a:blip>
          <a:srcRect b="16952"/>
          <a:stretch/>
        </p:blipFill>
        <p:spPr>
          <a:xfrm>
            <a:off x="0" y="19050"/>
            <a:ext cx="9144003" cy="42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7" title="GEAR UP Overview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7422" y="1157369"/>
            <a:ext cx="6049157" cy="341748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 txBox="1">
            <a:spLocks noGrp="1"/>
          </p:cNvSpPr>
          <p:nvPr>
            <p:ph type="title"/>
          </p:nvPr>
        </p:nvSpPr>
        <p:spPr>
          <a:xfrm>
            <a:off x="430800" y="104741"/>
            <a:ext cx="8282400" cy="828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1111"/>
              <a:buFont typeface="Calibri"/>
              <a:buNone/>
            </a:pPr>
            <a:r>
              <a:rPr lang="en-US" dirty="0"/>
              <a:t>GEAR UP Overview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04FC72-3DC7-74F9-4E80-913B62146230}"/>
              </a:ext>
            </a:extLst>
          </p:cNvPr>
          <p:cNvSpPr txBox="1"/>
          <p:nvPr/>
        </p:nvSpPr>
        <p:spPr>
          <a:xfrm>
            <a:off x="4050864" y="4580165"/>
            <a:ext cx="1042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/>
              </a:rPr>
              <a:t>Play Video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2400" dirty="0"/>
              <a:t>Micro-credentialing</a:t>
            </a:r>
            <a:endParaRPr dirty="0"/>
          </a:p>
        </p:txBody>
      </p:sp>
      <p:sp>
        <p:nvSpPr>
          <p:cNvPr id="149" name="Google Shape;149;p18"/>
          <p:cNvSpPr txBox="1">
            <a:spLocks noGrp="1"/>
          </p:cNvSpPr>
          <p:nvPr>
            <p:ph type="body" idx="1"/>
          </p:nvPr>
        </p:nvSpPr>
        <p:spPr>
          <a:xfrm>
            <a:off x="311700" y="960002"/>
            <a:ext cx="8464800" cy="3494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600" dirty="0"/>
              <a:t>Online Professional Development</a:t>
            </a:r>
            <a:endParaRPr dirty="0"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600" dirty="0"/>
              <a:t>Earn a badge and a stipend per course</a:t>
            </a:r>
            <a:endParaRPr dirty="0"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600" dirty="0"/>
              <a:t>90-minutes of self-paced learning </a:t>
            </a:r>
            <a:endParaRPr dirty="0"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600" dirty="0" err="1"/>
              <a:t>Swivl</a:t>
            </a:r>
            <a:r>
              <a:rPr lang="en-US" sz="1600" dirty="0"/>
              <a:t> a lesson to demonstrate learning</a:t>
            </a:r>
            <a:endParaRPr dirty="0"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600" dirty="0"/>
              <a:t>Three tracks that offer a variety of courses </a:t>
            </a:r>
            <a:endParaRPr dirty="0"/>
          </a:p>
          <a:p>
            <a:pPr marL="800100" lvl="4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</a:pPr>
            <a:r>
              <a:rPr lang="en-US" sz="1600" dirty="0"/>
              <a:t>Teaching and Instruction to Maximize </a:t>
            </a:r>
            <a:endParaRPr dirty="0"/>
          </a:p>
          <a:p>
            <a:pPr marL="800100" lvl="4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</a:pPr>
            <a:r>
              <a:rPr lang="en-US" sz="1600" dirty="0"/>
              <a:t>Engagement (T.I.M.E.)</a:t>
            </a:r>
            <a:endParaRPr dirty="0"/>
          </a:p>
          <a:p>
            <a:pPr marL="800100" lvl="4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</a:pPr>
            <a:r>
              <a:rPr lang="en-US" sz="1600" dirty="0"/>
              <a:t>Build-A-Badge</a:t>
            </a:r>
            <a:endParaRPr dirty="0"/>
          </a:p>
          <a:p>
            <a:pPr marL="800100" lvl="4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</a:pPr>
            <a:r>
              <a:rPr lang="en-US" sz="1600" dirty="0"/>
              <a:t>Beyond Basics</a:t>
            </a:r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1E27FA-B0AB-8B7C-82A9-FEADAE3C7C63}"/>
              </a:ext>
            </a:extLst>
          </p:cNvPr>
          <p:cNvSpPr/>
          <p:nvPr/>
        </p:nvSpPr>
        <p:spPr>
          <a:xfrm>
            <a:off x="5807797" y="1275516"/>
            <a:ext cx="2656136" cy="24534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Your QR Code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311852-57B4-6197-6DEA-221E1D66AB3A}"/>
              </a:ext>
            </a:extLst>
          </p:cNvPr>
          <p:cNvSpPr txBox="1"/>
          <p:nvPr/>
        </p:nvSpPr>
        <p:spPr>
          <a:xfrm>
            <a:off x="6076609" y="3867984"/>
            <a:ext cx="2118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Add your shortened URL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1041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2400" dirty="0"/>
              <a:t>ADEPT Live</a:t>
            </a:r>
            <a:br>
              <a:rPr lang="en-US" sz="2400" dirty="0"/>
            </a:br>
            <a:r>
              <a:rPr lang="en-US" sz="1800" b="0" dirty="0">
                <a:solidFill>
                  <a:schemeClr val="accent2"/>
                </a:solidFill>
              </a:rPr>
              <a:t>(Authenticity and Discourse for Engagement using Pedagogy and Technology)</a:t>
            </a:r>
            <a:endParaRPr sz="2400" b="0" dirty="0">
              <a:solidFill>
                <a:schemeClr val="accent2"/>
              </a:solidFill>
            </a:endParaRPr>
          </a:p>
        </p:txBody>
      </p:sp>
      <p:sp>
        <p:nvSpPr>
          <p:cNvPr id="156" name="Google Shape;156;p19"/>
          <p:cNvSpPr txBox="1">
            <a:spLocks noGrp="1"/>
          </p:cNvSpPr>
          <p:nvPr>
            <p:ph type="body" idx="1"/>
          </p:nvPr>
        </p:nvSpPr>
        <p:spPr>
          <a:xfrm>
            <a:off x="223795" y="1275516"/>
            <a:ext cx="8464800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600" dirty="0"/>
              <a:t>Two teacher leaders from each school will be selected</a:t>
            </a:r>
            <a:endParaRPr dirty="0"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600" dirty="0"/>
              <a:t>Work quarterly with an instructional coach</a:t>
            </a:r>
            <a:endParaRPr dirty="0"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1600" dirty="0"/>
              <a:t>Attend an in-person summer institute</a:t>
            </a:r>
            <a:endParaRPr dirty="0"/>
          </a:p>
          <a:p>
            <a:pPr marL="342900" lvl="3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endParaRPr sz="1600" b="1" dirty="0"/>
          </a:p>
          <a:p>
            <a:pPr marL="0" lvl="3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r>
              <a:rPr lang="en-US" sz="2400" b="1" dirty="0">
                <a:solidFill>
                  <a:schemeClr val="accent4"/>
                </a:solidFill>
              </a:rPr>
              <a:t>Mark your calendar for July 8</a:t>
            </a:r>
            <a:r>
              <a:rPr lang="en-US" sz="2400" b="1" baseline="30000" dirty="0">
                <a:solidFill>
                  <a:schemeClr val="accent4"/>
                </a:solidFill>
              </a:rPr>
              <a:t>th</a:t>
            </a:r>
            <a:r>
              <a:rPr lang="en-US" sz="2400" b="1" dirty="0">
                <a:solidFill>
                  <a:schemeClr val="accent4"/>
                </a:solidFill>
              </a:rPr>
              <a:t> - 10</a:t>
            </a:r>
            <a:r>
              <a:rPr lang="en-US" sz="2400" b="1" baseline="30000" dirty="0">
                <a:solidFill>
                  <a:schemeClr val="accent4"/>
                </a:solidFill>
              </a:rPr>
              <a:t>th</a:t>
            </a:r>
            <a:r>
              <a:rPr lang="en-US" sz="2800" b="1" dirty="0">
                <a:solidFill>
                  <a:schemeClr val="accent4"/>
                </a:solidFill>
              </a:rPr>
              <a:t>!</a:t>
            </a:r>
            <a:br>
              <a:rPr lang="en-US" dirty="0"/>
            </a:br>
            <a:endParaRPr sz="16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D9C01C-6D85-32A8-9FAE-EBC70BF3BB81}"/>
              </a:ext>
            </a:extLst>
          </p:cNvPr>
          <p:cNvSpPr/>
          <p:nvPr/>
        </p:nvSpPr>
        <p:spPr>
          <a:xfrm>
            <a:off x="5807797" y="1275516"/>
            <a:ext cx="2656136" cy="24534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Your QR Code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CBFD14-AE6D-D237-87DF-EABEB0580971}"/>
              </a:ext>
            </a:extLst>
          </p:cNvPr>
          <p:cNvSpPr txBox="1"/>
          <p:nvPr/>
        </p:nvSpPr>
        <p:spPr>
          <a:xfrm>
            <a:off x="6076609" y="3867984"/>
            <a:ext cx="2118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Add your shortened URL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0"/>
          <p:cNvSpPr txBox="1">
            <a:spLocks noGrp="1"/>
          </p:cNvSpPr>
          <p:nvPr>
            <p:ph type="title"/>
          </p:nvPr>
        </p:nvSpPr>
        <p:spPr>
          <a:xfrm>
            <a:off x="311700" y="403815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2800" dirty="0"/>
              <a:t>Coming Soon! In-class Mentoring Opportunities </a:t>
            </a:r>
            <a:endParaRPr dirty="0"/>
          </a:p>
        </p:txBody>
      </p:sp>
      <p:sp>
        <p:nvSpPr>
          <p:cNvPr id="163" name="Google Shape;163;p20"/>
          <p:cNvSpPr txBox="1">
            <a:spLocks noGrp="1"/>
          </p:cNvSpPr>
          <p:nvPr>
            <p:ph type="body" idx="1"/>
          </p:nvPr>
        </p:nvSpPr>
        <p:spPr>
          <a:xfrm>
            <a:off x="311700" y="1048103"/>
            <a:ext cx="4260300" cy="377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800" dirty="0"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Char char="●"/>
            </a:pPr>
            <a:r>
              <a:rPr lang="en-US" sz="2800" dirty="0"/>
              <a:t>Career Cafe</a:t>
            </a:r>
            <a:endParaRPr sz="2800" dirty="0"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Char char="●"/>
            </a:pPr>
            <a:r>
              <a:rPr lang="en-US" sz="2800" dirty="0"/>
              <a:t>Zoom Into Your Career</a:t>
            </a:r>
            <a:endParaRPr sz="2800" dirty="0"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Char char="●"/>
            </a:pPr>
            <a:r>
              <a:rPr lang="en-US" sz="2800" dirty="0"/>
              <a:t>Career Fair support</a:t>
            </a:r>
            <a:endParaRPr sz="2800" dirty="0"/>
          </a:p>
        </p:txBody>
      </p:sp>
      <p:pic>
        <p:nvPicPr>
          <p:cNvPr id="164" name="Google Shape;16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5675" y="1578690"/>
            <a:ext cx="3202987" cy="2399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>
            <a:spLocks noGrp="1"/>
          </p:cNvSpPr>
          <p:nvPr>
            <p:ph type="title"/>
          </p:nvPr>
        </p:nvSpPr>
        <p:spPr>
          <a:xfrm>
            <a:off x="311700" y="105522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2400"/>
              <a:t>GEAR UP the METRO Services</a:t>
            </a:r>
            <a:endParaRPr/>
          </a:p>
        </p:txBody>
      </p:sp>
      <p:graphicFrame>
        <p:nvGraphicFramePr>
          <p:cNvPr id="170" name="Google Shape;170;p21"/>
          <p:cNvGraphicFramePr/>
          <p:nvPr>
            <p:extLst>
              <p:ext uri="{D42A27DB-BD31-4B8C-83A1-F6EECF244321}">
                <p14:modId xmlns:p14="http://schemas.microsoft.com/office/powerpoint/2010/main" val="2175583012"/>
              </p:ext>
            </p:extLst>
          </p:nvPr>
        </p:nvGraphicFramePr>
        <p:xfrm>
          <a:off x="614382" y="705624"/>
          <a:ext cx="7808775" cy="3487770"/>
        </p:xfrm>
        <a:graphic>
          <a:graphicData uri="http://schemas.openxmlformats.org/drawingml/2006/table">
            <a:tbl>
              <a:tblPr firstRow="1" bandRow="1">
                <a:noFill/>
                <a:tableStyleId>{3141D7BD-D947-4C2F-AB44-261DDA225371}</a:tableStyleId>
              </a:tblPr>
              <a:tblGrid>
                <a:gridCol w="260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2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0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Students</a:t>
                      </a:r>
                      <a:endParaRPr sz="1400" u="none" strike="noStrike" cap="none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Teachers and Staff</a:t>
                      </a:r>
                      <a:endParaRPr sz="1400" u="none" strike="noStrike" cap="none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Families</a:t>
                      </a:r>
                      <a:endParaRPr sz="1400" u="none" strike="noStrike" cap="none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College Campus Visits every year</a:t>
                      </a:r>
                      <a:endParaRPr sz="1400" u="none" strike="noStrike" cap="none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Authentic Teaching and Learning Support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K20 LEARN Website</a:t>
                      </a:r>
                      <a:endParaRPr sz="1400" u="none" strike="noStrike" cap="none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Family Nights</a:t>
                      </a:r>
                      <a:endParaRPr sz="1400" u="none" strike="noStrike" cap="none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 dirty="0"/>
                        <a:t>Career Forums and Expos</a:t>
                      </a:r>
                      <a:endParaRPr sz="1400" u="none" strike="noStrike" cap="none" dirty="0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Micro-Credentialing/ Learning badges (Spring 2026 6th grade only) </a:t>
                      </a:r>
                      <a:endParaRPr sz="1400" u="none" strike="noStrike" cap="none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Family Leadership Academy</a:t>
                      </a:r>
                      <a:endParaRPr sz="1400" u="none" strike="noStrike" cap="none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Individual Student Mentoring</a:t>
                      </a:r>
                      <a:endParaRPr sz="1400" u="none" strike="noStrike" cap="none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Professional and Leadership Development</a:t>
                      </a:r>
                      <a:endParaRPr sz="1400" u="none" strike="noStrike" cap="none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/>
                        <a:t>Financial Aid resources</a:t>
                      </a:r>
                      <a:endParaRPr sz="1400" u="none" strike="noStrike" cap="none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4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 dirty="0"/>
                        <a:t>Site based action plans</a:t>
                      </a:r>
                      <a:endParaRPr sz="1400" u="none" strike="noStrike" cap="none" dirty="0"/>
                    </a:p>
                  </a:txBody>
                  <a:tcPr marL="118725" marR="118725" marT="59375" marB="59375" anchor="ctr">
                    <a:lnL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>
            <a:spLocks noGrp="1"/>
          </p:cNvSpPr>
          <p:nvPr>
            <p:ph type="title"/>
          </p:nvPr>
        </p:nvSpPr>
        <p:spPr>
          <a:xfrm>
            <a:off x="4572000" y="312429"/>
            <a:ext cx="42603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2400"/>
              <a:t>3-2-1</a:t>
            </a:r>
            <a:endParaRPr/>
          </a:p>
        </p:txBody>
      </p:sp>
      <p:sp>
        <p:nvSpPr>
          <p:cNvPr id="176" name="Google Shape;176;p22"/>
          <p:cNvSpPr txBox="1">
            <a:spLocks noGrp="1"/>
          </p:cNvSpPr>
          <p:nvPr>
            <p:ph type="body" idx="1"/>
          </p:nvPr>
        </p:nvSpPr>
        <p:spPr>
          <a:xfrm>
            <a:off x="4572000" y="906606"/>
            <a:ext cx="4338394" cy="2823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AutoNum type="arabicPeriod"/>
            </a:pPr>
            <a:r>
              <a:rPr lang="en-US" sz="1800" dirty="0"/>
              <a:t>Record 3 student benefits of postsecondary education.</a:t>
            </a:r>
          </a:p>
          <a:p>
            <a:pPr marL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endParaRPr dirty="0"/>
          </a:p>
          <a:p>
            <a:pPr marL="34290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+mj-lt"/>
              <a:buAutoNum type="arabicPeriod" startAt="2"/>
            </a:pPr>
            <a:r>
              <a:rPr lang="en-US" sz="1800" dirty="0"/>
              <a:t>Identify 2 benefits the METRO grant provides your school.</a:t>
            </a:r>
          </a:p>
          <a:p>
            <a:pPr marL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endParaRPr dirty="0"/>
          </a:p>
          <a:p>
            <a:pPr marL="34290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+mj-lt"/>
              <a:buAutoNum type="arabicPeriod" startAt="3"/>
            </a:pPr>
            <a:r>
              <a:rPr lang="en-US" sz="1800" dirty="0"/>
              <a:t>Think of 1 student or group of students you envision this grant affecting </a:t>
            </a:r>
            <a:endParaRPr dirty="0"/>
          </a:p>
          <a:p>
            <a:pPr marL="45720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r>
              <a:rPr lang="en-US" sz="1800" dirty="0"/>
              <a:t>(write a pseudonym or description).</a:t>
            </a:r>
            <a:endParaRPr sz="1800" b="1" dirty="0"/>
          </a:p>
        </p:txBody>
      </p:sp>
      <p:pic>
        <p:nvPicPr>
          <p:cNvPr id="177" name="Google Shape;17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9751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1">
          <a:extLst>
            <a:ext uri="{FF2B5EF4-FFF2-40B4-BE49-F238E27FC236}">
              <a16:creationId xmlns:a16="http://schemas.microsoft.com/office/drawing/2014/main" id="{879274B6-BF12-87FA-BD4D-6CC525775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0">
            <a:extLst>
              <a:ext uri="{FF2B5EF4-FFF2-40B4-BE49-F238E27FC236}">
                <a16:creationId xmlns:a16="http://schemas.microsoft.com/office/drawing/2014/main" id="{BA17984A-EE42-75AA-0581-A8F5B88493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03815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2800" dirty="0"/>
              <a:t>Cognitive Comic</a:t>
            </a:r>
            <a:endParaRPr dirty="0"/>
          </a:p>
        </p:txBody>
      </p:sp>
      <p:sp>
        <p:nvSpPr>
          <p:cNvPr id="163" name="Google Shape;163;p20">
            <a:extLst>
              <a:ext uri="{FF2B5EF4-FFF2-40B4-BE49-F238E27FC236}">
                <a16:creationId xmlns:a16="http://schemas.microsoft.com/office/drawing/2014/main" id="{D6ACDC62-0B24-1015-D21E-5040362FB8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1795" y="1317923"/>
            <a:ext cx="4844893" cy="292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800" dirty="0"/>
          </a:p>
          <a:p>
            <a:pPr marL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</a:pPr>
            <a:r>
              <a:rPr lang="en-US" sz="2800" dirty="0"/>
              <a:t>Draw a one-frame comic representing the student, or group of students, who will benefit from the GEAR UP the METRO grant.</a:t>
            </a:r>
          </a:p>
        </p:txBody>
      </p:sp>
      <p:pic>
        <p:nvPicPr>
          <p:cNvPr id="164" name="Google Shape;164;p20">
            <a:extLst>
              <a:ext uri="{FF2B5EF4-FFF2-40B4-BE49-F238E27FC236}">
                <a16:creationId xmlns:a16="http://schemas.microsoft.com/office/drawing/2014/main" id="{254BEC5B-A41B-2BA1-B513-B83B3F9B64CA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5510925" y="1372010"/>
            <a:ext cx="2399480" cy="2399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813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3200"/>
              <a:t>Interested?</a:t>
            </a:r>
            <a:endParaRPr/>
          </a:p>
        </p:txBody>
      </p:sp>
      <p:sp>
        <p:nvSpPr>
          <p:cNvPr id="183" name="Google Shape;183;p23"/>
          <p:cNvSpPr txBox="1">
            <a:spLocks noGrp="1"/>
          </p:cNvSpPr>
          <p:nvPr>
            <p:ph type="body" idx="1"/>
          </p:nvPr>
        </p:nvSpPr>
        <p:spPr>
          <a:xfrm>
            <a:off x="311700" y="1106000"/>
            <a:ext cx="4453859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3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r>
              <a:rPr lang="en-US" sz="2000" b="1" dirty="0"/>
              <a:t>Sign up to receive more information:</a:t>
            </a:r>
            <a:endParaRPr dirty="0"/>
          </a:p>
        </p:txBody>
      </p:sp>
      <p:pic>
        <p:nvPicPr>
          <p:cNvPr id="185" name="Google Shape;185;p23" descr="Curved Arrows - Skitch for Mac Requests - Evernote User Foru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9614083" flipH="1">
            <a:off x="752686" y="2070262"/>
            <a:ext cx="3571886" cy="15691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5C9DD14-AF6B-386D-A983-3D1EA62D4EF1}"/>
              </a:ext>
            </a:extLst>
          </p:cNvPr>
          <p:cNvSpPr/>
          <p:nvPr/>
        </p:nvSpPr>
        <p:spPr>
          <a:xfrm>
            <a:off x="5205743" y="832919"/>
            <a:ext cx="3322621" cy="30691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Your QR Code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659286-E88C-52D6-2FA0-54DE0B9E51F8}"/>
              </a:ext>
            </a:extLst>
          </p:cNvPr>
          <p:cNvSpPr txBox="1"/>
          <p:nvPr/>
        </p:nvSpPr>
        <p:spPr>
          <a:xfrm>
            <a:off x="5807797" y="4040149"/>
            <a:ext cx="2118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Add your shortened URL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 txBox="1">
            <a:spLocks noGrp="1"/>
          </p:cNvSpPr>
          <p:nvPr>
            <p:ph type="title"/>
          </p:nvPr>
        </p:nvSpPr>
        <p:spPr>
          <a:xfrm>
            <a:off x="311700" y="123298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3200"/>
              <a:t>LEARN Strategies</a:t>
            </a:r>
            <a:endParaRPr/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1"/>
          </p:nvPr>
        </p:nvSpPr>
        <p:spPr>
          <a:xfrm>
            <a:off x="311700" y="2047227"/>
            <a:ext cx="4260300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r>
              <a:rPr lang="en-US" sz="2000"/>
              <a:t>Fill in the Instructional Strategy Note Sheet in the back of your booklet.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2000"/>
              <a:t>Snap, Clap, Pop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2000"/>
              <a:t>I Notice, I Wonder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2000"/>
              <a:t>3-2-1</a:t>
            </a:r>
            <a:endParaRPr/>
          </a:p>
          <a:p>
            <a:pPr marL="34290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</a:pPr>
            <a:r>
              <a:rPr lang="en-US" sz="2000"/>
              <a:t>Cognitive Comics</a:t>
            </a:r>
            <a:endParaRPr/>
          </a:p>
          <a:p>
            <a:pPr marL="0" lvl="3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</a:pPr>
            <a:endParaRPr sz="2000" b="1"/>
          </a:p>
        </p:txBody>
      </p:sp>
      <p:pic>
        <p:nvPicPr>
          <p:cNvPr id="192" name="Google Shape;192;p24" descr="A group of cards with a picture of hand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79106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" name="Google Shape;193;p24"/>
          <p:cNvGrpSpPr/>
          <p:nvPr/>
        </p:nvGrpSpPr>
        <p:grpSpPr>
          <a:xfrm>
            <a:off x="311700" y="980096"/>
            <a:ext cx="4301263" cy="904546"/>
            <a:chOff x="311700" y="1042987"/>
            <a:chExt cx="4301263" cy="904546"/>
          </a:xfrm>
        </p:grpSpPr>
        <p:pic>
          <p:nvPicPr>
            <p:cNvPr id="194" name="Google Shape;194;p24"/>
            <p:cNvPicPr preferRelativeResize="0"/>
            <p:nvPr/>
          </p:nvPicPr>
          <p:blipFill rotWithShape="1">
            <a:blip r:embed="rId4">
              <a:alphaModFix/>
            </a:blip>
            <a:srcRect l="41014" t="38513" r="13840" b="34421"/>
            <a:stretch/>
          </p:blipFill>
          <p:spPr>
            <a:xfrm>
              <a:off x="2348394" y="1042987"/>
              <a:ext cx="2264569" cy="864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11700" y="1042987"/>
              <a:ext cx="1809092" cy="90454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96" name="Google Shape;196;p24"/>
            <p:cNvCxnSpPr/>
            <p:nvPr/>
          </p:nvCxnSpPr>
          <p:spPr>
            <a:xfrm>
              <a:off x="2247609" y="1042987"/>
              <a:ext cx="0" cy="904546"/>
            </a:xfrm>
            <a:prstGeom prst="straightConnector1">
              <a:avLst/>
            </a:prstGeom>
            <a:noFill/>
            <a:ln w="9525" cap="flat" cmpd="sng">
              <a:solidFill>
                <a:srgbClr val="002A6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bcbb7b9dfa_0_0"/>
          <p:cNvSpPr/>
          <p:nvPr/>
        </p:nvSpPr>
        <p:spPr>
          <a:xfrm>
            <a:off x="0" y="0"/>
            <a:ext cx="4572000" cy="2571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3bcbb7b9dfa_0_0"/>
          <p:cNvSpPr/>
          <p:nvPr/>
        </p:nvSpPr>
        <p:spPr>
          <a:xfrm>
            <a:off x="4572000" y="0"/>
            <a:ext cx="4572000" cy="2571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3bcbb7b9dfa_0_0"/>
          <p:cNvSpPr/>
          <p:nvPr/>
        </p:nvSpPr>
        <p:spPr>
          <a:xfrm>
            <a:off x="4572000" y="2571750"/>
            <a:ext cx="4572000" cy="257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3bcbb7b9dfa_0_0"/>
          <p:cNvSpPr/>
          <p:nvPr/>
        </p:nvSpPr>
        <p:spPr>
          <a:xfrm>
            <a:off x="0" y="2571750"/>
            <a:ext cx="4572000" cy="257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3bcbb7b9dfa_0_0"/>
          <p:cNvSpPr/>
          <p:nvPr/>
        </p:nvSpPr>
        <p:spPr>
          <a:xfrm>
            <a:off x="194154" y="162838"/>
            <a:ext cx="651300" cy="651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3bcbb7b9dfa_0_0"/>
          <p:cNvSpPr/>
          <p:nvPr/>
        </p:nvSpPr>
        <p:spPr>
          <a:xfrm>
            <a:off x="194154" y="4266678"/>
            <a:ext cx="651300" cy="651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3bcbb7b9dfa_0_0"/>
          <p:cNvSpPr/>
          <p:nvPr/>
        </p:nvSpPr>
        <p:spPr>
          <a:xfrm>
            <a:off x="8298492" y="162838"/>
            <a:ext cx="651300" cy="651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3bcbb7b9dfa_0_0"/>
          <p:cNvSpPr/>
          <p:nvPr/>
        </p:nvSpPr>
        <p:spPr>
          <a:xfrm>
            <a:off x="8298492" y="4266678"/>
            <a:ext cx="651300" cy="651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3bcbb7b9dfa_0_0"/>
          <p:cNvSpPr txBox="1"/>
          <p:nvPr/>
        </p:nvSpPr>
        <p:spPr>
          <a:xfrm>
            <a:off x="1783299" y="111821"/>
            <a:ext cx="1005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 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3bcbb7b9dfa_0_0"/>
          <p:cNvSpPr txBox="1"/>
          <p:nvPr/>
        </p:nvSpPr>
        <p:spPr>
          <a:xfrm>
            <a:off x="4847855" y="984338"/>
            <a:ext cx="1167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 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3bcbb7b9dfa_0_0"/>
          <p:cNvSpPr/>
          <p:nvPr/>
        </p:nvSpPr>
        <p:spPr>
          <a:xfrm>
            <a:off x="6093631" y="1045923"/>
            <a:ext cx="2643000" cy="43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3bcbb7b9dfa_0_0"/>
          <p:cNvSpPr txBox="1"/>
          <p:nvPr/>
        </p:nvSpPr>
        <p:spPr>
          <a:xfrm>
            <a:off x="6158779" y="1045372"/>
            <a:ext cx="2512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School email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3bcbb7b9dfa_0_0"/>
          <p:cNvSpPr txBox="1"/>
          <p:nvPr/>
        </p:nvSpPr>
        <p:spPr>
          <a:xfrm>
            <a:off x="4847855" y="1499902"/>
            <a:ext cx="4020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 No Participation ID is required.)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g3bcbb7b9dfa_0_0"/>
          <p:cNvSpPr txBox="1"/>
          <p:nvPr/>
        </p:nvSpPr>
        <p:spPr>
          <a:xfrm>
            <a:off x="1600979" y="2298499"/>
            <a:ext cx="1209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lt1"/>
                </a:solidFill>
                <a:latin typeface="Calibri"/>
                <a:cs typeface="Calibri"/>
                <a:sym typeface="Calibri"/>
              </a:rPr>
              <a:t>School Name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3bcbb7b9dfa_0_0"/>
          <p:cNvSpPr txBox="1"/>
          <p:nvPr/>
        </p:nvSpPr>
        <p:spPr>
          <a:xfrm>
            <a:off x="5321361" y="3138304"/>
            <a:ext cx="3073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Tell us how we did!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g3bcbb7b9dfa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5542" y="3828711"/>
            <a:ext cx="3204919" cy="33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3bcbb7b9dfa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7688" y="2879527"/>
            <a:ext cx="1370363" cy="11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3bcbb7b9dfa_0_0"/>
          <p:cNvSpPr txBox="1"/>
          <p:nvPr/>
        </p:nvSpPr>
        <p:spPr>
          <a:xfrm>
            <a:off x="892129" y="4067698"/>
            <a:ext cx="291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Join us in research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F648E6-6449-C710-C6A7-0AD54EF3CC87}"/>
              </a:ext>
            </a:extLst>
          </p:cNvPr>
          <p:cNvSpPr/>
          <p:nvPr/>
        </p:nvSpPr>
        <p:spPr>
          <a:xfrm>
            <a:off x="1371841" y="729142"/>
            <a:ext cx="1800225" cy="13075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QR Code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851381cff4_0_84"/>
          <p:cNvSpPr/>
          <p:nvPr/>
        </p:nvSpPr>
        <p:spPr>
          <a:xfrm>
            <a:off x="1653950" y="1718850"/>
            <a:ext cx="6167400" cy="1705800"/>
          </a:xfrm>
          <a:prstGeom prst="roundRect">
            <a:avLst>
              <a:gd name="adj" fmla="val 544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g2851381cff4_0_84"/>
          <p:cNvSpPr txBox="1"/>
          <p:nvPr/>
        </p:nvSpPr>
        <p:spPr>
          <a:xfrm>
            <a:off x="1784450" y="1768275"/>
            <a:ext cx="5906400" cy="8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b="1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rPr>
              <a:t>Questions &amp; Answers</a:t>
            </a:r>
            <a:endParaRPr sz="5000" b="1" i="0" u="none" strike="noStrike" cap="none">
              <a:solidFill>
                <a:srgbClr val="42424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242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g2851381cff4_0_84" descr="A logo of a clock and a gear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3053" y="2438505"/>
            <a:ext cx="1957589" cy="881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6"/>
          <p:cNvSpPr txBox="1">
            <a:spLocks noGrp="1"/>
          </p:cNvSpPr>
          <p:nvPr>
            <p:ph type="title"/>
          </p:nvPr>
        </p:nvSpPr>
        <p:spPr>
          <a:xfrm>
            <a:off x="311700" y="2696021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1500">
                <a:solidFill>
                  <a:schemeClr val="dk2"/>
                </a:solidFill>
              </a:rPr>
              <a:t>Follow us on social media!</a:t>
            </a:r>
            <a:endParaRPr sz="1500">
              <a:solidFill>
                <a:schemeClr val="dk2"/>
              </a:solidFill>
            </a:endParaRPr>
          </a:p>
        </p:txBody>
      </p:sp>
      <p:pic>
        <p:nvPicPr>
          <p:cNvPr id="315" name="Google Shape;31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5578" y="-229900"/>
            <a:ext cx="3912825" cy="364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22700" y="3479525"/>
            <a:ext cx="700604" cy="7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20696" y="3479525"/>
            <a:ext cx="700604" cy="7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88031" y="3479525"/>
            <a:ext cx="700604" cy="7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55365" y="3479525"/>
            <a:ext cx="700604" cy="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6"/>
          <p:cNvSpPr txBox="1">
            <a:spLocks noGrp="1"/>
          </p:cNvSpPr>
          <p:nvPr>
            <p:ph type="title"/>
          </p:nvPr>
        </p:nvSpPr>
        <p:spPr>
          <a:xfrm>
            <a:off x="1847600" y="4240875"/>
            <a:ext cx="14508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1200">
                <a:solidFill>
                  <a:schemeClr val="dk2"/>
                </a:solidFill>
              </a:rPr>
              <a:t>Facebook.com/</a:t>
            </a:r>
            <a:br>
              <a:rPr lang="en-US" sz="1200">
                <a:solidFill>
                  <a:schemeClr val="dk2"/>
                </a:solidFill>
              </a:rPr>
            </a:br>
            <a:r>
              <a:rPr lang="en-US" sz="1200">
                <a:solidFill>
                  <a:schemeClr val="dk2"/>
                </a:solidFill>
              </a:rPr>
              <a:t>K20Center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321" name="Google Shape;321;p26"/>
          <p:cNvSpPr txBox="1">
            <a:spLocks noGrp="1"/>
          </p:cNvSpPr>
          <p:nvPr>
            <p:ph type="title"/>
          </p:nvPr>
        </p:nvSpPr>
        <p:spPr>
          <a:xfrm>
            <a:off x="3170900" y="4240875"/>
            <a:ext cx="14508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1200">
                <a:solidFill>
                  <a:schemeClr val="dk2"/>
                </a:solidFill>
              </a:rPr>
              <a:t>YouTube.com/</a:t>
            </a:r>
            <a:br>
              <a:rPr lang="en-US" sz="1200">
                <a:solidFill>
                  <a:schemeClr val="dk2"/>
                </a:solidFill>
              </a:rPr>
            </a:br>
            <a:r>
              <a:rPr lang="en-US" sz="1200">
                <a:solidFill>
                  <a:schemeClr val="dk2"/>
                </a:solidFill>
              </a:rPr>
              <a:t>K20Center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322" name="Google Shape;322;p26"/>
          <p:cNvSpPr txBox="1">
            <a:spLocks noGrp="1"/>
          </p:cNvSpPr>
          <p:nvPr>
            <p:ph type="title"/>
          </p:nvPr>
        </p:nvSpPr>
        <p:spPr>
          <a:xfrm>
            <a:off x="4537400" y="4393275"/>
            <a:ext cx="14508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1200">
                <a:solidFill>
                  <a:schemeClr val="dk2"/>
                </a:solidFill>
              </a:rPr>
              <a:t>LinkedIn.com/</a:t>
            </a:r>
            <a:br>
              <a:rPr lang="en-US" sz="1200">
                <a:solidFill>
                  <a:schemeClr val="dk2"/>
                </a:solidFill>
              </a:rPr>
            </a:br>
            <a:r>
              <a:rPr lang="en-US" sz="1200">
                <a:solidFill>
                  <a:schemeClr val="dk2"/>
                </a:solidFill>
              </a:rPr>
              <a:t>Showcase/</a:t>
            </a:r>
            <a:br>
              <a:rPr lang="en-US" sz="1200">
                <a:solidFill>
                  <a:schemeClr val="dk2"/>
                </a:solidFill>
              </a:rPr>
            </a:br>
            <a:r>
              <a:rPr lang="en-US" sz="1200">
                <a:solidFill>
                  <a:schemeClr val="dk2"/>
                </a:solidFill>
              </a:rPr>
              <a:t>K20-Center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323" name="Google Shape;323;p26"/>
          <p:cNvSpPr txBox="1">
            <a:spLocks noGrp="1"/>
          </p:cNvSpPr>
          <p:nvPr>
            <p:ph type="title"/>
          </p:nvPr>
        </p:nvSpPr>
        <p:spPr>
          <a:xfrm>
            <a:off x="5845600" y="4213575"/>
            <a:ext cx="14508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1200">
                <a:solidFill>
                  <a:schemeClr val="dk2"/>
                </a:solidFill>
              </a:rPr>
              <a:t>Instagram.com/</a:t>
            </a:r>
            <a:br>
              <a:rPr lang="en-US" sz="1200">
                <a:solidFill>
                  <a:schemeClr val="dk2"/>
                </a:solidFill>
              </a:rPr>
            </a:br>
            <a:r>
              <a:rPr lang="en-US" sz="1200">
                <a:solidFill>
                  <a:schemeClr val="dk2"/>
                </a:solidFill>
              </a:rPr>
              <a:t>K20Center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ern Writer">
  <a:themeElements>
    <a:clrScheme name="Metro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2D62"/>
      </a:accent1>
      <a:accent2>
        <a:srgbClr val="007AC1"/>
      </a:accent2>
      <a:accent3>
        <a:srgbClr val="86D1F7"/>
      </a:accent3>
      <a:accent4>
        <a:srgbClr val="EF3B24"/>
      </a:accent4>
      <a:accent5>
        <a:srgbClr val="FDBB30"/>
      </a:accent5>
      <a:accent6>
        <a:srgbClr val="FFFFFF"/>
      </a:accent6>
      <a:hlink>
        <a:srgbClr val="86D1F7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1001</Words>
  <Application>Microsoft Office PowerPoint</Application>
  <PresentationFormat>On-screen Show (16:9)</PresentationFormat>
  <Paragraphs>138</Paragraphs>
  <Slides>28</Slides>
  <Notes>28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Georgia</vt:lpstr>
      <vt:lpstr>Merriweather Sans</vt:lpstr>
      <vt:lpstr>Arial</vt:lpstr>
      <vt:lpstr>Open Sans</vt:lpstr>
      <vt:lpstr>Calibri</vt:lpstr>
      <vt:lpstr>Constantia</vt:lpstr>
      <vt:lpstr>Noto Sans Symbols</vt:lpstr>
      <vt:lpstr>Modern Writer</vt:lpstr>
      <vt:lpstr>PowerPoint Presentation</vt:lpstr>
      <vt:lpstr>Snap, Clap, Pop</vt:lpstr>
      <vt:lpstr>Objectives</vt:lpstr>
      <vt:lpstr>PowerPoint Presentation</vt:lpstr>
      <vt:lpstr>I Notice, I Wonder – Left Side, Right Side</vt:lpstr>
      <vt:lpstr>PowerPoint Presentation</vt:lpstr>
      <vt:lpstr>I Notice, I Wonder – Group</vt:lpstr>
      <vt:lpstr>What did you notice and wonder about…</vt:lpstr>
      <vt:lpstr>K20 Center &amp; Research-Based Approaches</vt:lpstr>
      <vt:lpstr>What did you notice and wonder about…</vt:lpstr>
      <vt:lpstr>College Benefits to Students</vt:lpstr>
      <vt:lpstr>Top Ten Benefits of Post Secondary Education Research Says…</vt:lpstr>
      <vt:lpstr>What is GEAR UP?</vt:lpstr>
      <vt:lpstr>PowerPoint Presentation</vt:lpstr>
      <vt:lpstr>What does GEAR UP the METRO mean for our schools? </vt:lpstr>
      <vt:lpstr>PowerPoint Presentation</vt:lpstr>
      <vt:lpstr>GEAR UP Overview</vt:lpstr>
      <vt:lpstr>Micro-credentialing</vt:lpstr>
      <vt:lpstr>ADEPT Live (Authenticity and Discourse for Engagement using Pedagogy and Technology)</vt:lpstr>
      <vt:lpstr>Coming Soon! In-class Mentoring Opportunities </vt:lpstr>
      <vt:lpstr>GEAR UP the METRO Services</vt:lpstr>
      <vt:lpstr>3-2-1</vt:lpstr>
      <vt:lpstr>Cognitive Comic</vt:lpstr>
      <vt:lpstr>Interested?</vt:lpstr>
      <vt:lpstr>LEARN Strategies</vt:lpstr>
      <vt:lpstr>PowerPoint Presentation</vt:lpstr>
      <vt:lpstr>PowerPoint Presentation</vt:lpstr>
      <vt:lpstr>Follow us on social media!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K20 Center</dc:creator>
  <cp:lastModifiedBy>McLeod Porter, Delma</cp:lastModifiedBy>
  <cp:revision>11</cp:revision>
  <dcterms:modified xsi:type="dcterms:W3CDTF">2026-02-20T16:20:30Z</dcterms:modified>
</cp:coreProperties>
</file>