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0"/>
  </p:notesMasterIdLst>
  <p:sldIdLst>
    <p:sldId id="256" r:id="rId3"/>
    <p:sldId id="270" r:id="rId4"/>
    <p:sldId id="260" r:id="rId5"/>
    <p:sldId id="281" r:id="rId6"/>
    <p:sldId id="288" r:id="rId7"/>
    <p:sldId id="289" r:id="rId8"/>
    <p:sldId id="262" r:id="rId9"/>
    <p:sldId id="263" r:id="rId10"/>
    <p:sldId id="275" r:id="rId11"/>
    <p:sldId id="280" r:id="rId12"/>
    <p:sldId id="278" r:id="rId13"/>
    <p:sldId id="290" r:id="rId14"/>
    <p:sldId id="291" r:id="rId15"/>
    <p:sldId id="292" r:id="rId16"/>
    <p:sldId id="293" r:id="rId17"/>
    <p:sldId id="279" r:id="rId18"/>
    <p:sldId id="286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D04ACF-6642-4CE3-9710-F0EF878A50F1}" v="40" dt="2026-02-18T16:17:28.010"/>
  </p1510:revLst>
</p1510:revInfo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4" autoAdjust="0"/>
    <p:restoredTop sz="89226" autoAdjust="0"/>
  </p:normalViewPr>
  <p:slideViewPr>
    <p:cSldViewPr snapToGrid="0">
      <p:cViewPr varScale="1">
        <p:scale>
          <a:sx n="186" d="100"/>
          <a:sy n="186" d="100"/>
        </p:scale>
        <p:origin x="90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EVS_yYQoLJ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7/cbe.22-06-010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53/rhe.2020.0006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tem.org/jstem/index.php/JSTEM/article/view/2182/189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Magnetic statements.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74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3A79D-E691-1E7C-F848-73B25AD92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87921-6FB9-8768-785F-8AC05DCF6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DDF64E-BD09-A52D-35A3-4AB004050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Magnetic statements.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https://learn.k20center.ou.edu/strategy/166</a:t>
            </a:r>
            <a:endParaRPr lang="en-US" sz="1400" b="0" i="0" u="sng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(2021, September 21). K20 Center 5-minute timer.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4"/>
              </a:rPr>
              <a:t>https://www.youtube.com/watch?v=EVS_yYQoLJg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Metzger, K. J., Dingel, M., &amp; Brown, E. (2023). “No matter what your story is, there is a place for you in science”: Students’ Ability to Relate to Scientists Positively Shifts after Scientist Spotlight Assignments, Especially for First-Generation Students and Women.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CBE Life Sciences Education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, 22(1), ar12.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https://doi.org/10.1187/cbe.22-06-0103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2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Bettencourt, G. M., Manly, C. A., Kimball, E., &amp; Wells, R. S. (2020). STEM degree completion and first-generation college students: A cumulative disadvantage approach to the outcomes gap.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The Review of Higher Education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, 43(3), 753–779.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https://doi.org/10.1353/rhe.2020.0006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4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Carver, S. D., Van Sickle, J., Holcomb, J. P., Jackson, D. K., Resnick, A., Duffy S. F., Sridhar, N., Marquard, A., Quinn, C. (2017). Operation STEM: Increasing success and improving retention among mathematically underprepared students in STEM.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Journal of STEM Education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, 18(3), 20–29.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https://www.jstem.org/jstem/index.php/JSTEM/article/view/2182/1891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3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What? So what? Now what?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hyperlink" Target="https://www.youtube.com/watch?v=EVS_yYQoLJ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23234-3A59-B6C3-0034-DDE823CF8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7C84-78B9-0ECD-DBA0-587FB75E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Magnetic Statements</a:t>
            </a:r>
            <a:endParaRPr lang="en-US" dirty="0"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80361-1318-7EB6-EB61-EFED3BD71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1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Font typeface="System Font Regular"/>
              <a:buNone/>
            </a:pPr>
            <a:r>
              <a:rPr lang="en-US" altLang="en-US" dirty="0"/>
              <a:t>In your group, discuss the following: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38EC7BF-3C86-D1CC-D4C5-ACDB6492043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582737" y="1828801"/>
            <a:ext cx="4932613" cy="2792829"/>
          </a:xfrm>
        </p:spPr>
        <p:txBody>
          <a:bodyPr/>
          <a:lstStyle/>
          <a:p>
            <a:r>
              <a:rPr lang="en-US" dirty="0"/>
              <a:t>Why did you choose</a:t>
            </a:r>
            <a:br>
              <a:rPr lang="en-US" dirty="0"/>
            </a:br>
            <a:r>
              <a:rPr lang="en-US" dirty="0"/>
              <a:t>this statement?</a:t>
            </a:r>
          </a:p>
          <a:p>
            <a:r>
              <a:rPr lang="en-US" dirty="0"/>
              <a:t>What is one way it can be reversed, solved, or fixed?</a:t>
            </a:r>
          </a:p>
          <a:p>
            <a:r>
              <a:rPr lang="en-US" dirty="0"/>
              <a:t>What is something we can do?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39E4D-C58E-929C-6839-00D511E7E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190" y="444923"/>
            <a:ext cx="1633199" cy="1811666"/>
          </a:xfrm>
          <a:prstGeom prst="rect">
            <a:avLst/>
          </a:prstGeom>
        </p:spPr>
      </p:pic>
      <p:pic>
        <p:nvPicPr>
          <p:cNvPr id="5" name="Online Media 4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14409DA2-003C-859D-CF82-94354CD8C9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8650" y="2019936"/>
            <a:ext cx="2885503" cy="162903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05B2BB-41A6-CD2C-787C-F0753DD79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648971"/>
            <a:ext cx="2885503" cy="49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System Font Regular"/>
              <a:buNone/>
            </a:pPr>
            <a:r>
              <a:rPr lang="en-US" altLang="en-US" sz="18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lang="en-US" sz="18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802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B8131-0EE6-3DC7-7052-188705586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A067D-6FED-39B4-B78F-A587C99B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a Difference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8BD12EF-13D3-7FEF-DEC6-A18C9155C33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400" dirty="0"/>
              <a:t>Representation</a:t>
            </a:r>
          </a:p>
          <a:p>
            <a:pPr lvl="1"/>
            <a:r>
              <a:rPr lang="en-US" sz="2200" dirty="0"/>
              <a:t>When students see real examples of people with similar backgrounds succeed in STEM careers</a:t>
            </a:r>
            <a:endParaRPr lang="en-US" altLang="en-US" sz="2200" dirty="0">
              <a:highlight>
                <a:srgbClr val="FFFF00"/>
              </a:highlight>
            </a:endParaRPr>
          </a:p>
          <a:p>
            <a:r>
              <a:rPr lang="en-US" altLang="en-US" sz="2400" dirty="0"/>
              <a:t>Exposure</a:t>
            </a:r>
          </a:p>
          <a:p>
            <a:pPr lvl="1"/>
            <a:r>
              <a:rPr lang="en-US" sz="2200" dirty="0"/>
              <a:t>When students have hands-on STEM learning such as mentoring, internships, and enrichment programs</a:t>
            </a:r>
            <a:endParaRPr lang="en-US" altLang="en-US" sz="2200" dirty="0">
              <a:highlight>
                <a:srgbClr val="FFFF00"/>
              </a:highlight>
            </a:endParaRPr>
          </a:p>
          <a:p>
            <a:r>
              <a:rPr lang="en-US" altLang="en-US" sz="2400" dirty="0"/>
              <a:t>Coursework</a:t>
            </a:r>
          </a:p>
          <a:p>
            <a:pPr lvl="1"/>
            <a:r>
              <a:rPr lang="en-US" sz="2200" dirty="0"/>
              <a:t>When students complete rigorous STEM classes that help bridge the gap between high school and PSE</a:t>
            </a:r>
            <a:endParaRPr lang="en-US" altLang="en-US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193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713541-1E2D-7F39-FCC7-90D38939E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DA8D-0AFD-3C39-7D50-75676FE3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Representation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0B8032F-D14A-B10C-80CC-C2B2F87F14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en-US" sz="3200" dirty="0"/>
              <a:t>When students completed assignments featuring a variety of scientists, first-generation students increased</a:t>
            </a:r>
            <a:br>
              <a:rPr lang="en-US" sz="3200" dirty="0"/>
            </a:br>
            <a:r>
              <a:rPr lang="en-US" sz="3200" dirty="0"/>
              <a:t>their ability to relate, which provided</a:t>
            </a:r>
            <a:br>
              <a:rPr lang="en-US" sz="3200" dirty="0"/>
            </a:br>
            <a:r>
              <a:rPr lang="en-US" sz="3200" dirty="0"/>
              <a:t>a stronger sense of belonging.</a:t>
            </a:r>
            <a:br>
              <a:rPr lang="en-US" dirty="0"/>
            </a:br>
            <a:endParaRPr lang="en-US" dirty="0"/>
          </a:p>
          <a:p>
            <a:pPr marL="64008" indent="0" algn="r">
              <a:buNone/>
            </a:pPr>
            <a:r>
              <a:rPr lang="en-US" dirty="0"/>
              <a:t>— Metzger et al., 2023</a:t>
            </a:r>
          </a:p>
        </p:txBody>
      </p:sp>
    </p:spTree>
    <p:extLst>
      <p:ext uri="{BB962C8B-B14F-4D97-AF65-F5344CB8AC3E}">
        <p14:creationId xmlns:p14="http://schemas.microsoft.com/office/powerpoint/2010/main" val="123629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959744-348D-6DE7-DC62-29D67456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94FA-53D3-2978-AD34-CF74A592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Exposure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F48FDFD-96D3-F9A8-5851-A7463076B1B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en-US" sz="3200" dirty="0"/>
              <a:t>Students with experiences in STEM during secondary school impact college STEM success.</a:t>
            </a:r>
            <a:br>
              <a:rPr lang="en-US" sz="3200" dirty="0"/>
            </a:br>
            <a:endParaRPr lang="en-US" sz="3200" dirty="0"/>
          </a:p>
          <a:p>
            <a:pPr marL="64008" indent="0" algn="ctr">
              <a:buNone/>
            </a:pPr>
            <a:endParaRPr lang="en-US" sz="3200" dirty="0"/>
          </a:p>
          <a:p>
            <a:pPr marL="64008" indent="0" algn="r">
              <a:buNone/>
            </a:pPr>
            <a:r>
              <a:rPr lang="en-US" dirty="0"/>
              <a:t>— Bettencourt et al., 2020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5025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88F955-7E15-7213-5A99-B49FE4F2F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9D2F-4766-9FF8-A836-413E55EF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Coursework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BA2952F-754A-F0D3-C84D-52A5473FA52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 algn="ctr">
              <a:buNone/>
            </a:pPr>
            <a:r>
              <a:rPr lang="en-US" sz="3200" dirty="0"/>
              <a:t>High school students who completed courses that were similar to the rigor of college-level courses were better prepared for STEM coursework. This preparation helped students finish challenging coursework despite obstacles.</a:t>
            </a:r>
            <a:endParaRPr lang="en-US" sz="2000" dirty="0"/>
          </a:p>
          <a:p>
            <a:pPr marL="64008" indent="0" algn="r">
              <a:buNone/>
            </a:pPr>
            <a:r>
              <a:rPr lang="en-US" dirty="0"/>
              <a:t>– Carver et al., 2017</a:t>
            </a:r>
          </a:p>
        </p:txBody>
      </p:sp>
    </p:spTree>
    <p:extLst>
      <p:ext uri="{BB962C8B-B14F-4D97-AF65-F5344CB8AC3E}">
        <p14:creationId xmlns:p14="http://schemas.microsoft.com/office/powerpoint/2010/main" val="128707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7B879-E9BD-1774-C699-D7E56407E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B319-0592-C8F4-1EEB-51CA8A87B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Making a Difference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96A83E0-F9B2-50AE-AD38-BF0F4570219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400" dirty="0"/>
              <a:t>Representation</a:t>
            </a:r>
          </a:p>
          <a:p>
            <a:pPr lvl="1"/>
            <a:r>
              <a:rPr lang="en-US" sz="2200" dirty="0"/>
              <a:t>Spotlight STEM Success</a:t>
            </a:r>
            <a:endParaRPr lang="en-US" sz="2200" dirty="0">
              <a:highlight>
                <a:srgbClr val="00FFFF"/>
              </a:highlight>
            </a:endParaRPr>
          </a:p>
          <a:p>
            <a:pPr lvl="1"/>
            <a:r>
              <a:rPr lang="en-US" sz="2200" dirty="0"/>
              <a:t>First-generation educators you know or in your community</a:t>
            </a:r>
            <a:endParaRPr lang="en-US" altLang="en-US" sz="2200" dirty="0">
              <a:highlight>
                <a:srgbClr val="FFFF00"/>
              </a:highlight>
            </a:endParaRPr>
          </a:p>
          <a:p>
            <a:r>
              <a:rPr lang="en-US" altLang="en-US" sz="2400" dirty="0"/>
              <a:t>Exposure</a:t>
            </a:r>
          </a:p>
          <a:p>
            <a:pPr lvl="1"/>
            <a:r>
              <a:rPr lang="en-US" sz="2200" dirty="0"/>
              <a:t>STEM Challenge Curriculum &amp; College2Career Forum</a:t>
            </a:r>
            <a:endParaRPr lang="en-US" altLang="en-US" sz="2200" dirty="0">
              <a:highlight>
                <a:srgbClr val="FFFF00"/>
              </a:highlight>
            </a:endParaRPr>
          </a:p>
          <a:p>
            <a:r>
              <a:rPr lang="en-US" altLang="en-US" sz="2400" dirty="0"/>
              <a:t>Coursework</a:t>
            </a:r>
          </a:p>
          <a:p>
            <a:pPr lvl="1"/>
            <a:r>
              <a:rPr lang="en-US" sz="2200" dirty="0"/>
              <a:t>Advanced Placement and Concurrent courses</a:t>
            </a:r>
          </a:p>
          <a:p>
            <a:pPr lvl="1"/>
            <a:r>
              <a:rPr lang="en-US" altLang="en-US" sz="2200" i="1" dirty="0"/>
              <a:t>Power Up</a:t>
            </a:r>
            <a:r>
              <a:rPr lang="en-US" altLang="en-US" sz="2200" dirty="0"/>
              <a:t> ACT Prep Curriculum</a:t>
            </a:r>
          </a:p>
        </p:txBody>
      </p:sp>
    </p:spTree>
    <p:extLst>
      <p:ext uri="{BB962C8B-B14F-4D97-AF65-F5344CB8AC3E}">
        <p14:creationId xmlns:p14="http://schemas.microsoft.com/office/powerpoint/2010/main" val="250153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C3CF2-C205-851E-2171-2E765108B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6A0F-5ECA-27D9-298B-24D8BF07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Chalk Talk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AB52D91-A1D0-A987-D34E-2AC1DE5544B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Think of things you could do related</a:t>
            </a:r>
            <a:br>
              <a:rPr lang="en-US" altLang="en-US" dirty="0"/>
            </a:br>
            <a:r>
              <a:rPr lang="en-US" altLang="en-US" dirty="0"/>
              <a:t>to </a:t>
            </a:r>
            <a:r>
              <a:rPr lang="en-US" altLang="en-US" b="1" i="1" dirty="0"/>
              <a:t>representation</a:t>
            </a:r>
            <a:r>
              <a:rPr lang="en-US" altLang="en-US" dirty="0"/>
              <a:t>, </a:t>
            </a:r>
            <a:r>
              <a:rPr lang="en-US" altLang="en-US" b="1" i="1" dirty="0"/>
              <a:t>exposure</a:t>
            </a:r>
            <a:r>
              <a:rPr lang="en-US" altLang="en-US" dirty="0"/>
              <a:t>,</a:t>
            </a:r>
            <a:br>
              <a:rPr lang="en-US" altLang="en-US" dirty="0"/>
            </a:br>
            <a:r>
              <a:rPr lang="en-US" altLang="en-US" dirty="0"/>
              <a:t>and </a:t>
            </a:r>
            <a:r>
              <a:rPr lang="en-US" altLang="en-US" b="1" i="1" dirty="0"/>
              <a:t>coursework</a:t>
            </a:r>
            <a:r>
              <a:rPr lang="en-US" altLang="en-US" dirty="0"/>
              <a:t> in STEM.</a:t>
            </a:r>
          </a:p>
          <a:p>
            <a:r>
              <a:rPr lang="en-US" altLang="en-US" dirty="0"/>
              <a:t>Silently visit the 3 posters.</a:t>
            </a:r>
          </a:p>
          <a:p>
            <a:r>
              <a:rPr lang="en-US" altLang="en-US" dirty="0"/>
              <a:t>Record your ideas on the poster.</a:t>
            </a:r>
          </a:p>
          <a:p>
            <a:r>
              <a:rPr lang="en-US" altLang="en-US" dirty="0"/>
              <a:t>Respond to what your peers wrote.</a:t>
            </a:r>
          </a:p>
          <a:p>
            <a:pPr lvl="1"/>
            <a:r>
              <a:rPr lang="en-US" sz="2400" dirty="0"/>
              <a:t>Write words or draw arrows, circles, pictures,</a:t>
            </a:r>
            <a:br>
              <a:rPr lang="en-US" sz="2400" dirty="0"/>
            </a:br>
            <a:r>
              <a:rPr lang="en-US" sz="2400" dirty="0"/>
              <a:t>lines connecting ideas, etc.</a:t>
            </a:r>
            <a:endParaRPr lang="en-US" altLang="en-US" sz="2400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B855-5C3A-AEBF-D944-D5A98BD9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248" y="506041"/>
            <a:ext cx="1524743" cy="15247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DC5BBBC-4909-F333-AE7F-BD0ECF4AD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39788" y="3269332"/>
            <a:ext cx="1236207" cy="911307"/>
            <a:chOff x="6839788" y="3269332"/>
            <a:chExt cx="1236207" cy="91130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4D10767-C0B9-00A0-2107-51B4EAAB782A}"/>
                </a:ext>
              </a:extLst>
            </p:cNvPr>
            <p:cNvGrpSpPr/>
            <p:nvPr/>
          </p:nvGrpSpPr>
          <p:grpSpPr>
            <a:xfrm>
              <a:off x="7833122" y="3577740"/>
              <a:ext cx="242873" cy="390174"/>
              <a:chOff x="7833122" y="3577740"/>
              <a:chExt cx="242873" cy="39017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CB19803-E907-BC5A-A435-471B46024799}"/>
                  </a:ext>
                </a:extLst>
              </p:cNvPr>
              <p:cNvSpPr/>
              <p:nvPr/>
            </p:nvSpPr>
            <p:spPr>
              <a:xfrm>
                <a:off x="7833122" y="3577740"/>
                <a:ext cx="242873" cy="286532"/>
              </a:xfrm>
              <a:custGeom>
                <a:avLst/>
                <a:gdLst>
                  <a:gd name="csX0" fmla="*/ 242064 w 242873"/>
                  <a:gd name="csY0" fmla="*/ 107339 h 286532"/>
                  <a:gd name="csX1" fmla="*/ 107327 w 242873"/>
                  <a:gd name="csY1" fmla="*/ 835 h 286532"/>
                  <a:gd name="csX2" fmla="*/ 0 w 242873"/>
                  <a:gd name="csY2" fmla="*/ 121041 h 286532"/>
                  <a:gd name="csX3" fmla="*/ 57150 w 242873"/>
                  <a:gd name="csY3" fmla="*/ 121041 h 286532"/>
                  <a:gd name="csX4" fmla="*/ 121417 w 242873"/>
                  <a:gd name="csY4" fmla="*/ 56768 h 286532"/>
                  <a:gd name="csX5" fmla="*/ 185690 w 242873"/>
                  <a:gd name="csY5" fmla="*/ 121036 h 286532"/>
                  <a:gd name="csX6" fmla="*/ 155553 w 242873"/>
                  <a:gd name="csY6" fmla="*/ 175495 h 286532"/>
                  <a:gd name="csX7" fmla="*/ 92831 w 242873"/>
                  <a:gd name="csY7" fmla="*/ 286533 h 286532"/>
                  <a:gd name="csX8" fmla="*/ 149981 w 242873"/>
                  <a:gd name="csY8" fmla="*/ 286533 h 286532"/>
                  <a:gd name="csX9" fmla="*/ 185976 w 242873"/>
                  <a:gd name="csY9" fmla="*/ 223873 h 286532"/>
                  <a:gd name="csX10" fmla="*/ 242064 w 242873"/>
                  <a:gd name="csY10" fmla="*/ 107339 h 2865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242873" h="286532">
                    <a:moveTo>
                      <a:pt x="242064" y="107339"/>
                    </a:moveTo>
                    <a:cubicBezTo>
                      <a:pt x="234267" y="40722"/>
                      <a:pt x="173944" y="-6961"/>
                      <a:pt x="107327" y="835"/>
                    </a:cubicBezTo>
                    <a:cubicBezTo>
                      <a:pt x="46291" y="7978"/>
                      <a:pt x="210" y="59589"/>
                      <a:pt x="0" y="121041"/>
                    </a:cubicBezTo>
                    <a:lnTo>
                      <a:pt x="57150" y="121041"/>
                    </a:lnTo>
                    <a:cubicBezTo>
                      <a:pt x="57149" y="85545"/>
                      <a:pt x="85922" y="56769"/>
                      <a:pt x="121417" y="56768"/>
                    </a:cubicBezTo>
                    <a:cubicBezTo>
                      <a:pt x="156912" y="56767"/>
                      <a:pt x="185688" y="85540"/>
                      <a:pt x="185690" y="121036"/>
                    </a:cubicBezTo>
                    <a:cubicBezTo>
                      <a:pt x="185691" y="143167"/>
                      <a:pt x="174305" y="163742"/>
                      <a:pt x="155553" y="175495"/>
                    </a:cubicBezTo>
                    <a:cubicBezTo>
                      <a:pt x="116853" y="199173"/>
                      <a:pt x="93133" y="241165"/>
                      <a:pt x="92831" y="286533"/>
                    </a:cubicBezTo>
                    <a:lnTo>
                      <a:pt x="149981" y="286533"/>
                    </a:lnTo>
                    <a:cubicBezTo>
                      <a:pt x="150345" y="260830"/>
                      <a:pt x="163956" y="237136"/>
                      <a:pt x="185976" y="223873"/>
                    </a:cubicBezTo>
                    <a:cubicBezTo>
                      <a:pt x="225619" y="199130"/>
                      <a:pt x="247456" y="153758"/>
                      <a:pt x="242064" y="1073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A7B78FA-5EB2-0876-5427-A5C789BC3495}"/>
                  </a:ext>
                </a:extLst>
              </p:cNvPr>
              <p:cNvSpPr/>
              <p:nvPr/>
            </p:nvSpPr>
            <p:spPr>
              <a:xfrm>
                <a:off x="7920508" y="3898009"/>
                <a:ext cx="69852" cy="69905"/>
              </a:xfrm>
              <a:custGeom>
                <a:avLst/>
                <a:gdLst>
                  <a:gd name="csX0" fmla="*/ 59637 w 69852"/>
                  <a:gd name="csY0" fmla="*/ 10250 h 69905"/>
                  <a:gd name="csX1" fmla="*/ 59637 w 69852"/>
                  <a:gd name="csY1" fmla="*/ 10250 h 69905"/>
                  <a:gd name="csX2" fmla="*/ 10268 w 69852"/>
                  <a:gd name="csY2" fmla="*/ 10199 h 69905"/>
                  <a:gd name="csX3" fmla="*/ 10216 w 69852"/>
                  <a:gd name="csY3" fmla="*/ 10250 h 69905"/>
                  <a:gd name="csX4" fmla="*/ 2729 w 69852"/>
                  <a:gd name="csY4" fmla="*/ 21423 h 69905"/>
                  <a:gd name="csX5" fmla="*/ 1 w 69852"/>
                  <a:gd name="csY5" fmla="*/ 35049 h 69905"/>
                  <a:gd name="csX6" fmla="*/ 2739 w 69852"/>
                  <a:gd name="csY6" fmla="*/ 48612 h 69905"/>
                  <a:gd name="csX7" fmla="*/ 21389 w 69852"/>
                  <a:gd name="csY7" fmla="*/ 67162 h 69905"/>
                  <a:gd name="csX8" fmla="*/ 35010 w 69852"/>
                  <a:gd name="csY8" fmla="*/ 69905 h 69905"/>
                  <a:gd name="csX9" fmla="*/ 48573 w 69852"/>
                  <a:gd name="csY9" fmla="*/ 67167 h 69905"/>
                  <a:gd name="csX10" fmla="*/ 67109 w 69852"/>
                  <a:gd name="csY10" fmla="*/ 48627 h 69905"/>
                  <a:gd name="csX11" fmla="*/ 69852 w 69852"/>
                  <a:gd name="csY11" fmla="*/ 35063 h 69905"/>
                  <a:gd name="csX12" fmla="*/ 67118 w 69852"/>
                  <a:gd name="csY12" fmla="*/ 21438 h 69905"/>
                  <a:gd name="csX13" fmla="*/ 59637 w 69852"/>
                  <a:gd name="csY13" fmla="*/ 10250 h 6990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</a:cxnLst>
                <a:rect l="l" t="t" r="r" b="b"/>
                <a:pathLst>
                  <a:path w="69852" h="69905">
                    <a:moveTo>
                      <a:pt x="59637" y="10250"/>
                    </a:moveTo>
                    <a:lnTo>
                      <a:pt x="59637" y="10250"/>
                    </a:lnTo>
                    <a:cubicBezTo>
                      <a:pt x="46018" y="-3397"/>
                      <a:pt x="23915" y="-3420"/>
                      <a:pt x="10268" y="10199"/>
                    </a:cubicBezTo>
                    <a:cubicBezTo>
                      <a:pt x="10250" y="10216"/>
                      <a:pt x="10233" y="10233"/>
                      <a:pt x="10216" y="10250"/>
                    </a:cubicBezTo>
                    <a:cubicBezTo>
                      <a:pt x="7022" y="13456"/>
                      <a:pt x="4480" y="17250"/>
                      <a:pt x="2729" y="21423"/>
                    </a:cubicBezTo>
                    <a:cubicBezTo>
                      <a:pt x="907" y="25734"/>
                      <a:pt x="-21" y="30369"/>
                      <a:pt x="1" y="35049"/>
                    </a:cubicBezTo>
                    <a:cubicBezTo>
                      <a:pt x="-26" y="39710"/>
                      <a:pt x="906" y="44327"/>
                      <a:pt x="2739" y="48612"/>
                    </a:cubicBezTo>
                    <a:cubicBezTo>
                      <a:pt x="6300" y="56990"/>
                      <a:pt x="12992" y="63646"/>
                      <a:pt x="21389" y="67162"/>
                    </a:cubicBezTo>
                    <a:cubicBezTo>
                      <a:pt x="25699" y="68984"/>
                      <a:pt x="30331" y="69917"/>
                      <a:pt x="35010" y="69905"/>
                    </a:cubicBezTo>
                    <a:cubicBezTo>
                      <a:pt x="39670" y="69928"/>
                      <a:pt x="44287" y="68997"/>
                      <a:pt x="48573" y="67167"/>
                    </a:cubicBezTo>
                    <a:cubicBezTo>
                      <a:pt x="56911" y="63607"/>
                      <a:pt x="63551" y="56965"/>
                      <a:pt x="67109" y="48627"/>
                    </a:cubicBezTo>
                    <a:cubicBezTo>
                      <a:pt x="68941" y="44340"/>
                      <a:pt x="69874" y="39724"/>
                      <a:pt x="69852" y="35063"/>
                    </a:cubicBezTo>
                    <a:cubicBezTo>
                      <a:pt x="69870" y="30383"/>
                      <a:pt x="68940" y="25749"/>
                      <a:pt x="67118" y="21438"/>
                    </a:cubicBezTo>
                    <a:cubicBezTo>
                      <a:pt x="65370" y="17261"/>
                      <a:pt x="62829" y="13462"/>
                      <a:pt x="59637" y="1025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DBC514-2D63-89C8-6DEE-1C774C4AFCE3}"/>
                </a:ext>
              </a:extLst>
            </p:cNvPr>
            <p:cNvGrpSpPr/>
            <p:nvPr/>
          </p:nvGrpSpPr>
          <p:grpSpPr>
            <a:xfrm>
              <a:off x="7620054" y="3923464"/>
              <a:ext cx="257175" cy="257175"/>
              <a:chOff x="7620054" y="3923464"/>
              <a:chExt cx="257175" cy="257175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E2A73BF-16D6-358A-A393-FB63784522A5}"/>
                  </a:ext>
                </a:extLst>
              </p:cNvPr>
              <p:cNvSpPr/>
              <p:nvPr/>
            </p:nvSpPr>
            <p:spPr>
              <a:xfrm>
                <a:off x="7676585" y="3980805"/>
                <a:ext cx="144189" cy="142436"/>
              </a:xfrm>
              <a:custGeom>
                <a:avLst/>
                <a:gdLst>
                  <a:gd name="csX0" fmla="*/ 20031 w 144189"/>
                  <a:gd name="csY0" fmla="*/ 142437 h 142436"/>
                  <a:gd name="csX1" fmla="*/ 72095 w 144189"/>
                  <a:gd name="csY1" fmla="*/ 91254 h 142436"/>
                  <a:gd name="csX2" fmla="*/ 124154 w 144189"/>
                  <a:gd name="csY2" fmla="*/ 142437 h 142436"/>
                  <a:gd name="csX3" fmla="*/ 144189 w 144189"/>
                  <a:gd name="csY3" fmla="*/ 122063 h 142436"/>
                  <a:gd name="csX4" fmla="*/ 92469 w 144189"/>
                  <a:gd name="csY4" fmla="*/ 71218 h 142436"/>
                  <a:gd name="csX5" fmla="*/ 144189 w 144189"/>
                  <a:gd name="csY5" fmla="*/ 20374 h 142436"/>
                  <a:gd name="csX6" fmla="*/ 124154 w 144189"/>
                  <a:gd name="csY6" fmla="*/ 0 h 142436"/>
                  <a:gd name="csX7" fmla="*/ 72095 w 144189"/>
                  <a:gd name="csY7" fmla="*/ 51183 h 142436"/>
                  <a:gd name="csX8" fmla="*/ 20031 w 144189"/>
                  <a:gd name="csY8" fmla="*/ 0 h 142436"/>
                  <a:gd name="csX9" fmla="*/ 0 w 144189"/>
                  <a:gd name="csY9" fmla="*/ 20374 h 142436"/>
                  <a:gd name="csX10" fmla="*/ 51716 w 144189"/>
                  <a:gd name="csY10" fmla="*/ 71218 h 142436"/>
                  <a:gd name="csX11" fmla="*/ 0 w 144189"/>
                  <a:gd name="csY11" fmla="*/ 122063 h 142436"/>
                  <a:gd name="csX12" fmla="*/ 20031 w 144189"/>
                  <a:gd name="csY12" fmla="*/ 142437 h 142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144189" h="142436">
                    <a:moveTo>
                      <a:pt x="20031" y="142437"/>
                    </a:moveTo>
                    <a:lnTo>
                      <a:pt x="72095" y="91254"/>
                    </a:lnTo>
                    <a:lnTo>
                      <a:pt x="124154" y="142437"/>
                    </a:lnTo>
                    <a:lnTo>
                      <a:pt x="144189" y="122063"/>
                    </a:lnTo>
                    <a:lnTo>
                      <a:pt x="92469" y="71218"/>
                    </a:lnTo>
                    <a:lnTo>
                      <a:pt x="144189" y="20374"/>
                    </a:lnTo>
                    <a:lnTo>
                      <a:pt x="124154" y="0"/>
                    </a:lnTo>
                    <a:lnTo>
                      <a:pt x="72095" y="51183"/>
                    </a:lnTo>
                    <a:lnTo>
                      <a:pt x="20031" y="0"/>
                    </a:lnTo>
                    <a:lnTo>
                      <a:pt x="0" y="20374"/>
                    </a:lnTo>
                    <a:lnTo>
                      <a:pt x="51716" y="71218"/>
                    </a:lnTo>
                    <a:lnTo>
                      <a:pt x="0" y="122063"/>
                    </a:lnTo>
                    <a:lnTo>
                      <a:pt x="20031" y="142437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3ACE773-65D8-4361-25D9-A4C12697475E}"/>
                  </a:ext>
                </a:extLst>
              </p:cNvPr>
              <p:cNvSpPr/>
              <p:nvPr/>
            </p:nvSpPr>
            <p:spPr>
              <a:xfrm>
                <a:off x="7620054" y="3923464"/>
                <a:ext cx="257175" cy="257175"/>
              </a:xfrm>
              <a:custGeom>
                <a:avLst/>
                <a:gdLst>
                  <a:gd name="csX0" fmla="*/ 0 w 257175"/>
                  <a:gd name="csY0" fmla="*/ 0 h 257175"/>
                  <a:gd name="csX1" fmla="*/ 0 w 257175"/>
                  <a:gd name="csY1" fmla="*/ 257175 h 257175"/>
                  <a:gd name="csX2" fmla="*/ 257175 w 257175"/>
                  <a:gd name="csY2" fmla="*/ 257175 h 257175"/>
                  <a:gd name="csX3" fmla="*/ 257175 w 257175"/>
                  <a:gd name="csY3" fmla="*/ 0 h 257175"/>
                  <a:gd name="csX4" fmla="*/ 228600 w 257175"/>
                  <a:gd name="csY4" fmla="*/ 228600 h 257175"/>
                  <a:gd name="csX5" fmla="*/ 28575 w 257175"/>
                  <a:gd name="csY5" fmla="*/ 228600 h 257175"/>
                  <a:gd name="csX6" fmla="*/ 28575 w 257175"/>
                  <a:gd name="csY6" fmla="*/ 28575 h 257175"/>
                  <a:gd name="csX7" fmla="*/ 228600 w 257175"/>
                  <a:gd name="csY7" fmla="*/ 28575 h 25717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257175" h="257175">
                    <a:moveTo>
                      <a:pt x="0" y="0"/>
                    </a:moveTo>
                    <a:lnTo>
                      <a:pt x="0" y="257175"/>
                    </a:lnTo>
                    <a:lnTo>
                      <a:pt x="257175" y="257175"/>
                    </a:lnTo>
                    <a:lnTo>
                      <a:pt x="257175" y="0"/>
                    </a:lnTo>
                    <a:close/>
                    <a:moveTo>
                      <a:pt x="228600" y="228600"/>
                    </a:moveTo>
                    <a:lnTo>
                      <a:pt x="28575" y="228600"/>
                    </a:lnTo>
                    <a:lnTo>
                      <a:pt x="28575" y="28575"/>
                    </a:lnTo>
                    <a:lnTo>
                      <a:pt x="228600" y="28575"/>
                    </a:lnTo>
                    <a:close/>
                  </a:path>
                </a:pathLst>
              </a:custGeom>
              <a:solidFill>
                <a:schemeClr val="accent1"/>
              </a:solidFill>
              <a:ln w="47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368D0-6CD3-0504-F8AB-824EC73E9D7D}"/>
                </a:ext>
              </a:extLst>
            </p:cNvPr>
            <p:cNvGrpSpPr/>
            <p:nvPr/>
          </p:nvGrpSpPr>
          <p:grpSpPr>
            <a:xfrm>
              <a:off x="7227631" y="3423726"/>
              <a:ext cx="81363" cy="375576"/>
              <a:chOff x="7227631" y="3423726"/>
              <a:chExt cx="81363" cy="37557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E35476F-72DE-49FF-85FD-DBCF8C730B1F}"/>
                  </a:ext>
                </a:extLst>
              </p:cNvPr>
              <p:cNvSpPr/>
              <p:nvPr/>
            </p:nvSpPr>
            <p:spPr>
              <a:xfrm rot="277753">
                <a:off x="7255178" y="3423726"/>
                <a:ext cx="53816" cy="270938"/>
              </a:xfrm>
              <a:custGeom>
                <a:avLst/>
                <a:gdLst>
                  <a:gd name="csX0" fmla="*/ 0 w 53816"/>
                  <a:gd name="csY0" fmla="*/ 0 h 270938"/>
                  <a:gd name="csX1" fmla="*/ 53816 w 53816"/>
                  <a:gd name="csY1" fmla="*/ 0 h 270938"/>
                  <a:gd name="csX2" fmla="*/ 49340 w 53816"/>
                  <a:gd name="csY2" fmla="*/ 270939 h 270938"/>
                  <a:gd name="csX3" fmla="*/ 4477 w 53816"/>
                  <a:gd name="csY3" fmla="*/ 270939 h 270938"/>
                  <a:gd name="csX4" fmla="*/ 0 w 53816"/>
                  <a:gd name="csY4" fmla="*/ 0 h 27093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53816" h="270938">
                    <a:moveTo>
                      <a:pt x="0" y="0"/>
                    </a:moveTo>
                    <a:lnTo>
                      <a:pt x="53816" y="0"/>
                    </a:lnTo>
                    <a:lnTo>
                      <a:pt x="49340" y="270939"/>
                    </a:lnTo>
                    <a:lnTo>
                      <a:pt x="4477" y="270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47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90914CC-A254-69C1-05DA-BCE693406C6A}"/>
                  </a:ext>
                </a:extLst>
              </p:cNvPr>
              <p:cNvSpPr/>
              <p:nvPr/>
            </p:nvSpPr>
            <p:spPr>
              <a:xfrm rot="277753">
                <a:off x="7227631" y="3723102"/>
                <a:ext cx="76200" cy="76200"/>
              </a:xfrm>
              <a:prstGeom prst="ellipse">
                <a:avLst/>
              </a:prstGeom>
              <a:solidFill>
                <a:schemeClr val="tx2"/>
              </a:solidFill>
              <a:ln w="47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3E866C-9167-9774-0CC9-A39E809F5447}"/>
                </a:ext>
              </a:extLst>
            </p:cNvPr>
            <p:cNvGrpSpPr/>
            <p:nvPr/>
          </p:nvGrpSpPr>
          <p:grpSpPr>
            <a:xfrm>
              <a:off x="7440218" y="3269332"/>
              <a:ext cx="361950" cy="361950"/>
              <a:chOff x="7440218" y="3269332"/>
              <a:chExt cx="361950" cy="36195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41E9F29-3AB5-11A8-1C5A-1399794EA869}"/>
                  </a:ext>
                </a:extLst>
              </p:cNvPr>
              <p:cNvSpPr/>
              <p:nvPr/>
            </p:nvSpPr>
            <p:spPr>
              <a:xfrm>
                <a:off x="7516418" y="3393157"/>
                <a:ext cx="57150" cy="57150"/>
              </a:xfrm>
              <a:prstGeom prst="ellipse">
                <a:avLst/>
              </a:prstGeom>
              <a:solidFill>
                <a:schemeClr val="accent4"/>
              </a:solidFill>
              <a:ln w="47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C0A0211-DE32-0441-C014-50FEF8C8E653}"/>
                  </a:ext>
                </a:extLst>
              </p:cNvPr>
              <p:cNvSpPr/>
              <p:nvPr/>
            </p:nvSpPr>
            <p:spPr>
              <a:xfrm>
                <a:off x="7668818" y="3393157"/>
                <a:ext cx="57150" cy="57150"/>
              </a:xfrm>
              <a:prstGeom prst="ellipse">
                <a:avLst/>
              </a:prstGeom>
              <a:solidFill>
                <a:schemeClr val="accent4"/>
              </a:solidFill>
              <a:ln w="47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B4586E1-D89C-D030-9FC6-963A98119B9F}"/>
                  </a:ext>
                </a:extLst>
              </p:cNvPr>
              <p:cNvSpPr/>
              <p:nvPr/>
            </p:nvSpPr>
            <p:spPr>
              <a:xfrm>
                <a:off x="7524990" y="3512219"/>
                <a:ext cx="192404" cy="61912"/>
              </a:xfrm>
              <a:custGeom>
                <a:avLst/>
                <a:gdLst>
                  <a:gd name="csX0" fmla="*/ 182880 w 192404"/>
                  <a:gd name="csY0" fmla="*/ 0 h 61912"/>
                  <a:gd name="csX1" fmla="*/ 175260 w 192404"/>
                  <a:gd name="csY1" fmla="*/ 3810 h 61912"/>
                  <a:gd name="csX2" fmla="*/ 96203 w 192404"/>
                  <a:gd name="csY2" fmla="*/ 42386 h 61912"/>
                  <a:gd name="csX3" fmla="*/ 17145 w 192404"/>
                  <a:gd name="csY3" fmla="*/ 3810 h 61912"/>
                  <a:gd name="csX4" fmla="*/ 9525 w 192404"/>
                  <a:gd name="csY4" fmla="*/ 0 h 61912"/>
                  <a:gd name="csX5" fmla="*/ 0 w 192404"/>
                  <a:gd name="csY5" fmla="*/ 9525 h 61912"/>
                  <a:gd name="csX6" fmla="*/ 1905 w 192404"/>
                  <a:gd name="csY6" fmla="*/ 15240 h 61912"/>
                  <a:gd name="csX7" fmla="*/ 96203 w 192404"/>
                  <a:gd name="csY7" fmla="*/ 61913 h 61912"/>
                  <a:gd name="csX8" fmla="*/ 190500 w 192404"/>
                  <a:gd name="csY8" fmla="*/ 15240 h 61912"/>
                  <a:gd name="csX9" fmla="*/ 192405 w 192404"/>
                  <a:gd name="csY9" fmla="*/ 9525 h 61912"/>
                  <a:gd name="csX10" fmla="*/ 182880 w 192404"/>
                  <a:gd name="csY10" fmla="*/ 0 h 619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192404" h="61912">
                    <a:moveTo>
                      <a:pt x="182880" y="0"/>
                    </a:moveTo>
                    <a:cubicBezTo>
                      <a:pt x="179546" y="0"/>
                      <a:pt x="176689" y="1429"/>
                      <a:pt x="175260" y="3810"/>
                    </a:cubicBezTo>
                    <a:cubicBezTo>
                      <a:pt x="157163" y="27623"/>
                      <a:pt x="128588" y="42386"/>
                      <a:pt x="96203" y="42386"/>
                    </a:cubicBezTo>
                    <a:cubicBezTo>
                      <a:pt x="63818" y="42386"/>
                      <a:pt x="35719" y="27623"/>
                      <a:pt x="17145" y="3810"/>
                    </a:cubicBezTo>
                    <a:cubicBezTo>
                      <a:pt x="15240" y="1429"/>
                      <a:pt x="12383" y="0"/>
                      <a:pt x="9525" y="0"/>
                    </a:cubicBezTo>
                    <a:cubicBezTo>
                      <a:pt x="4286" y="0"/>
                      <a:pt x="0" y="4286"/>
                      <a:pt x="0" y="9525"/>
                    </a:cubicBezTo>
                    <a:cubicBezTo>
                      <a:pt x="0" y="11430"/>
                      <a:pt x="476" y="13335"/>
                      <a:pt x="1905" y="15240"/>
                    </a:cubicBezTo>
                    <a:cubicBezTo>
                      <a:pt x="23813" y="43815"/>
                      <a:pt x="57626" y="61913"/>
                      <a:pt x="96203" y="61913"/>
                    </a:cubicBezTo>
                    <a:cubicBezTo>
                      <a:pt x="134779" y="61913"/>
                      <a:pt x="168593" y="43815"/>
                      <a:pt x="190500" y="15240"/>
                    </a:cubicBezTo>
                    <a:cubicBezTo>
                      <a:pt x="191453" y="13811"/>
                      <a:pt x="192405" y="11906"/>
                      <a:pt x="192405" y="9525"/>
                    </a:cubicBezTo>
                    <a:cubicBezTo>
                      <a:pt x="192405" y="4286"/>
                      <a:pt x="188119" y="0"/>
                      <a:pt x="1828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C1B7812-79D4-556B-508A-0BB1097AC072}"/>
                  </a:ext>
                </a:extLst>
              </p:cNvPr>
              <p:cNvSpPr/>
              <p:nvPr/>
            </p:nvSpPr>
            <p:spPr>
              <a:xfrm>
                <a:off x="7440218" y="3269332"/>
                <a:ext cx="361950" cy="361950"/>
              </a:xfrm>
              <a:custGeom>
                <a:avLst/>
                <a:gdLst>
                  <a:gd name="csX0" fmla="*/ 180975 w 361950"/>
                  <a:gd name="csY0" fmla="*/ 19050 h 361950"/>
                  <a:gd name="csX1" fmla="*/ 342900 w 361950"/>
                  <a:gd name="csY1" fmla="*/ 180975 h 361950"/>
                  <a:gd name="csX2" fmla="*/ 180975 w 361950"/>
                  <a:gd name="csY2" fmla="*/ 342900 h 361950"/>
                  <a:gd name="csX3" fmla="*/ 19050 w 361950"/>
                  <a:gd name="csY3" fmla="*/ 180975 h 361950"/>
                  <a:gd name="csX4" fmla="*/ 180975 w 361950"/>
                  <a:gd name="csY4" fmla="*/ 19050 h 361950"/>
                  <a:gd name="csX5" fmla="*/ 180975 w 361950"/>
                  <a:gd name="csY5" fmla="*/ 0 h 361950"/>
                  <a:gd name="csX6" fmla="*/ 0 w 361950"/>
                  <a:gd name="csY6" fmla="*/ 180975 h 361950"/>
                  <a:gd name="csX7" fmla="*/ 180975 w 361950"/>
                  <a:gd name="csY7" fmla="*/ 361950 h 361950"/>
                  <a:gd name="csX8" fmla="*/ 361950 w 361950"/>
                  <a:gd name="csY8" fmla="*/ 180975 h 361950"/>
                  <a:gd name="csX9" fmla="*/ 180975 w 361950"/>
                  <a:gd name="csY9" fmla="*/ 0 h 361950"/>
                  <a:gd name="csX10" fmla="*/ 180975 w 361950"/>
                  <a:gd name="csY10" fmla="*/ 0 h 36195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</a:cxnLst>
                <a:rect l="l" t="t" r="r" b="b"/>
                <a:pathLst>
                  <a:path w="361950" h="361950">
                    <a:moveTo>
                      <a:pt x="180975" y="19050"/>
                    </a:moveTo>
                    <a:cubicBezTo>
                      <a:pt x="270034" y="19050"/>
                      <a:pt x="342900" y="91916"/>
                      <a:pt x="342900" y="180975"/>
                    </a:cubicBezTo>
                    <a:cubicBezTo>
                      <a:pt x="342900" y="270034"/>
                      <a:pt x="270034" y="342900"/>
                      <a:pt x="180975" y="342900"/>
                    </a:cubicBezTo>
                    <a:cubicBezTo>
                      <a:pt x="91916" y="342900"/>
                      <a:pt x="19050" y="270034"/>
                      <a:pt x="19050" y="180975"/>
                    </a:cubicBezTo>
                    <a:cubicBezTo>
                      <a:pt x="19050" y="91916"/>
                      <a:pt x="91916" y="19050"/>
                      <a:pt x="180975" y="19050"/>
                    </a:cubicBezTo>
                    <a:moveTo>
                      <a:pt x="180975" y="0"/>
                    </a:moveTo>
                    <a:cubicBezTo>
                      <a:pt x="80963" y="0"/>
                      <a:pt x="0" y="80963"/>
                      <a:pt x="0" y="180975"/>
                    </a:cubicBezTo>
                    <a:cubicBezTo>
                      <a:pt x="0" y="280988"/>
                      <a:pt x="80963" y="361950"/>
                      <a:pt x="180975" y="361950"/>
                    </a:cubicBezTo>
                    <a:cubicBezTo>
                      <a:pt x="280988" y="361950"/>
                      <a:pt x="361950" y="280988"/>
                      <a:pt x="361950" y="180975"/>
                    </a:cubicBezTo>
                    <a:cubicBezTo>
                      <a:pt x="361950" y="80963"/>
                      <a:pt x="280988" y="0"/>
                      <a:pt x="180975" y="0"/>
                    </a:cubicBezTo>
                    <a:lnTo>
                      <a:pt x="18097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4763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Graphic 12" descr="Thumbs up sign outline">
              <a:extLst>
                <a:ext uri="{FF2B5EF4-FFF2-40B4-BE49-F238E27FC236}">
                  <a16:creationId xmlns:a16="http://schemas.microsoft.com/office/drawing/2014/main" id="{B145C3CD-72E1-9E2E-C291-1243F84FB9E7}"/>
                </a:ext>
              </a:extLst>
            </p:cNvPr>
            <p:cNvSpPr/>
            <p:nvPr/>
          </p:nvSpPr>
          <p:spPr>
            <a:xfrm rot="21067094">
              <a:off x="6839788" y="3708967"/>
              <a:ext cx="381001" cy="333375"/>
            </a:xfrm>
            <a:custGeom>
              <a:avLst/>
              <a:gdLst>
                <a:gd name="csX0" fmla="*/ 100013 w 381001"/>
                <a:gd name="csY0" fmla="*/ 300038 h 333375"/>
                <a:gd name="csX1" fmla="*/ 100013 w 381001"/>
                <a:gd name="csY1" fmla="*/ 295275 h 333375"/>
                <a:gd name="csX2" fmla="*/ 119063 w 381001"/>
                <a:gd name="csY2" fmla="*/ 295275 h 333375"/>
                <a:gd name="csX3" fmla="*/ 219075 w 381001"/>
                <a:gd name="csY3" fmla="*/ 333375 h 333375"/>
                <a:gd name="csX4" fmla="*/ 304800 w 381001"/>
                <a:gd name="csY4" fmla="*/ 333375 h 333375"/>
                <a:gd name="csX5" fmla="*/ 333375 w 381001"/>
                <a:gd name="csY5" fmla="*/ 304800 h 333375"/>
                <a:gd name="csX6" fmla="*/ 325831 w 381001"/>
                <a:gd name="csY6" fmla="*/ 285831 h 333375"/>
                <a:gd name="csX7" fmla="*/ 325832 w 381001"/>
                <a:gd name="csY7" fmla="*/ 285764 h 333375"/>
                <a:gd name="csX8" fmla="*/ 325865 w 381001"/>
                <a:gd name="csY8" fmla="*/ 285750 h 333375"/>
                <a:gd name="csX9" fmla="*/ 328613 w 381001"/>
                <a:gd name="csY9" fmla="*/ 285750 h 333375"/>
                <a:gd name="csX10" fmla="*/ 357188 w 381001"/>
                <a:gd name="csY10" fmla="*/ 257175 h 333375"/>
                <a:gd name="csX11" fmla="*/ 349144 w 381001"/>
                <a:gd name="csY11" fmla="*/ 237230 h 333375"/>
                <a:gd name="csX12" fmla="*/ 349134 w 381001"/>
                <a:gd name="csY12" fmla="*/ 237163 h 333375"/>
                <a:gd name="csX13" fmla="*/ 349144 w 381001"/>
                <a:gd name="csY13" fmla="*/ 237153 h 333375"/>
                <a:gd name="csX14" fmla="*/ 370808 w 381001"/>
                <a:gd name="csY14" fmla="*/ 203288 h 333375"/>
                <a:gd name="csX15" fmla="*/ 362479 w 381001"/>
                <a:gd name="csY15" fmla="*/ 188643 h 333375"/>
                <a:gd name="csX16" fmla="*/ 362467 w 381001"/>
                <a:gd name="csY16" fmla="*/ 188583 h 333375"/>
                <a:gd name="csX17" fmla="*/ 362479 w 381001"/>
                <a:gd name="csY17" fmla="*/ 188571 h 333375"/>
                <a:gd name="csX18" fmla="*/ 381000 w 381001"/>
                <a:gd name="csY18" fmla="*/ 161925 h 333375"/>
                <a:gd name="csX19" fmla="*/ 352425 w 381001"/>
                <a:gd name="csY19" fmla="*/ 133350 h 333375"/>
                <a:gd name="csX20" fmla="*/ 261938 w 381001"/>
                <a:gd name="csY20" fmla="*/ 133350 h 333375"/>
                <a:gd name="csX21" fmla="*/ 247650 w 381001"/>
                <a:gd name="csY21" fmla="*/ 119539 h 333375"/>
                <a:gd name="csX22" fmla="*/ 261938 w 381001"/>
                <a:gd name="csY22" fmla="*/ 28899 h 333375"/>
                <a:gd name="csX23" fmla="*/ 236015 w 381001"/>
                <a:gd name="csY23" fmla="*/ 119 h 333375"/>
                <a:gd name="csX24" fmla="*/ 233363 w 381001"/>
                <a:gd name="csY24" fmla="*/ 0 h 333375"/>
                <a:gd name="csX25" fmla="*/ 204788 w 381001"/>
                <a:gd name="csY25" fmla="*/ 28575 h 333375"/>
                <a:gd name="csX26" fmla="*/ 127449 w 381001"/>
                <a:gd name="csY26" fmla="*/ 138208 h 333375"/>
                <a:gd name="csX27" fmla="*/ 110233 w 381001"/>
                <a:gd name="csY27" fmla="*/ 142875 h 333375"/>
                <a:gd name="csX28" fmla="*/ 100013 w 381001"/>
                <a:gd name="csY28" fmla="*/ 142875 h 333375"/>
                <a:gd name="csX29" fmla="*/ 100013 w 381001"/>
                <a:gd name="csY29" fmla="*/ 138113 h 333375"/>
                <a:gd name="csX30" fmla="*/ 80963 w 381001"/>
                <a:gd name="csY30" fmla="*/ 119063 h 333375"/>
                <a:gd name="csX31" fmla="*/ 0 w 381001"/>
                <a:gd name="csY31" fmla="*/ 119063 h 333375"/>
                <a:gd name="csX32" fmla="*/ 0 w 381001"/>
                <a:gd name="csY32" fmla="*/ 319088 h 333375"/>
                <a:gd name="csX33" fmla="*/ 80963 w 381001"/>
                <a:gd name="csY33" fmla="*/ 319088 h 333375"/>
                <a:gd name="csX34" fmla="*/ 100013 w 381001"/>
                <a:gd name="csY34" fmla="*/ 300038 h 333375"/>
                <a:gd name="csX35" fmla="*/ 110233 w 381001"/>
                <a:gd name="csY35" fmla="*/ 152400 h 333375"/>
                <a:gd name="csX36" fmla="*/ 132307 w 381001"/>
                <a:gd name="csY36" fmla="*/ 146404 h 333375"/>
                <a:gd name="csX37" fmla="*/ 214313 w 381001"/>
                <a:gd name="csY37" fmla="*/ 28575 h 333375"/>
                <a:gd name="csX38" fmla="*/ 233363 w 381001"/>
                <a:gd name="csY38" fmla="*/ 9525 h 333375"/>
                <a:gd name="csX39" fmla="*/ 252447 w 381001"/>
                <a:gd name="csY39" fmla="*/ 28540 h 333375"/>
                <a:gd name="csX40" fmla="*/ 252413 w 381001"/>
                <a:gd name="csY40" fmla="*/ 29728 h 333375"/>
                <a:gd name="csX41" fmla="*/ 241106 w 381001"/>
                <a:gd name="csY41" fmla="*/ 107704 h 333375"/>
                <a:gd name="csX42" fmla="*/ 238125 w 381001"/>
                <a:gd name="csY42" fmla="*/ 119010 h 333375"/>
                <a:gd name="csX43" fmla="*/ 238125 w 381001"/>
                <a:gd name="csY43" fmla="*/ 120029 h 333375"/>
                <a:gd name="csX44" fmla="*/ 261938 w 381001"/>
                <a:gd name="csY44" fmla="*/ 142875 h 333375"/>
                <a:gd name="csX45" fmla="*/ 352396 w 381001"/>
                <a:gd name="csY45" fmla="*/ 142875 h 333375"/>
                <a:gd name="csX46" fmla="*/ 371475 w 381001"/>
                <a:gd name="csY46" fmla="*/ 162039 h 333375"/>
                <a:gd name="csX47" fmla="*/ 359231 w 381001"/>
                <a:gd name="csY47" fmla="*/ 179622 h 333375"/>
                <a:gd name="csX48" fmla="*/ 353457 w 381001"/>
                <a:gd name="csY48" fmla="*/ 191793 h 333375"/>
                <a:gd name="csX49" fmla="*/ 355935 w 381001"/>
                <a:gd name="csY49" fmla="*/ 195563 h 333375"/>
                <a:gd name="csX50" fmla="*/ 361950 w 381001"/>
                <a:gd name="csY50" fmla="*/ 210903 h 333375"/>
                <a:gd name="csX51" fmla="*/ 346629 w 381001"/>
                <a:gd name="csY51" fmla="*/ 227976 h 333375"/>
                <a:gd name="csX52" fmla="*/ 339925 w 381001"/>
                <a:gd name="csY52" fmla="*/ 239660 h 333375"/>
                <a:gd name="csX53" fmla="*/ 342343 w 381001"/>
                <a:gd name="csY53" fmla="*/ 243864 h 333375"/>
                <a:gd name="csX54" fmla="*/ 347663 w 381001"/>
                <a:gd name="csY54" fmla="*/ 257146 h 333375"/>
                <a:gd name="csX55" fmla="*/ 328613 w 381001"/>
                <a:gd name="csY55" fmla="*/ 276225 h 333375"/>
                <a:gd name="csX56" fmla="*/ 325755 w 381001"/>
                <a:gd name="csY56" fmla="*/ 276225 h 333375"/>
                <a:gd name="csX57" fmla="*/ 316236 w 381001"/>
                <a:gd name="csY57" fmla="*/ 285756 h 333375"/>
                <a:gd name="csX58" fmla="*/ 318959 w 381001"/>
                <a:gd name="csY58" fmla="*/ 292418 h 333375"/>
                <a:gd name="csX59" fmla="*/ 323850 w 381001"/>
                <a:gd name="csY59" fmla="*/ 304771 h 333375"/>
                <a:gd name="csX60" fmla="*/ 304800 w 381001"/>
                <a:gd name="csY60" fmla="*/ 323850 h 333375"/>
                <a:gd name="csX61" fmla="*/ 219075 w 381001"/>
                <a:gd name="csY61" fmla="*/ 323850 h 333375"/>
                <a:gd name="csX62" fmla="*/ 157863 w 381001"/>
                <a:gd name="csY62" fmla="*/ 302352 h 333375"/>
                <a:gd name="csX63" fmla="*/ 119063 w 381001"/>
                <a:gd name="csY63" fmla="*/ 285750 h 333375"/>
                <a:gd name="csX64" fmla="*/ 100013 w 381001"/>
                <a:gd name="csY64" fmla="*/ 285750 h 333375"/>
                <a:gd name="csX65" fmla="*/ 100013 w 381001"/>
                <a:gd name="csY65" fmla="*/ 152400 h 333375"/>
                <a:gd name="csX66" fmla="*/ 9525 w 381001"/>
                <a:gd name="csY66" fmla="*/ 128588 h 333375"/>
                <a:gd name="csX67" fmla="*/ 80963 w 381001"/>
                <a:gd name="csY67" fmla="*/ 128588 h 333375"/>
                <a:gd name="csX68" fmla="*/ 90488 w 381001"/>
                <a:gd name="csY68" fmla="*/ 138113 h 333375"/>
                <a:gd name="csX69" fmla="*/ 90488 w 381001"/>
                <a:gd name="csY69" fmla="*/ 300009 h 333375"/>
                <a:gd name="csX70" fmla="*/ 80963 w 381001"/>
                <a:gd name="csY70" fmla="*/ 309563 h 333375"/>
                <a:gd name="csX71" fmla="*/ 9525 w 381001"/>
                <a:gd name="csY71" fmla="*/ 309563 h 33337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  <a:cxn ang="0">
                  <a:pos x="csX42" y="csY42"/>
                </a:cxn>
                <a:cxn ang="0">
                  <a:pos x="csX43" y="csY43"/>
                </a:cxn>
                <a:cxn ang="0">
                  <a:pos x="csX44" y="csY44"/>
                </a:cxn>
                <a:cxn ang="0">
                  <a:pos x="csX45" y="csY45"/>
                </a:cxn>
                <a:cxn ang="0">
                  <a:pos x="csX46" y="csY46"/>
                </a:cxn>
                <a:cxn ang="0">
                  <a:pos x="csX47" y="csY47"/>
                </a:cxn>
                <a:cxn ang="0">
                  <a:pos x="csX48" y="csY48"/>
                </a:cxn>
                <a:cxn ang="0">
                  <a:pos x="csX49" y="csY49"/>
                </a:cxn>
                <a:cxn ang="0">
                  <a:pos x="csX50" y="csY50"/>
                </a:cxn>
                <a:cxn ang="0">
                  <a:pos x="csX51" y="csY51"/>
                </a:cxn>
                <a:cxn ang="0">
                  <a:pos x="csX52" y="csY52"/>
                </a:cxn>
                <a:cxn ang="0">
                  <a:pos x="csX53" y="csY53"/>
                </a:cxn>
                <a:cxn ang="0">
                  <a:pos x="csX54" y="csY54"/>
                </a:cxn>
                <a:cxn ang="0">
                  <a:pos x="csX55" y="csY55"/>
                </a:cxn>
                <a:cxn ang="0">
                  <a:pos x="csX56" y="csY56"/>
                </a:cxn>
                <a:cxn ang="0">
                  <a:pos x="csX57" y="csY57"/>
                </a:cxn>
                <a:cxn ang="0">
                  <a:pos x="csX58" y="csY58"/>
                </a:cxn>
                <a:cxn ang="0">
                  <a:pos x="csX59" y="csY59"/>
                </a:cxn>
                <a:cxn ang="0">
                  <a:pos x="csX60" y="csY60"/>
                </a:cxn>
                <a:cxn ang="0">
                  <a:pos x="csX61" y="csY61"/>
                </a:cxn>
                <a:cxn ang="0">
                  <a:pos x="csX62" y="csY62"/>
                </a:cxn>
                <a:cxn ang="0">
                  <a:pos x="csX63" y="csY63"/>
                </a:cxn>
                <a:cxn ang="0">
                  <a:pos x="csX64" y="csY64"/>
                </a:cxn>
                <a:cxn ang="0">
                  <a:pos x="csX65" y="csY65"/>
                </a:cxn>
                <a:cxn ang="0">
                  <a:pos x="csX66" y="csY66"/>
                </a:cxn>
                <a:cxn ang="0">
                  <a:pos x="csX67" y="csY67"/>
                </a:cxn>
                <a:cxn ang="0">
                  <a:pos x="csX68" y="csY68"/>
                </a:cxn>
                <a:cxn ang="0">
                  <a:pos x="csX69" y="csY69"/>
                </a:cxn>
                <a:cxn ang="0">
                  <a:pos x="csX70" y="csY70"/>
                </a:cxn>
                <a:cxn ang="0">
                  <a:pos x="csX71" y="csY71"/>
                </a:cxn>
              </a:cxnLst>
              <a:rect l="l" t="t" r="r" b="b"/>
              <a:pathLst>
                <a:path w="381001" h="333375">
                  <a:moveTo>
                    <a:pt x="100013" y="300038"/>
                  </a:moveTo>
                  <a:lnTo>
                    <a:pt x="100013" y="295275"/>
                  </a:lnTo>
                  <a:lnTo>
                    <a:pt x="119063" y="295275"/>
                  </a:lnTo>
                  <a:cubicBezTo>
                    <a:pt x="152876" y="295275"/>
                    <a:pt x="155258" y="333375"/>
                    <a:pt x="219075" y="333375"/>
                  </a:cubicBezTo>
                  <a:lnTo>
                    <a:pt x="304800" y="333375"/>
                  </a:lnTo>
                  <a:cubicBezTo>
                    <a:pt x="320562" y="333328"/>
                    <a:pt x="333328" y="320562"/>
                    <a:pt x="333375" y="304800"/>
                  </a:cubicBezTo>
                  <a:cubicBezTo>
                    <a:pt x="333485" y="297725"/>
                    <a:pt x="330770" y="290898"/>
                    <a:pt x="325831" y="285831"/>
                  </a:cubicBezTo>
                  <a:cubicBezTo>
                    <a:pt x="325813" y="285812"/>
                    <a:pt x="325813" y="285782"/>
                    <a:pt x="325832" y="285764"/>
                  </a:cubicBezTo>
                  <a:cubicBezTo>
                    <a:pt x="325841" y="285755"/>
                    <a:pt x="325852" y="285750"/>
                    <a:pt x="325865" y="285750"/>
                  </a:cubicBezTo>
                  <a:lnTo>
                    <a:pt x="328613" y="285750"/>
                  </a:lnTo>
                  <a:cubicBezTo>
                    <a:pt x="344374" y="285703"/>
                    <a:pt x="357140" y="272937"/>
                    <a:pt x="357188" y="257175"/>
                  </a:cubicBezTo>
                  <a:cubicBezTo>
                    <a:pt x="357258" y="249723"/>
                    <a:pt x="354364" y="242548"/>
                    <a:pt x="349144" y="237230"/>
                  </a:cubicBezTo>
                  <a:cubicBezTo>
                    <a:pt x="349123" y="237214"/>
                    <a:pt x="349118" y="237184"/>
                    <a:pt x="349134" y="237163"/>
                  </a:cubicBezTo>
                  <a:cubicBezTo>
                    <a:pt x="349137" y="237159"/>
                    <a:pt x="349140" y="237156"/>
                    <a:pt x="349144" y="237153"/>
                  </a:cubicBezTo>
                  <a:cubicBezTo>
                    <a:pt x="364478" y="233784"/>
                    <a:pt x="374178" y="218622"/>
                    <a:pt x="370808" y="203288"/>
                  </a:cubicBezTo>
                  <a:cubicBezTo>
                    <a:pt x="369576" y="197677"/>
                    <a:pt x="366672" y="192571"/>
                    <a:pt x="362479" y="188643"/>
                  </a:cubicBezTo>
                  <a:cubicBezTo>
                    <a:pt x="362459" y="188630"/>
                    <a:pt x="362453" y="188603"/>
                    <a:pt x="362467" y="188583"/>
                  </a:cubicBezTo>
                  <a:cubicBezTo>
                    <a:pt x="362470" y="188578"/>
                    <a:pt x="362474" y="188575"/>
                    <a:pt x="362479" y="188571"/>
                  </a:cubicBezTo>
                  <a:cubicBezTo>
                    <a:pt x="373703" y="184548"/>
                    <a:pt x="381141" y="173848"/>
                    <a:pt x="381000" y="161925"/>
                  </a:cubicBezTo>
                  <a:cubicBezTo>
                    <a:pt x="380953" y="146163"/>
                    <a:pt x="368187" y="133397"/>
                    <a:pt x="352425" y="133350"/>
                  </a:cubicBezTo>
                  <a:lnTo>
                    <a:pt x="261938" y="133350"/>
                  </a:lnTo>
                  <a:cubicBezTo>
                    <a:pt x="254285" y="133217"/>
                    <a:pt x="248042" y="127182"/>
                    <a:pt x="247650" y="119539"/>
                  </a:cubicBezTo>
                  <a:cubicBezTo>
                    <a:pt x="248126" y="110966"/>
                    <a:pt x="261890" y="93878"/>
                    <a:pt x="261938" y="28899"/>
                  </a:cubicBezTo>
                  <a:cubicBezTo>
                    <a:pt x="262015" y="14055"/>
                    <a:pt x="250787" y="1588"/>
                    <a:pt x="236015" y="119"/>
                  </a:cubicBezTo>
                  <a:cubicBezTo>
                    <a:pt x="235125" y="38"/>
                    <a:pt x="234239" y="0"/>
                    <a:pt x="233363" y="0"/>
                  </a:cubicBezTo>
                  <a:cubicBezTo>
                    <a:pt x="217581" y="0"/>
                    <a:pt x="204788" y="12794"/>
                    <a:pt x="204788" y="28575"/>
                  </a:cubicBezTo>
                  <a:cubicBezTo>
                    <a:pt x="204788" y="87440"/>
                    <a:pt x="149066" y="125520"/>
                    <a:pt x="127449" y="138208"/>
                  </a:cubicBezTo>
                  <a:cubicBezTo>
                    <a:pt x="122229" y="141270"/>
                    <a:pt x="116285" y="142881"/>
                    <a:pt x="110233" y="142875"/>
                  </a:cubicBezTo>
                  <a:lnTo>
                    <a:pt x="100013" y="142875"/>
                  </a:lnTo>
                  <a:lnTo>
                    <a:pt x="100013" y="138113"/>
                  </a:lnTo>
                  <a:cubicBezTo>
                    <a:pt x="99979" y="127605"/>
                    <a:pt x="91470" y="119096"/>
                    <a:pt x="80963" y="119063"/>
                  </a:cubicBezTo>
                  <a:lnTo>
                    <a:pt x="0" y="119063"/>
                  </a:lnTo>
                  <a:lnTo>
                    <a:pt x="0" y="319088"/>
                  </a:lnTo>
                  <a:lnTo>
                    <a:pt x="80963" y="319088"/>
                  </a:lnTo>
                  <a:cubicBezTo>
                    <a:pt x="91470" y="319054"/>
                    <a:pt x="99979" y="310545"/>
                    <a:pt x="100013" y="300038"/>
                  </a:cubicBezTo>
                  <a:close/>
                  <a:moveTo>
                    <a:pt x="110233" y="152400"/>
                  </a:moveTo>
                  <a:cubicBezTo>
                    <a:pt x="117993" y="152402"/>
                    <a:pt x="125614" y="150332"/>
                    <a:pt x="132307" y="146404"/>
                  </a:cubicBezTo>
                  <a:cubicBezTo>
                    <a:pt x="156962" y="131921"/>
                    <a:pt x="214313" y="91440"/>
                    <a:pt x="214313" y="28575"/>
                  </a:cubicBezTo>
                  <a:cubicBezTo>
                    <a:pt x="214313" y="18054"/>
                    <a:pt x="222842" y="9525"/>
                    <a:pt x="233363" y="9525"/>
                  </a:cubicBezTo>
                  <a:cubicBezTo>
                    <a:pt x="243883" y="9506"/>
                    <a:pt x="252428" y="18019"/>
                    <a:pt x="252447" y="28540"/>
                  </a:cubicBezTo>
                  <a:cubicBezTo>
                    <a:pt x="252448" y="28936"/>
                    <a:pt x="252436" y="29332"/>
                    <a:pt x="252413" y="29728"/>
                  </a:cubicBezTo>
                  <a:cubicBezTo>
                    <a:pt x="252293" y="76200"/>
                    <a:pt x="245016" y="96703"/>
                    <a:pt x="241106" y="107704"/>
                  </a:cubicBezTo>
                  <a:cubicBezTo>
                    <a:pt x="239577" y="111311"/>
                    <a:pt x="238572" y="115118"/>
                    <a:pt x="238125" y="119010"/>
                  </a:cubicBezTo>
                  <a:cubicBezTo>
                    <a:pt x="238106" y="119350"/>
                    <a:pt x="238106" y="119690"/>
                    <a:pt x="238125" y="120029"/>
                  </a:cubicBezTo>
                  <a:cubicBezTo>
                    <a:pt x="238834" y="132715"/>
                    <a:pt x="249233" y="142692"/>
                    <a:pt x="261938" y="142875"/>
                  </a:cubicBezTo>
                  <a:lnTo>
                    <a:pt x="352396" y="142875"/>
                  </a:lnTo>
                  <a:cubicBezTo>
                    <a:pt x="362938" y="142943"/>
                    <a:pt x="371455" y="151497"/>
                    <a:pt x="371475" y="162039"/>
                  </a:cubicBezTo>
                  <a:cubicBezTo>
                    <a:pt x="371571" y="169915"/>
                    <a:pt x="366651" y="176981"/>
                    <a:pt x="359231" y="179622"/>
                  </a:cubicBezTo>
                  <a:cubicBezTo>
                    <a:pt x="354276" y="181389"/>
                    <a:pt x="351691" y="186838"/>
                    <a:pt x="353457" y="191793"/>
                  </a:cubicBezTo>
                  <a:cubicBezTo>
                    <a:pt x="353969" y="193230"/>
                    <a:pt x="354819" y="194522"/>
                    <a:pt x="355935" y="195563"/>
                  </a:cubicBezTo>
                  <a:cubicBezTo>
                    <a:pt x="360162" y="199499"/>
                    <a:pt x="362374" y="205142"/>
                    <a:pt x="361950" y="210903"/>
                  </a:cubicBezTo>
                  <a:cubicBezTo>
                    <a:pt x="361031" y="219290"/>
                    <a:pt x="354868" y="226158"/>
                    <a:pt x="346629" y="227976"/>
                  </a:cubicBezTo>
                  <a:cubicBezTo>
                    <a:pt x="341551" y="229351"/>
                    <a:pt x="338550" y="234582"/>
                    <a:pt x="339925" y="239660"/>
                  </a:cubicBezTo>
                  <a:cubicBezTo>
                    <a:pt x="340355" y="241246"/>
                    <a:pt x="341188" y="242695"/>
                    <a:pt x="342343" y="243864"/>
                  </a:cubicBezTo>
                  <a:cubicBezTo>
                    <a:pt x="345805" y="247412"/>
                    <a:pt x="347718" y="252189"/>
                    <a:pt x="347663" y="257146"/>
                  </a:cubicBezTo>
                  <a:cubicBezTo>
                    <a:pt x="347608" y="267650"/>
                    <a:pt x="339115" y="276155"/>
                    <a:pt x="328613" y="276225"/>
                  </a:cubicBezTo>
                  <a:lnTo>
                    <a:pt x="325755" y="276225"/>
                  </a:lnTo>
                  <a:cubicBezTo>
                    <a:pt x="320494" y="276228"/>
                    <a:pt x="316233" y="280496"/>
                    <a:pt x="316236" y="285756"/>
                  </a:cubicBezTo>
                  <a:cubicBezTo>
                    <a:pt x="316238" y="288247"/>
                    <a:pt x="317215" y="290639"/>
                    <a:pt x="318959" y="292418"/>
                  </a:cubicBezTo>
                  <a:cubicBezTo>
                    <a:pt x="322175" y="295716"/>
                    <a:pt x="323936" y="300165"/>
                    <a:pt x="323850" y="304771"/>
                  </a:cubicBezTo>
                  <a:cubicBezTo>
                    <a:pt x="323796" y="315274"/>
                    <a:pt x="315303" y="323780"/>
                    <a:pt x="304800" y="323850"/>
                  </a:cubicBezTo>
                  <a:lnTo>
                    <a:pt x="219075" y="323850"/>
                  </a:lnTo>
                  <a:cubicBezTo>
                    <a:pt x="185418" y="323850"/>
                    <a:pt x="171412" y="312896"/>
                    <a:pt x="157863" y="302352"/>
                  </a:cubicBezTo>
                  <a:cubicBezTo>
                    <a:pt x="147399" y="294189"/>
                    <a:pt x="136584" y="285750"/>
                    <a:pt x="119063" y="285750"/>
                  </a:cubicBezTo>
                  <a:lnTo>
                    <a:pt x="100013" y="285750"/>
                  </a:lnTo>
                  <a:lnTo>
                    <a:pt x="100013" y="152400"/>
                  </a:lnTo>
                  <a:close/>
                  <a:moveTo>
                    <a:pt x="9525" y="128588"/>
                  </a:moveTo>
                  <a:lnTo>
                    <a:pt x="80963" y="128588"/>
                  </a:lnTo>
                  <a:cubicBezTo>
                    <a:pt x="86206" y="128629"/>
                    <a:pt x="90446" y="132869"/>
                    <a:pt x="90488" y="138113"/>
                  </a:cubicBezTo>
                  <a:lnTo>
                    <a:pt x="90488" y="300009"/>
                  </a:lnTo>
                  <a:cubicBezTo>
                    <a:pt x="90464" y="305264"/>
                    <a:pt x="86218" y="309523"/>
                    <a:pt x="80963" y="309563"/>
                  </a:cubicBezTo>
                  <a:lnTo>
                    <a:pt x="9525" y="309563"/>
                  </a:lnTo>
                  <a:close/>
                </a:path>
              </a:pathLst>
            </a:custGeom>
            <a:solidFill>
              <a:schemeClr val="accent2"/>
            </a:solidFill>
            <a:ln w="4763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raphic 11" descr="Arrow: Straight outline">
              <a:extLst>
                <a:ext uri="{FF2B5EF4-FFF2-40B4-BE49-F238E27FC236}">
                  <a16:creationId xmlns:a16="http://schemas.microsoft.com/office/drawing/2014/main" id="{466A260F-A917-70E8-576B-254069C2372E}"/>
                </a:ext>
              </a:extLst>
            </p:cNvPr>
            <p:cNvSpPr/>
            <p:nvPr/>
          </p:nvSpPr>
          <p:spPr>
            <a:xfrm rot="809555">
              <a:off x="7469825" y="3695124"/>
              <a:ext cx="408566" cy="140092"/>
            </a:xfrm>
            <a:custGeom>
              <a:avLst/>
              <a:gdLst>
                <a:gd name="csX0" fmla="*/ 114300 w 408566"/>
                <a:gd name="csY0" fmla="*/ 140093 h 140092"/>
                <a:gd name="csX1" fmla="*/ 114300 w 408566"/>
                <a:gd name="csY1" fmla="*/ 105077 h 140092"/>
                <a:gd name="csX2" fmla="*/ 406622 w 408566"/>
                <a:gd name="csY2" fmla="*/ 71476 h 140092"/>
                <a:gd name="csX3" fmla="*/ 408526 w 408566"/>
                <a:gd name="csY3" fmla="*/ 69774 h 140092"/>
                <a:gd name="csX4" fmla="*/ 406622 w 408566"/>
                <a:gd name="csY4" fmla="*/ 68608 h 140092"/>
                <a:gd name="csX5" fmla="*/ 114300 w 408566"/>
                <a:gd name="csY5" fmla="*/ 35016 h 140092"/>
                <a:gd name="csX6" fmla="*/ 114300 w 408566"/>
                <a:gd name="csY6" fmla="*/ 0 h 140092"/>
                <a:gd name="csX7" fmla="*/ 0 w 408566"/>
                <a:gd name="csY7" fmla="*/ 70041 h 140092"/>
                <a:gd name="csX8" fmla="*/ 104775 w 408566"/>
                <a:gd name="csY8" fmla="*/ 14082 h 140092"/>
                <a:gd name="csX9" fmla="*/ 104775 w 408566"/>
                <a:gd name="csY9" fmla="*/ 39860 h 140092"/>
                <a:gd name="csX10" fmla="*/ 112543 w 408566"/>
                <a:gd name="csY10" fmla="*/ 40753 h 140092"/>
                <a:gd name="csX11" fmla="*/ 367189 w 408566"/>
                <a:gd name="csY11" fmla="*/ 70003 h 140092"/>
                <a:gd name="csX12" fmla="*/ 367219 w 408566"/>
                <a:gd name="csY12" fmla="*/ 70039 h 140092"/>
                <a:gd name="csX13" fmla="*/ 367189 w 408566"/>
                <a:gd name="csY13" fmla="*/ 70058 h 140092"/>
                <a:gd name="csX14" fmla="*/ 112528 w 408566"/>
                <a:gd name="csY14" fmla="*/ 99331 h 140092"/>
                <a:gd name="csX15" fmla="*/ 104775 w 408566"/>
                <a:gd name="csY15" fmla="*/ 100224 h 140092"/>
                <a:gd name="csX16" fmla="*/ 104775 w 408566"/>
                <a:gd name="csY16" fmla="*/ 126116 h 140092"/>
                <a:gd name="csX17" fmla="*/ 13211 w 408566"/>
                <a:gd name="csY17" fmla="*/ 70186 h 1400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</a:cxnLst>
              <a:rect l="l" t="t" r="r" b="b"/>
              <a:pathLst>
                <a:path w="408566" h="140092">
                  <a:moveTo>
                    <a:pt x="114300" y="140093"/>
                  </a:moveTo>
                  <a:lnTo>
                    <a:pt x="114300" y="105077"/>
                  </a:lnTo>
                  <a:lnTo>
                    <a:pt x="406622" y="71476"/>
                  </a:lnTo>
                  <a:cubicBezTo>
                    <a:pt x="407915" y="71328"/>
                    <a:pt x="408767" y="70566"/>
                    <a:pt x="408526" y="69774"/>
                  </a:cubicBezTo>
                  <a:cubicBezTo>
                    <a:pt x="408345" y="69182"/>
                    <a:pt x="407589" y="68718"/>
                    <a:pt x="406622" y="68608"/>
                  </a:cubicBezTo>
                  <a:lnTo>
                    <a:pt x="114300" y="35016"/>
                  </a:lnTo>
                  <a:lnTo>
                    <a:pt x="114300" y="0"/>
                  </a:lnTo>
                  <a:lnTo>
                    <a:pt x="0" y="70041"/>
                  </a:lnTo>
                  <a:close/>
                  <a:moveTo>
                    <a:pt x="104775" y="14082"/>
                  </a:moveTo>
                  <a:lnTo>
                    <a:pt x="104775" y="39860"/>
                  </a:lnTo>
                  <a:lnTo>
                    <a:pt x="112543" y="40753"/>
                  </a:lnTo>
                  <a:lnTo>
                    <a:pt x="367189" y="70003"/>
                  </a:lnTo>
                  <a:cubicBezTo>
                    <a:pt x="367214" y="70008"/>
                    <a:pt x="367227" y="70024"/>
                    <a:pt x="367219" y="70039"/>
                  </a:cubicBezTo>
                  <a:cubicBezTo>
                    <a:pt x="367214" y="70048"/>
                    <a:pt x="367203" y="70055"/>
                    <a:pt x="367189" y="70058"/>
                  </a:cubicBezTo>
                  <a:lnTo>
                    <a:pt x="112528" y="99331"/>
                  </a:lnTo>
                  <a:lnTo>
                    <a:pt x="104775" y="100224"/>
                  </a:lnTo>
                  <a:lnTo>
                    <a:pt x="104775" y="126116"/>
                  </a:lnTo>
                  <a:cubicBezTo>
                    <a:pt x="69966" y="105018"/>
                    <a:pt x="28361" y="79687"/>
                    <a:pt x="13211" y="70186"/>
                  </a:cubicBezTo>
                  <a:close/>
                </a:path>
              </a:pathLst>
            </a:custGeom>
            <a:solidFill>
              <a:srgbClr val="00B050"/>
            </a:solidFill>
            <a:ln w="4763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Graphic 7" descr="Heart outline">
              <a:extLst>
                <a:ext uri="{FF2B5EF4-FFF2-40B4-BE49-F238E27FC236}">
                  <a16:creationId xmlns:a16="http://schemas.microsoft.com/office/drawing/2014/main" id="{81C03E77-A54F-E318-8D73-FF81A255E788}"/>
                </a:ext>
              </a:extLst>
            </p:cNvPr>
            <p:cNvSpPr/>
            <p:nvPr/>
          </p:nvSpPr>
          <p:spPr>
            <a:xfrm>
              <a:off x="7266387" y="3834150"/>
              <a:ext cx="323850" cy="306847"/>
            </a:xfrm>
            <a:custGeom>
              <a:avLst/>
              <a:gdLst>
                <a:gd name="csX0" fmla="*/ 242888 w 323850"/>
                <a:gd name="csY0" fmla="*/ 0 h 306847"/>
                <a:gd name="csX1" fmla="*/ 161925 w 323850"/>
                <a:gd name="csY1" fmla="*/ 63960 h 306847"/>
                <a:gd name="csX2" fmla="*/ 80963 w 323850"/>
                <a:gd name="csY2" fmla="*/ 0 h 306847"/>
                <a:gd name="csX3" fmla="*/ 0 w 323850"/>
                <a:gd name="csY3" fmla="*/ 83010 h 306847"/>
                <a:gd name="csX4" fmla="*/ 161925 w 323850"/>
                <a:gd name="csY4" fmla="*/ 306848 h 306847"/>
                <a:gd name="csX5" fmla="*/ 323850 w 323850"/>
                <a:gd name="csY5" fmla="*/ 83010 h 306847"/>
                <a:gd name="csX6" fmla="*/ 242888 w 323850"/>
                <a:gd name="csY6" fmla="*/ 0 h 306847"/>
                <a:gd name="csX7" fmla="*/ 161925 w 323850"/>
                <a:gd name="csY7" fmla="*/ 294689 h 306847"/>
                <a:gd name="csX8" fmla="*/ 9525 w 323850"/>
                <a:gd name="csY8" fmla="*/ 83010 h 306847"/>
                <a:gd name="csX9" fmla="*/ 31223 w 323850"/>
                <a:gd name="csY9" fmla="*/ 32823 h 306847"/>
                <a:gd name="csX10" fmla="*/ 80963 w 323850"/>
                <a:gd name="csY10" fmla="*/ 9525 h 306847"/>
                <a:gd name="csX11" fmla="*/ 153419 w 323850"/>
                <a:gd name="csY11" fmla="*/ 68247 h 306847"/>
                <a:gd name="csX12" fmla="*/ 161925 w 323850"/>
                <a:gd name="csY12" fmla="*/ 85125 h 306847"/>
                <a:gd name="csX13" fmla="*/ 170431 w 323850"/>
                <a:gd name="csY13" fmla="*/ 68247 h 306847"/>
                <a:gd name="csX14" fmla="*/ 242888 w 323850"/>
                <a:gd name="csY14" fmla="*/ 9525 h 306847"/>
                <a:gd name="csX15" fmla="*/ 314325 w 323850"/>
                <a:gd name="csY15" fmla="*/ 83010 h 306847"/>
                <a:gd name="csX16" fmla="*/ 161925 w 323850"/>
                <a:gd name="csY16" fmla="*/ 294689 h 30684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323850" h="306847">
                  <a:moveTo>
                    <a:pt x="242888" y="0"/>
                  </a:moveTo>
                  <a:cubicBezTo>
                    <a:pt x="215217" y="0"/>
                    <a:pt x="185376" y="17431"/>
                    <a:pt x="161925" y="63960"/>
                  </a:cubicBezTo>
                  <a:cubicBezTo>
                    <a:pt x="138479" y="17440"/>
                    <a:pt x="108628" y="0"/>
                    <a:pt x="80963" y="0"/>
                  </a:cubicBezTo>
                  <a:cubicBezTo>
                    <a:pt x="37829" y="0"/>
                    <a:pt x="0" y="42386"/>
                    <a:pt x="0" y="83010"/>
                  </a:cubicBezTo>
                  <a:cubicBezTo>
                    <a:pt x="0" y="183023"/>
                    <a:pt x="161925" y="306848"/>
                    <a:pt x="161925" y="306848"/>
                  </a:cubicBezTo>
                  <a:cubicBezTo>
                    <a:pt x="161925" y="306848"/>
                    <a:pt x="323850" y="183023"/>
                    <a:pt x="323850" y="83010"/>
                  </a:cubicBezTo>
                  <a:cubicBezTo>
                    <a:pt x="323850" y="42391"/>
                    <a:pt x="286017" y="0"/>
                    <a:pt x="242888" y="0"/>
                  </a:cubicBezTo>
                  <a:close/>
                  <a:moveTo>
                    <a:pt x="161925" y="294689"/>
                  </a:moveTo>
                  <a:cubicBezTo>
                    <a:pt x="133421" y="271667"/>
                    <a:pt x="9525" y="166749"/>
                    <a:pt x="9525" y="83010"/>
                  </a:cubicBezTo>
                  <a:cubicBezTo>
                    <a:pt x="10274" y="64167"/>
                    <a:pt x="18008" y="46277"/>
                    <a:pt x="31223" y="32823"/>
                  </a:cubicBezTo>
                  <a:cubicBezTo>
                    <a:pt x="43944" y="18615"/>
                    <a:pt x="61904" y="10202"/>
                    <a:pt x="80963" y="9525"/>
                  </a:cubicBezTo>
                  <a:cubicBezTo>
                    <a:pt x="109004" y="9525"/>
                    <a:pt x="134060" y="29832"/>
                    <a:pt x="153419" y="68247"/>
                  </a:cubicBezTo>
                  <a:lnTo>
                    <a:pt x="161925" y="85125"/>
                  </a:lnTo>
                  <a:lnTo>
                    <a:pt x="170431" y="68247"/>
                  </a:lnTo>
                  <a:cubicBezTo>
                    <a:pt x="189790" y="29832"/>
                    <a:pt x="214846" y="9525"/>
                    <a:pt x="242888" y="9525"/>
                  </a:cubicBezTo>
                  <a:cubicBezTo>
                    <a:pt x="278940" y="9525"/>
                    <a:pt x="314325" y="45925"/>
                    <a:pt x="314325" y="83010"/>
                  </a:cubicBezTo>
                  <a:cubicBezTo>
                    <a:pt x="314325" y="166749"/>
                    <a:pt x="190429" y="271667"/>
                    <a:pt x="161925" y="294689"/>
                  </a:cubicBezTo>
                  <a:close/>
                </a:path>
              </a:pathLst>
            </a:custGeom>
            <a:solidFill>
              <a:schemeClr val="accent5"/>
            </a:solidFill>
            <a:ln w="4763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408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74C64-86BB-0850-8CB2-63D106680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6C99-998A-02EC-A434-D7486975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2F455C9B-C44D-3CF6-6237-637996EECDD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What?</a:t>
            </a:r>
          </a:p>
          <a:p>
            <a:r>
              <a:rPr lang="en-US" altLang="en-US" sz="2400" dirty="0"/>
              <a:t>What stood out to you regarding what you learned today?</a:t>
            </a:r>
          </a:p>
          <a:p>
            <a:pPr marL="64008" indent="0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So What?</a:t>
            </a:r>
          </a:p>
          <a:p>
            <a:r>
              <a:rPr lang="en-US" altLang="en-US" sz="2400" dirty="0"/>
              <a:t>Why do you think first-generation college students need tailored supports?</a:t>
            </a:r>
          </a:p>
          <a:p>
            <a:pPr marL="64008" indent="0">
              <a:buNone/>
            </a:pPr>
            <a:r>
              <a:rPr lang="en-US" altLang="en-US" b="1" dirty="0">
                <a:solidFill>
                  <a:schemeClr val="accent1"/>
                </a:solidFill>
              </a:rPr>
              <a:t>Now What?</a:t>
            </a:r>
          </a:p>
          <a:p>
            <a:r>
              <a:rPr lang="en-US" altLang="en-US" sz="2400" dirty="0"/>
              <a:t>In what ways can you support first-generation college students interested in STEM degrees?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856D55-E980-013D-D264-0D0D27F21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821" y="274638"/>
            <a:ext cx="1553076" cy="16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1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Unlocking STEM Futures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First-Generation College Students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Comes to Mind?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697329" cy="3262312"/>
          </a:xfrm>
        </p:spPr>
        <p:txBody>
          <a:bodyPr/>
          <a:lstStyle/>
          <a:p>
            <a:r>
              <a:rPr lang="en-US" altLang="en-US" dirty="0"/>
              <a:t>When you hear</a:t>
            </a:r>
            <a:br>
              <a:rPr lang="en-US" altLang="en-US" dirty="0"/>
            </a:br>
            <a:r>
              <a:rPr lang="en-US" altLang="en-US" dirty="0"/>
              <a:t>“first-generation,”</a:t>
            </a:r>
            <a:br>
              <a:rPr lang="en-US" altLang="en-US" dirty="0"/>
            </a:br>
            <a:r>
              <a:rPr lang="en-US" altLang="en-US" dirty="0"/>
              <a:t>what comes to mind?</a:t>
            </a:r>
            <a:endParaRPr lang="en-US" altLang="en-US" dirty="0">
              <a:highlight>
                <a:srgbClr val="FF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3A8B38-9E7C-2F0A-3D2E-ECF756ACE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46821" y="0"/>
            <a:ext cx="3497179" cy="5143500"/>
            <a:chOff x="5646821" y="0"/>
            <a:chExt cx="3497179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B37E98C-B225-A634-C2E4-6DA9B8B70000}"/>
                </a:ext>
              </a:extLst>
            </p:cNvPr>
            <p:cNvSpPr/>
            <p:nvPr/>
          </p:nvSpPr>
          <p:spPr>
            <a:xfrm>
              <a:off x="5646821" y="0"/>
              <a:ext cx="3497179" cy="51435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aphic 4" descr="Thought bubble outline">
              <a:extLst>
                <a:ext uri="{FF2B5EF4-FFF2-40B4-BE49-F238E27FC236}">
                  <a16:creationId xmlns:a16="http://schemas.microsoft.com/office/drawing/2014/main" id="{AEB66B60-2680-6F77-F0EA-8B3D816675F2}"/>
                </a:ext>
              </a:extLst>
            </p:cNvPr>
            <p:cNvGrpSpPr/>
            <p:nvPr/>
          </p:nvGrpSpPr>
          <p:grpSpPr>
            <a:xfrm>
              <a:off x="6146441" y="1339285"/>
              <a:ext cx="2582489" cy="2432311"/>
              <a:chOff x="6146441" y="1339285"/>
              <a:chExt cx="2582489" cy="2432311"/>
            </a:xfrm>
            <a:solidFill>
              <a:schemeClr val="bg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8905853-991B-74A5-C9B9-69613D8A89BF}"/>
                  </a:ext>
                </a:extLst>
              </p:cNvPr>
              <p:cNvSpPr/>
              <p:nvPr/>
            </p:nvSpPr>
            <p:spPr>
              <a:xfrm>
                <a:off x="6146441" y="1339285"/>
                <a:ext cx="2582489" cy="1798832"/>
              </a:xfrm>
              <a:custGeom>
                <a:avLst/>
                <a:gdLst>
                  <a:gd name="csX0" fmla="*/ 1323093 w 2582489"/>
                  <a:gd name="csY0" fmla="*/ 66626 h 1798832"/>
                  <a:gd name="csX1" fmla="*/ 1630874 w 2582489"/>
                  <a:gd name="csY1" fmla="*/ 320646 h 1798832"/>
                  <a:gd name="csX2" fmla="*/ 1631373 w 2582489"/>
                  <a:gd name="csY2" fmla="*/ 320846 h 1798832"/>
                  <a:gd name="csX3" fmla="*/ 1825768 w 2582489"/>
                  <a:gd name="csY3" fmla="*/ 255159 h 1798832"/>
                  <a:gd name="csX4" fmla="*/ 2139912 w 2582489"/>
                  <a:gd name="csY4" fmla="*/ 569402 h 1798832"/>
                  <a:gd name="csX5" fmla="*/ 2130652 w 2582489"/>
                  <a:gd name="csY5" fmla="*/ 641151 h 1798832"/>
                  <a:gd name="csX6" fmla="*/ 2130902 w 2582489"/>
                  <a:gd name="csY6" fmla="*/ 641551 h 1798832"/>
                  <a:gd name="csX7" fmla="*/ 2131051 w 2582489"/>
                  <a:gd name="csY7" fmla="*/ 641551 h 1798832"/>
                  <a:gd name="csX8" fmla="*/ 2206864 w 2582489"/>
                  <a:gd name="csY8" fmla="*/ 632291 h 1798832"/>
                  <a:gd name="csX9" fmla="*/ 2516521 w 2582489"/>
                  <a:gd name="csY9" fmla="*/ 951055 h 1798832"/>
                  <a:gd name="csX10" fmla="*/ 2202767 w 2582489"/>
                  <a:gd name="csY10" fmla="*/ 1260744 h 1798832"/>
                  <a:gd name="csX11" fmla="*/ 2077523 w 2582489"/>
                  <a:gd name="csY11" fmla="*/ 1232664 h 1798832"/>
                  <a:gd name="csX12" fmla="*/ 2077120 w 2582489"/>
                  <a:gd name="csY12" fmla="*/ 1232798 h 1798832"/>
                  <a:gd name="csX13" fmla="*/ 2077090 w 2582489"/>
                  <a:gd name="csY13" fmla="*/ 1232964 h 1798832"/>
                  <a:gd name="csX14" fmla="*/ 2077090 w 2582489"/>
                  <a:gd name="csY14" fmla="*/ 1254149 h 1798832"/>
                  <a:gd name="csX15" fmla="*/ 1787562 w 2582489"/>
                  <a:gd name="csY15" fmla="*/ 1573922 h 1798832"/>
                  <a:gd name="csX16" fmla="*/ 1512058 w 2582489"/>
                  <a:gd name="csY16" fmla="*/ 1446646 h 1798832"/>
                  <a:gd name="csX17" fmla="*/ 1511635 w 2582489"/>
                  <a:gd name="csY17" fmla="*/ 1446599 h 1798832"/>
                  <a:gd name="csX18" fmla="*/ 1511525 w 2582489"/>
                  <a:gd name="csY18" fmla="*/ 1446812 h 1798832"/>
                  <a:gd name="csX19" fmla="*/ 1168439 w 2582489"/>
                  <a:gd name="csY19" fmla="*/ 1730614 h 1798832"/>
                  <a:gd name="csX20" fmla="*/ 883238 w 2582489"/>
                  <a:gd name="csY20" fmla="*/ 1417733 h 1798832"/>
                  <a:gd name="csX21" fmla="*/ 886236 w 2582489"/>
                  <a:gd name="csY21" fmla="*/ 1383924 h 1798832"/>
                  <a:gd name="csX22" fmla="*/ 886136 w 2582489"/>
                  <a:gd name="csY22" fmla="*/ 1383557 h 1798832"/>
                  <a:gd name="csX23" fmla="*/ 885770 w 2582489"/>
                  <a:gd name="csY23" fmla="*/ 1383657 h 1798832"/>
                  <a:gd name="csX24" fmla="*/ 447818 w 2582489"/>
                  <a:gd name="csY24" fmla="*/ 1328290 h 1798832"/>
                  <a:gd name="csX25" fmla="*/ 383727 w 2582489"/>
                  <a:gd name="csY25" fmla="*/ 1166478 h 1798832"/>
                  <a:gd name="csX26" fmla="*/ 380562 w 2582489"/>
                  <a:gd name="csY26" fmla="*/ 1166478 h 1798832"/>
                  <a:gd name="csX27" fmla="*/ 66775 w 2582489"/>
                  <a:gd name="csY27" fmla="*/ 851778 h 1798832"/>
                  <a:gd name="csX28" fmla="*/ 376465 w 2582489"/>
                  <a:gd name="csY28" fmla="*/ 538025 h 1798832"/>
                  <a:gd name="csX29" fmla="*/ 452278 w 2582489"/>
                  <a:gd name="csY29" fmla="*/ 547285 h 1798832"/>
                  <a:gd name="csX30" fmla="*/ 452711 w 2582489"/>
                  <a:gd name="csY30" fmla="*/ 547002 h 1798832"/>
                  <a:gd name="csX31" fmla="*/ 452711 w 2582489"/>
                  <a:gd name="csY31" fmla="*/ 546852 h 1798832"/>
                  <a:gd name="csX32" fmla="*/ 443484 w 2582489"/>
                  <a:gd name="csY32" fmla="*/ 481765 h 1798832"/>
                  <a:gd name="csX33" fmla="*/ 748881 w 2582489"/>
                  <a:gd name="csY33" fmla="*/ 161123 h 1798832"/>
                  <a:gd name="csX34" fmla="*/ 1017976 w 2582489"/>
                  <a:gd name="csY34" fmla="*/ 301893 h 1798832"/>
                  <a:gd name="csX35" fmla="*/ 1018379 w 2582489"/>
                  <a:gd name="csY35" fmla="*/ 302023 h 1798832"/>
                  <a:gd name="csX36" fmla="*/ 1018509 w 2582489"/>
                  <a:gd name="csY36" fmla="*/ 301893 h 1798832"/>
                  <a:gd name="csX37" fmla="*/ 1323093 w 2582489"/>
                  <a:gd name="csY37" fmla="*/ 66626 h 1798832"/>
                  <a:gd name="csX38" fmla="*/ 1323093 w 2582489"/>
                  <a:gd name="csY38" fmla="*/ 7 h 1798832"/>
                  <a:gd name="csX39" fmla="*/ 999156 w 2582489"/>
                  <a:gd name="csY39" fmla="*/ 182211 h 1798832"/>
                  <a:gd name="csX40" fmla="*/ 757594 w 2582489"/>
                  <a:gd name="csY40" fmla="*/ 94274 h 1798832"/>
                  <a:gd name="csX41" fmla="*/ 376798 w 2582489"/>
                  <a:gd name="csY41" fmla="*/ 471405 h 1798832"/>
                  <a:gd name="csX42" fmla="*/ 23 w 2582489"/>
                  <a:gd name="csY42" fmla="*/ 856378 h 1798832"/>
                  <a:gd name="csX43" fmla="*/ 327167 w 2582489"/>
                  <a:gd name="csY43" fmla="*/ 1229367 h 1798832"/>
                  <a:gd name="csX44" fmla="*/ 786411 w 2582489"/>
                  <a:gd name="csY44" fmla="*/ 1504534 h 1798832"/>
                  <a:gd name="csX45" fmla="*/ 824080 w 2582489"/>
                  <a:gd name="csY45" fmla="*/ 1492979 h 1798832"/>
                  <a:gd name="csX46" fmla="*/ 1273581 w 2582489"/>
                  <a:gd name="csY46" fmla="*/ 1791181 h 1798832"/>
                  <a:gd name="csX47" fmla="*/ 1546034 w 2582489"/>
                  <a:gd name="csY47" fmla="*/ 1573256 h 1798832"/>
                  <a:gd name="csX48" fmla="*/ 1762913 w 2582489"/>
                  <a:gd name="csY48" fmla="*/ 1641607 h 1798832"/>
                  <a:gd name="csX49" fmla="*/ 2138946 w 2582489"/>
                  <a:gd name="csY49" fmla="*/ 1320968 h 1798832"/>
                  <a:gd name="csX50" fmla="*/ 2202767 w 2582489"/>
                  <a:gd name="csY50" fmla="*/ 1327364 h 1798832"/>
                  <a:gd name="csX51" fmla="*/ 2582487 w 2582489"/>
                  <a:gd name="csY51" fmla="*/ 945362 h 1798832"/>
                  <a:gd name="csX52" fmla="*/ 2206531 w 2582489"/>
                  <a:gd name="csY52" fmla="*/ 565672 h 1798832"/>
                  <a:gd name="csX53" fmla="*/ 1825768 w 2582489"/>
                  <a:gd name="csY53" fmla="*/ 188540 h 1798832"/>
                  <a:gd name="csX54" fmla="*/ 1669646 w 2582489"/>
                  <a:gd name="csY54" fmla="*/ 221550 h 1798832"/>
                  <a:gd name="csX55" fmla="*/ 1323093 w 2582489"/>
                  <a:gd name="csY55" fmla="*/ 7 h 17988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</a:cxnLst>
                <a:rect l="l" t="t" r="r" b="b"/>
                <a:pathLst>
                  <a:path w="2582489" h="1798832">
                    <a:moveTo>
                      <a:pt x="1323093" y="66626"/>
                    </a:moveTo>
                    <a:cubicBezTo>
                      <a:pt x="1473622" y="65710"/>
                      <a:pt x="1603227" y="172674"/>
                      <a:pt x="1630874" y="320646"/>
                    </a:cubicBezTo>
                    <a:cubicBezTo>
                      <a:pt x="1630874" y="320879"/>
                      <a:pt x="1631173" y="321012"/>
                      <a:pt x="1631373" y="320846"/>
                    </a:cubicBezTo>
                    <a:cubicBezTo>
                      <a:pt x="1687327" y="278433"/>
                      <a:pt x="1755558" y="255379"/>
                      <a:pt x="1825768" y="255159"/>
                    </a:cubicBezTo>
                    <a:cubicBezTo>
                      <a:pt x="1999075" y="255709"/>
                      <a:pt x="2139419" y="396096"/>
                      <a:pt x="2139912" y="569402"/>
                    </a:cubicBezTo>
                    <a:cubicBezTo>
                      <a:pt x="2140082" y="593629"/>
                      <a:pt x="2136967" y="617765"/>
                      <a:pt x="2130652" y="641151"/>
                    </a:cubicBezTo>
                    <a:cubicBezTo>
                      <a:pt x="2130612" y="641331"/>
                      <a:pt x="2130722" y="641511"/>
                      <a:pt x="2130902" y="641551"/>
                    </a:cubicBezTo>
                    <a:cubicBezTo>
                      <a:pt x="2130952" y="641561"/>
                      <a:pt x="2131002" y="641561"/>
                      <a:pt x="2131051" y="641551"/>
                    </a:cubicBezTo>
                    <a:cubicBezTo>
                      <a:pt x="2155787" y="635059"/>
                      <a:pt x="2181292" y="631941"/>
                      <a:pt x="2206864" y="632291"/>
                    </a:cubicBezTo>
                    <a:cubicBezTo>
                      <a:pt x="2380398" y="634806"/>
                      <a:pt x="2519036" y="777521"/>
                      <a:pt x="2516521" y="951055"/>
                    </a:cubicBezTo>
                    <a:cubicBezTo>
                      <a:pt x="2514036" y="1122636"/>
                      <a:pt x="2374365" y="1260495"/>
                      <a:pt x="2202767" y="1260744"/>
                    </a:cubicBezTo>
                    <a:cubicBezTo>
                      <a:pt x="2159595" y="1259572"/>
                      <a:pt x="2117061" y="1250035"/>
                      <a:pt x="2077523" y="1232664"/>
                    </a:cubicBezTo>
                    <a:cubicBezTo>
                      <a:pt x="2077376" y="1232591"/>
                      <a:pt x="2077193" y="1232648"/>
                      <a:pt x="2077120" y="1232798"/>
                    </a:cubicBezTo>
                    <a:cubicBezTo>
                      <a:pt x="2077093" y="1232848"/>
                      <a:pt x="2077083" y="1232908"/>
                      <a:pt x="2077090" y="1232964"/>
                    </a:cubicBezTo>
                    <a:lnTo>
                      <a:pt x="2077090" y="1254149"/>
                    </a:lnTo>
                    <a:cubicBezTo>
                      <a:pt x="2078452" y="1419825"/>
                      <a:pt x="1952558" y="1558869"/>
                      <a:pt x="1787562" y="1573922"/>
                    </a:cubicBezTo>
                    <a:cubicBezTo>
                      <a:pt x="1679759" y="1582769"/>
                      <a:pt x="1575203" y="1534467"/>
                      <a:pt x="1512058" y="1446646"/>
                    </a:cubicBezTo>
                    <a:cubicBezTo>
                      <a:pt x="1511955" y="1446516"/>
                      <a:pt x="1511765" y="1446496"/>
                      <a:pt x="1511635" y="1446599"/>
                    </a:cubicBezTo>
                    <a:cubicBezTo>
                      <a:pt x="1511572" y="1446652"/>
                      <a:pt x="1511532" y="1446729"/>
                      <a:pt x="1511525" y="1446812"/>
                    </a:cubicBezTo>
                    <a:cubicBezTo>
                      <a:pt x="1495153" y="1619922"/>
                      <a:pt x="1341549" y="1746986"/>
                      <a:pt x="1168439" y="1730614"/>
                    </a:cubicBezTo>
                    <a:cubicBezTo>
                      <a:pt x="1006974" y="1715345"/>
                      <a:pt x="883528" y="1579918"/>
                      <a:pt x="883238" y="1417733"/>
                    </a:cubicBezTo>
                    <a:cubicBezTo>
                      <a:pt x="883212" y="1406394"/>
                      <a:pt x="884218" y="1395079"/>
                      <a:pt x="886236" y="1383924"/>
                    </a:cubicBezTo>
                    <a:cubicBezTo>
                      <a:pt x="886310" y="1383794"/>
                      <a:pt x="886266" y="1383630"/>
                      <a:pt x="886136" y="1383557"/>
                    </a:cubicBezTo>
                    <a:cubicBezTo>
                      <a:pt x="886006" y="1383484"/>
                      <a:pt x="885843" y="1383527"/>
                      <a:pt x="885770" y="1383657"/>
                    </a:cubicBezTo>
                    <a:cubicBezTo>
                      <a:pt x="749543" y="1489305"/>
                      <a:pt x="553466" y="1464516"/>
                      <a:pt x="447818" y="1328290"/>
                    </a:cubicBezTo>
                    <a:cubicBezTo>
                      <a:pt x="411544" y="1281520"/>
                      <a:pt x="389316" y="1225400"/>
                      <a:pt x="383727" y="1166478"/>
                    </a:cubicBezTo>
                    <a:lnTo>
                      <a:pt x="380562" y="1166478"/>
                    </a:lnTo>
                    <a:cubicBezTo>
                      <a:pt x="207012" y="1166225"/>
                      <a:pt x="66522" y="1025332"/>
                      <a:pt x="66775" y="851778"/>
                    </a:cubicBezTo>
                    <a:cubicBezTo>
                      <a:pt x="67025" y="680180"/>
                      <a:pt x="204884" y="540510"/>
                      <a:pt x="376465" y="538025"/>
                    </a:cubicBezTo>
                    <a:cubicBezTo>
                      <a:pt x="402037" y="537672"/>
                      <a:pt x="427542" y="540790"/>
                      <a:pt x="452278" y="547285"/>
                    </a:cubicBezTo>
                    <a:cubicBezTo>
                      <a:pt x="452475" y="547325"/>
                      <a:pt x="452671" y="547198"/>
                      <a:pt x="452711" y="547002"/>
                    </a:cubicBezTo>
                    <a:cubicBezTo>
                      <a:pt x="452721" y="546952"/>
                      <a:pt x="452721" y="546902"/>
                      <a:pt x="452711" y="546852"/>
                    </a:cubicBezTo>
                    <a:cubicBezTo>
                      <a:pt x="447142" y="525584"/>
                      <a:pt x="444047" y="503742"/>
                      <a:pt x="443484" y="481765"/>
                    </a:cubicBezTo>
                    <a:cubicBezTo>
                      <a:pt x="439274" y="308891"/>
                      <a:pt x="576003" y="165333"/>
                      <a:pt x="748881" y="161123"/>
                    </a:cubicBezTo>
                    <a:cubicBezTo>
                      <a:pt x="856854" y="158495"/>
                      <a:pt x="958558" y="211700"/>
                      <a:pt x="1017976" y="301893"/>
                    </a:cubicBezTo>
                    <a:cubicBezTo>
                      <a:pt x="1018053" y="302039"/>
                      <a:pt x="1018232" y="302099"/>
                      <a:pt x="1018379" y="302023"/>
                    </a:cubicBezTo>
                    <a:cubicBezTo>
                      <a:pt x="1018436" y="301993"/>
                      <a:pt x="1018479" y="301949"/>
                      <a:pt x="1018509" y="301893"/>
                    </a:cubicBezTo>
                    <a:cubicBezTo>
                      <a:pt x="1056119" y="164260"/>
                      <a:pt x="1180424" y="68245"/>
                      <a:pt x="1323093" y="66626"/>
                    </a:cubicBezTo>
                    <a:moveTo>
                      <a:pt x="1323093" y="7"/>
                    </a:moveTo>
                    <a:cubicBezTo>
                      <a:pt x="1190940" y="903"/>
                      <a:pt x="1068550" y="69744"/>
                      <a:pt x="999156" y="182211"/>
                    </a:cubicBezTo>
                    <a:cubicBezTo>
                      <a:pt x="931424" y="125505"/>
                      <a:pt x="845932" y="94380"/>
                      <a:pt x="757594" y="94274"/>
                    </a:cubicBezTo>
                    <a:cubicBezTo>
                      <a:pt x="548819" y="94533"/>
                      <a:pt x="379077" y="262644"/>
                      <a:pt x="376798" y="471405"/>
                    </a:cubicBezTo>
                    <a:cubicBezTo>
                      <a:pt x="166448" y="473667"/>
                      <a:pt x="-2241" y="646025"/>
                      <a:pt x="23" y="856378"/>
                    </a:cubicBezTo>
                    <a:cubicBezTo>
                      <a:pt x="2045" y="1044418"/>
                      <a:pt x="140996" y="1202839"/>
                      <a:pt x="327167" y="1229367"/>
                    </a:cubicBezTo>
                    <a:cubicBezTo>
                      <a:pt x="377998" y="1432169"/>
                      <a:pt x="583608" y="1555365"/>
                      <a:pt x="786411" y="1504534"/>
                    </a:cubicBezTo>
                    <a:cubicBezTo>
                      <a:pt x="799158" y="1501340"/>
                      <a:pt x="811733" y="1497483"/>
                      <a:pt x="824080" y="1492979"/>
                    </a:cubicBezTo>
                    <a:cubicBezTo>
                      <a:pt x="865861" y="1699453"/>
                      <a:pt x="1067111" y="1832961"/>
                      <a:pt x="1273581" y="1791181"/>
                    </a:cubicBezTo>
                    <a:cubicBezTo>
                      <a:pt x="1394245" y="1766765"/>
                      <a:pt x="1495706" y="1685609"/>
                      <a:pt x="1546034" y="1573256"/>
                    </a:cubicBezTo>
                    <a:cubicBezTo>
                      <a:pt x="1609442" y="1618077"/>
                      <a:pt x="1685265" y="1641973"/>
                      <a:pt x="1762913" y="1641607"/>
                    </a:cubicBezTo>
                    <a:cubicBezTo>
                      <a:pt x="1949917" y="1641381"/>
                      <a:pt x="2109170" y="1505587"/>
                      <a:pt x="2138946" y="1320968"/>
                    </a:cubicBezTo>
                    <a:cubicBezTo>
                      <a:pt x="2159964" y="1325142"/>
                      <a:pt x="2181339" y="1327284"/>
                      <a:pt x="2202767" y="1327364"/>
                    </a:cubicBezTo>
                    <a:cubicBezTo>
                      <a:pt x="2413111" y="1326734"/>
                      <a:pt x="2583117" y="1155706"/>
                      <a:pt x="2582487" y="945362"/>
                    </a:cubicBezTo>
                    <a:cubicBezTo>
                      <a:pt x="2581861" y="737376"/>
                      <a:pt x="2414500" y="568350"/>
                      <a:pt x="2206531" y="565672"/>
                    </a:cubicBezTo>
                    <a:cubicBezTo>
                      <a:pt x="2204253" y="356923"/>
                      <a:pt x="2034530" y="188820"/>
                      <a:pt x="1825768" y="188540"/>
                    </a:cubicBezTo>
                    <a:cubicBezTo>
                      <a:pt x="1772007" y="188630"/>
                      <a:pt x="1718844" y="199872"/>
                      <a:pt x="1669646" y="221550"/>
                    </a:cubicBezTo>
                    <a:cubicBezTo>
                      <a:pt x="1607893" y="85849"/>
                      <a:pt x="1472180" y="-909"/>
                      <a:pt x="1323093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33238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F032D6F-4986-FC71-15B5-501F02049732}"/>
                  </a:ext>
                </a:extLst>
              </p:cNvPr>
              <p:cNvSpPr/>
              <p:nvPr/>
            </p:nvSpPr>
            <p:spPr>
              <a:xfrm>
                <a:off x="6605448" y="3071993"/>
                <a:ext cx="399715" cy="399715"/>
              </a:xfrm>
              <a:custGeom>
                <a:avLst/>
                <a:gdLst>
                  <a:gd name="csX0" fmla="*/ 199858 w 399715"/>
                  <a:gd name="csY0" fmla="*/ 66619 h 399715"/>
                  <a:gd name="csX1" fmla="*/ 333097 w 399715"/>
                  <a:gd name="csY1" fmla="*/ 199858 h 399715"/>
                  <a:gd name="csX2" fmla="*/ 199858 w 399715"/>
                  <a:gd name="csY2" fmla="*/ 333096 h 399715"/>
                  <a:gd name="csX3" fmla="*/ 66619 w 399715"/>
                  <a:gd name="csY3" fmla="*/ 199858 h 399715"/>
                  <a:gd name="csX4" fmla="*/ 199858 w 399715"/>
                  <a:gd name="csY4" fmla="*/ 66619 h 399715"/>
                  <a:gd name="csX5" fmla="*/ 199858 w 399715"/>
                  <a:gd name="csY5" fmla="*/ 0 h 399715"/>
                  <a:gd name="csX6" fmla="*/ 0 w 399715"/>
                  <a:gd name="csY6" fmla="*/ 199858 h 399715"/>
                  <a:gd name="csX7" fmla="*/ 199858 w 399715"/>
                  <a:gd name="csY7" fmla="*/ 399716 h 399715"/>
                  <a:gd name="csX8" fmla="*/ 399716 w 399715"/>
                  <a:gd name="csY8" fmla="*/ 199858 h 399715"/>
                  <a:gd name="csX9" fmla="*/ 199858 w 399715"/>
                  <a:gd name="csY9" fmla="*/ 0 h 3997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399715" h="399715">
                    <a:moveTo>
                      <a:pt x="199858" y="66619"/>
                    </a:moveTo>
                    <a:cubicBezTo>
                      <a:pt x="273442" y="66619"/>
                      <a:pt x="333097" y="126273"/>
                      <a:pt x="333097" y="199858"/>
                    </a:cubicBezTo>
                    <a:cubicBezTo>
                      <a:pt x="333097" y="273442"/>
                      <a:pt x="273442" y="333096"/>
                      <a:pt x="199858" y="333096"/>
                    </a:cubicBezTo>
                    <a:cubicBezTo>
                      <a:pt x="126274" y="333096"/>
                      <a:pt x="66619" y="273442"/>
                      <a:pt x="66619" y="199858"/>
                    </a:cubicBezTo>
                    <a:cubicBezTo>
                      <a:pt x="66729" y="126317"/>
                      <a:pt x="126317" y="66729"/>
                      <a:pt x="199858" y="66619"/>
                    </a:cubicBezTo>
                    <a:moveTo>
                      <a:pt x="199858" y="0"/>
                    </a:moveTo>
                    <a:cubicBezTo>
                      <a:pt x="89480" y="0"/>
                      <a:pt x="0" y="89480"/>
                      <a:pt x="0" y="199858"/>
                    </a:cubicBezTo>
                    <a:cubicBezTo>
                      <a:pt x="0" y="310236"/>
                      <a:pt x="89480" y="399716"/>
                      <a:pt x="199858" y="399716"/>
                    </a:cubicBezTo>
                    <a:cubicBezTo>
                      <a:pt x="310236" y="399716"/>
                      <a:pt x="399716" y="310236"/>
                      <a:pt x="399716" y="199858"/>
                    </a:cubicBezTo>
                    <a:cubicBezTo>
                      <a:pt x="399716" y="89480"/>
                      <a:pt x="310236" y="0"/>
                      <a:pt x="199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3238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ECF867F-0446-DDBC-5577-7D2A757D6BC2}"/>
                  </a:ext>
                </a:extLst>
              </p:cNvPr>
              <p:cNvSpPr/>
              <p:nvPr/>
            </p:nvSpPr>
            <p:spPr>
              <a:xfrm>
                <a:off x="6255696" y="3471809"/>
                <a:ext cx="299786" cy="299786"/>
              </a:xfrm>
              <a:custGeom>
                <a:avLst/>
                <a:gdLst>
                  <a:gd name="csX0" fmla="*/ 149893 w 299786"/>
                  <a:gd name="csY0" fmla="*/ 66619 h 299786"/>
                  <a:gd name="csX1" fmla="*/ 233168 w 299786"/>
                  <a:gd name="csY1" fmla="*/ 149893 h 299786"/>
                  <a:gd name="csX2" fmla="*/ 149893 w 299786"/>
                  <a:gd name="csY2" fmla="*/ 233168 h 299786"/>
                  <a:gd name="csX3" fmla="*/ 66619 w 299786"/>
                  <a:gd name="csY3" fmla="*/ 149893 h 299786"/>
                  <a:gd name="csX4" fmla="*/ 149893 w 299786"/>
                  <a:gd name="csY4" fmla="*/ 66619 h 299786"/>
                  <a:gd name="csX5" fmla="*/ 149893 w 299786"/>
                  <a:gd name="csY5" fmla="*/ 0 h 299786"/>
                  <a:gd name="csX6" fmla="*/ 0 w 299786"/>
                  <a:gd name="csY6" fmla="*/ 149893 h 299786"/>
                  <a:gd name="csX7" fmla="*/ 149893 w 299786"/>
                  <a:gd name="csY7" fmla="*/ 299787 h 299786"/>
                  <a:gd name="csX8" fmla="*/ 299787 w 299786"/>
                  <a:gd name="csY8" fmla="*/ 149893 h 299786"/>
                  <a:gd name="csX9" fmla="*/ 149893 w 299786"/>
                  <a:gd name="csY9" fmla="*/ 0 h 2997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99786" h="299786">
                    <a:moveTo>
                      <a:pt x="149893" y="66619"/>
                    </a:moveTo>
                    <a:cubicBezTo>
                      <a:pt x="195884" y="66619"/>
                      <a:pt x="233168" y="103903"/>
                      <a:pt x="233168" y="149893"/>
                    </a:cubicBezTo>
                    <a:cubicBezTo>
                      <a:pt x="233168" y="195884"/>
                      <a:pt x="195884" y="233168"/>
                      <a:pt x="149893" y="233168"/>
                    </a:cubicBezTo>
                    <a:cubicBezTo>
                      <a:pt x="103903" y="233168"/>
                      <a:pt x="66619" y="195884"/>
                      <a:pt x="66619" y="149893"/>
                    </a:cubicBezTo>
                    <a:cubicBezTo>
                      <a:pt x="66619" y="103903"/>
                      <a:pt x="103903" y="66619"/>
                      <a:pt x="149893" y="66619"/>
                    </a:cubicBezTo>
                    <a:moveTo>
                      <a:pt x="149893" y="0"/>
                    </a:moveTo>
                    <a:cubicBezTo>
                      <a:pt x="67109" y="0"/>
                      <a:pt x="0" y="67109"/>
                      <a:pt x="0" y="149893"/>
                    </a:cubicBezTo>
                    <a:cubicBezTo>
                      <a:pt x="0" y="232678"/>
                      <a:pt x="67109" y="299787"/>
                      <a:pt x="149893" y="299787"/>
                    </a:cubicBezTo>
                    <a:cubicBezTo>
                      <a:pt x="232678" y="299787"/>
                      <a:pt x="299787" y="232678"/>
                      <a:pt x="299787" y="149893"/>
                    </a:cubicBezTo>
                    <a:cubicBezTo>
                      <a:pt x="299787" y="67109"/>
                      <a:pt x="232678" y="0"/>
                      <a:pt x="1498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3238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F33B8-9FA7-A4A8-210A-901CAAB67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6184-BECD-5C9D-BB64-B77A3415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Comes to Mind?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2D93F0D-0F06-7755-78F5-CB97ACFC8B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“First-generation” can have different meanings.</a:t>
            </a:r>
            <a:endParaRPr lang="en-US" altLang="en-US" dirty="0"/>
          </a:p>
          <a:p>
            <a:r>
              <a:rPr lang="en-US" dirty="0"/>
              <a:t>For this session</a:t>
            </a:r>
            <a:r>
              <a:rPr lang="en-US" altLang="en-US" dirty="0"/>
              <a:t>:</a:t>
            </a:r>
          </a:p>
          <a:p>
            <a:pPr lvl="1"/>
            <a:r>
              <a:rPr lang="en-US" sz="2400" dirty="0"/>
              <a:t>A college student would be considered a “first-generation” student if neither of their parents nor guardians have attended college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069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02D6D-C75E-8FA4-148C-1D7755D4C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D411-953C-4835-59FF-C1180C73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Comes to Mind?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F760E22-1523-0277-544D-F15BB3F5416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697329" cy="3262312"/>
          </a:xfrm>
        </p:spPr>
        <p:txBody>
          <a:bodyPr/>
          <a:lstStyle/>
          <a:p>
            <a:r>
              <a:rPr lang="en-US" altLang="en-US" dirty="0"/>
              <a:t>When you hear “STEM,”</a:t>
            </a:r>
            <a:br>
              <a:rPr lang="en-US" altLang="en-US" dirty="0"/>
            </a:br>
            <a:r>
              <a:rPr lang="en-US" altLang="en-US" dirty="0"/>
              <a:t>what comes to mind?</a:t>
            </a:r>
            <a:endParaRPr lang="en-US" altLang="en-US" dirty="0">
              <a:highlight>
                <a:srgbClr val="FFFF00"/>
              </a:highligh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81393C-A1FF-8330-2E36-682298390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46821" y="0"/>
            <a:ext cx="3497179" cy="5143500"/>
            <a:chOff x="5646821" y="0"/>
            <a:chExt cx="3497179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C092EB-1940-941E-51CB-2D417D0AFAFF}"/>
                </a:ext>
              </a:extLst>
            </p:cNvPr>
            <p:cNvSpPr/>
            <p:nvPr/>
          </p:nvSpPr>
          <p:spPr>
            <a:xfrm>
              <a:off x="5646821" y="0"/>
              <a:ext cx="3497179" cy="51435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aphic 4" descr="Thought bubble outline">
              <a:extLst>
                <a:ext uri="{FF2B5EF4-FFF2-40B4-BE49-F238E27FC236}">
                  <a16:creationId xmlns:a16="http://schemas.microsoft.com/office/drawing/2014/main" id="{4A38427D-7346-F8B2-B791-9511127B181C}"/>
                </a:ext>
              </a:extLst>
            </p:cNvPr>
            <p:cNvGrpSpPr/>
            <p:nvPr/>
          </p:nvGrpSpPr>
          <p:grpSpPr>
            <a:xfrm>
              <a:off x="6146441" y="1339285"/>
              <a:ext cx="2582489" cy="2432311"/>
              <a:chOff x="6146441" y="1339285"/>
              <a:chExt cx="2582489" cy="2432311"/>
            </a:xfrm>
            <a:solidFill>
              <a:schemeClr val="bg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66C8B57-55D8-1724-64D2-9E0F613913CC}"/>
                  </a:ext>
                </a:extLst>
              </p:cNvPr>
              <p:cNvSpPr/>
              <p:nvPr/>
            </p:nvSpPr>
            <p:spPr>
              <a:xfrm>
                <a:off x="6146441" y="1339285"/>
                <a:ext cx="2582489" cy="1798832"/>
              </a:xfrm>
              <a:custGeom>
                <a:avLst/>
                <a:gdLst>
                  <a:gd name="csX0" fmla="*/ 1323093 w 2582489"/>
                  <a:gd name="csY0" fmla="*/ 66626 h 1798832"/>
                  <a:gd name="csX1" fmla="*/ 1630874 w 2582489"/>
                  <a:gd name="csY1" fmla="*/ 320646 h 1798832"/>
                  <a:gd name="csX2" fmla="*/ 1631373 w 2582489"/>
                  <a:gd name="csY2" fmla="*/ 320846 h 1798832"/>
                  <a:gd name="csX3" fmla="*/ 1825768 w 2582489"/>
                  <a:gd name="csY3" fmla="*/ 255159 h 1798832"/>
                  <a:gd name="csX4" fmla="*/ 2139912 w 2582489"/>
                  <a:gd name="csY4" fmla="*/ 569402 h 1798832"/>
                  <a:gd name="csX5" fmla="*/ 2130652 w 2582489"/>
                  <a:gd name="csY5" fmla="*/ 641151 h 1798832"/>
                  <a:gd name="csX6" fmla="*/ 2130902 w 2582489"/>
                  <a:gd name="csY6" fmla="*/ 641551 h 1798832"/>
                  <a:gd name="csX7" fmla="*/ 2131051 w 2582489"/>
                  <a:gd name="csY7" fmla="*/ 641551 h 1798832"/>
                  <a:gd name="csX8" fmla="*/ 2206864 w 2582489"/>
                  <a:gd name="csY8" fmla="*/ 632291 h 1798832"/>
                  <a:gd name="csX9" fmla="*/ 2516521 w 2582489"/>
                  <a:gd name="csY9" fmla="*/ 951055 h 1798832"/>
                  <a:gd name="csX10" fmla="*/ 2202767 w 2582489"/>
                  <a:gd name="csY10" fmla="*/ 1260744 h 1798832"/>
                  <a:gd name="csX11" fmla="*/ 2077523 w 2582489"/>
                  <a:gd name="csY11" fmla="*/ 1232664 h 1798832"/>
                  <a:gd name="csX12" fmla="*/ 2077120 w 2582489"/>
                  <a:gd name="csY12" fmla="*/ 1232798 h 1798832"/>
                  <a:gd name="csX13" fmla="*/ 2077090 w 2582489"/>
                  <a:gd name="csY13" fmla="*/ 1232964 h 1798832"/>
                  <a:gd name="csX14" fmla="*/ 2077090 w 2582489"/>
                  <a:gd name="csY14" fmla="*/ 1254149 h 1798832"/>
                  <a:gd name="csX15" fmla="*/ 1787562 w 2582489"/>
                  <a:gd name="csY15" fmla="*/ 1573922 h 1798832"/>
                  <a:gd name="csX16" fmla="*/ 1512058 w 2582489"/>
                  <a:gd name="csY16" fmla="*/ 1446646 h 1798832"/>
                  <a:gd name="csX17" fmla="*/ 1511635 w 2582489"/>
                  <a:gd name="csY17" fmla="*/ 1446599 h 1798832"/>
                  <a:gd name="csX18" fmla="*/ 1511525 w 2582489"/>
                  <a:gd name="csY18" fmla="*/ 1446812 h 1798832"/>
                  <a:gd name="csX19" fmla="*/ 1168439 w 2582489"/>
                  <a:gd name="csY19" fmla="*/ 1730614 h 1798832"/>
                  <a:gd name="csX20" fmla="*/ 883238 w 2582489"/>
                  <a:gd name="csY20" fmla="*/ 1417733 h 1798832"/>
                  <a:gd name="csX21" fmla="*/ 886236 w 2582489"/>
                  <a:gd name="csY21" fmla="*/ 1383924 h 1798832"/>
                  <a:gd name="csX22" fmla="*/ 886136 w 2582489"/>
                  <a:gd name="csY22" fmla="*/ 1383557 h 1798832"/>
                  <a:gd name="csX23" fmla="*/ 885770 w 2582489"/>
                  <a:gd name="csY23" fmla="*/ 1383657 h 1798832"/>
                  <a:gd name="csX24" fmla="*/ 447818 w 2582489"/>
                  <a:gd name="csY24" fmla="*/ 1328290 h 1798832"/>
                  <a:gd name="csX25" fmla="*/ 383727 w 2582489"/>
                  <a:gd name="csY25" fmla="*/ 1166478 h 1798832"/>
                  <a:gd name="csX26" fmla="*/ 380562 w 2582489"/>
                  <a:gd name="csY26" fmla="*/ 1166478 h 1798832"/>
                  <a:gd name="csX27" fmla="*/ 66775 w 2582489"/>
                  <a:gd name="csY27" fmla="*/ 851778 h 1798832"/>
                  <a:gd name="csX28" fmla="*/ 376465 w 2582489"/>
                  <a:gd name="csY28" fmla="*/ 538025 h 1798832"/>
                  <a:gd name="csX29" fmla="*/ 452278 w 2582489"/>
                  <a:gd name="csY29" fmla="*/ 547285 h 1798832"/>
                  <a:gd name="csX30" fmla="*/ 452711 w 2582489"/>
                  <a:gd name="csY30" fmla="*/ 547002 h 1798832"/>
                  <a:gd name="csX31" fmla="*/ 452711 w 2582489"/>
                  <a:gd name="csY31" fmla="*/ 546852 h 1798832"/>
                  <a:gd name="csX32" fmla="*/ 443484 w 2582489"/>
                  <a:gd name="csY32" fmla="*/ 481765 h 1798832"/>
                  <a:gd name="csX33" fmla="*/ 748881 w 2582489"/>
                  <a:gd name="csY33" fmla="*/ 161123 h 1798832"/>
                  <a:gd name="csX34" fmla="*/ 1017976 w 2582489"/>
                  <a:gd name="csY34" fmla="*/ 301893 h 1798832"/>
                  <a:gd name="csX35" fmla="*/ 1018379 w 2582489"/>
                  <a:gd name="csY35" fmla="*/ 302023 h 1798832"/>
                  <a:gd name="csX36" fmla="*/ 1018509 w 2582489"/>
                  <a:gd name="csY36" fmla="*/ 301893 h 1798832"/>
                  <a:gd name="csX37" fmla="*/ 1323093 w 2582489"/>
                  <a:gd name="csY37" fmla="*/ 66626 h 1798832"/>
                  <a:gd name="csX38" fmla="*/ 1323093 w 2582489"/>
                  <a:gd name="csY38" fmla="*/ 7 h 1798832"/>
                  <a:gd name="csX39" fmla="*/ 999156 w 2582489"/>
                  <a:gd name="csY39" fmla="*/ 182211 h 1798832"/>
                  <a:gd name="csX40" fmla="*/ 757594 w 2582489"/>
                  <a:gd name="csY40" fmla="*/ 94274 h 1798832"/>
                  <a:gd name="csX41" fmla="*/ 376798 w 2582489"/>
                  <a:gd name="csY41" fmla="*/ 471405 h 1798832"/>
                  <a:gd name="csX42" fmla="*/ 23 w 2582489"/>
                  <a:gd name="csY42" fmla="*/ 856378 h 1798832"/>
                  <a:gd name="csX43" fmla="*/ 327167 w 2582489"/>
                  <a:gd name="csY43" fmla="*/ 1229367 h 1798832"/>
                  <a:gd name="csX44" fmla="*/ 786411 w 2582489"/>
                  <a:gd name="csY44" fmla="*/ 1504534 h 1798832"/>
                  <a:gd name="csX45" fmla="*/ 824080 w 2582489"/>
                  <a:gd name="csY45" fmla="*/ 1492979 h 1798832"/>
                  <a:gd name="csX46" fmla="*/ 1273581 w 2582489"/>
                  <a:gd name="csY46" fmla="*/ 1791181 h 1798832"/>
                  <a:gd name="csX47" fmla="*/ 1546034 w 2582489"/>
                  <a:gd name="csY47" fmla="*/ 1573256 h 1798832"/>
                  <a:gd name="csX48" fmla="*/ 1762913 w 2582489"/>
                  <a:gd name="csY48" fmla="*/ 1641607 h 1798832"/>
                  <a:gd name="csX49" fmla="*/ 2138946 w 2582489"/>
                  <a:gd name="csY49" fmla="*/ 1320968 h 1798832"/>
                  <a:gd name="csX50" fmla="*/ 2202767 w 2582489"/>
                  <a:gd name="csY50" fmla="*/ 1327364 h 1798832"/>
                  <a:gd name="csX51" fmla="*/ 2582487 w 2582489"/>
                  <a:gd name="csY51" fmla="*/ 945362 h 1798832"/>
                  <a:gd name="csX52" fmla="*/ 2206531 w 2582489"/>
                  <a:gd name="csY52" fmla="*/ 565672 h 1798832"/>
                  <a:gd name="csX53" fmla="*/ 1825768 w 2582489"/>
                  <a:gd name="csY53" fmla="*/ 188540 h 1798832"/>
                  <a:gd name="csX54" fmla="*/ 1669646 w 2582489"/>
                  <a:gd name="csY54" fmla="*/ 221550 h 1798832"/>
                  <a:gd name="csX55" fmla="*/ 1323093 w 2582489"/>
                  <a:gd name="csY55" fmla="*/ 7 h 179883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  <a:cxn ang="0">
                    <a:pos x="csX35" y="csY35"/>
                  </a:cxn>
                  <a:cxn ang="0">
                    <a:pos x="csX36" y="csY36"/>
                  </a:cxn>
                  <a:cxn ang="0">
                    <a:pos x="csX37" y="csY37"/>
                  </a:cxn>
                  <a:cxn ang="0">
                    <a:pos x="csX38" y="csY38"/>
                  </a:cxn>
                  <a:cxn ang="0">
                    <a:pos x="csX39" y="csY39"/>
                  </a:cxn>
                  <a:cxn ang="0">
                    <a:pos x="csX40" y="csY40"/>
                  </a:cxn>
                  <a:cxn ang="0">
                    <a:pos x="csX41" y="csY41"/>
                  </a:cxn>
                  <a:cxn ang="0">
                    <a:pos x="csX42" y="csY42"/>
                  </a:cxn>
                  <a:cxn ang="0">
                    <a:pos x="csX43" y="csY43"/>
                  </a:cxn>
                  <a:cxn ang="0">
                    <a:pos x="csX44" y="csY44"/>
                  </a:cxn>
                  <a:cxn ang="0">
                    <a:pos x="csX45" y="csY45"/>
                  </a:cxn>
                  <a:cxn ang="0">
                    <a:pos x="csX46" y="csY46"/>
                  </a:cxn>
                  <a:cxn ang="0">
                    <a:pos x="csX47" y="csY47"/>
                  </a:cxn>
                  <a:cxn ang="0">
                    <a:pos x="csX48" y="csY48"/>
                  </a:cxn>
                  <a:cxn ang="0">
                    <a:pos x="csX49" y="csY49"/>
                  </a:cxn>
                  <a:cxn ang="0">
                    <a:pos x="csX50" y="csY50"/>
                  </a:cxn>
                  <a:cxn ang="0">
                    <a:pos x="csX51" y="csY51"/>
                  </a:cxn>
                  <a:cxn ang="0">
                    <a:pos x="csX52" y="csY52"/>
                  </a:cxn>
                  <a:cxn ang="0">
                    <a:pos x="csX53" y="csY53"/>
                  </a:cxn>
                  <a:cxn ang="0">
                    <a:pos x="csX54" y="csY54"/>
                  </a:cxn>
                  <a:cxn ang="0">
                    <a:pos x="csX55" y="csY55"/>
                  </a:cxn>
                </a:cxnLst>
                <a:rect l="l" t="t" r="r" b="b"/>
                <a:pathLst>
                  <a:path w="2582489" h="1798832">
                    <a:moveTo>
                      <a:pt x="1323093" y="66626"/>
                    </a:moveTo>
                    <a:cubicBezTo>
                      <a:pt x="1473622" y="65710"/>
                      <a:pt x="1603227" y="172674"/>
                      <a:pt x="1630874" y="320646"/>
                    </a:cubicBezTo>
                    <a:cubicBezTo>
                      <a:pt x="1630874" y="320879"/>
                      <a:pt x="1631173" y="321012"/>
                      <a:pt x="1631373" y="320846"/>
                    </a:cubicBezTo>
                    <a:cubicBezTo>
                      <a:pt x="1687327" y="278433"/>
                      <a:pt x="1755558" y="255379"/>
                      <a:pt x="1825768" y="255159"/>
                    </a:cubicBezTo>
                    <a:cubicBezTo>
                      <a:pt x="1999075" y="255709"/>
                      <a:pt x="2139419" y="396096"/>
                      <a:pt x="2139912" y="569402"/>
                    </a:cubicBezTo>
                    <a:cubicBezTo>
                      <a:pt x="2140082" y="593629"/>
                      <a:pt x="2136967" y="617765"/>
                      <a:pt x="2130652" y="641151"/>
                    </a:cubicBezTo>
                    <a:cubicBezTo>
                      <a:pt x="2130612" y="641331"/>
                      <a:pt x="2130722" y="641511"/>
                      <a:pt x="2130902" y="641551"/>
                    </a:cubicBezTo>
                    <a:cubicBezTo>
                      <a:pt x="2130952" y="641561"/>
                      <a:pt x="2131002" y="641561"/>
                      <a:pt x="2131051" y="641551"/>
                    </a:cubicBezTo>
                    <a:cubicBezTo>
                      <a:pt x="2155787" y="635059"/>
                      <a:pt x="2181292" y="631941"/>
                      <a:pt x="2206864" y="632291"/>
                    </a:cubicBezTo>
                    <a:cubicBezTo>
                      <a:pt x="2380398" y="634806"/>
                      <a:pt x="2519036" y="777521"/>
                      <a:pt x="2516521" y="951055"/>
                    </a:cubicBezTo>
                    <a:cubicBezTo>
                      <a:pt x="2514036" y="1122636"/>
                      <a:pt x="2374365" y="1260495"/>
                      <a:pt x="2202767" y="1260744"/>
                    </a:cubicBezTo>
                    <a:cubicBezTo>
                      <a:pt x="2159595" y="1259572"/>
                      <a:pt x="2117061" y="1250035"/>
                      <a:pt x="2077523" y="1232664"/>
                    </a:cubicBezTo>
                    <a:cubicBezTo>
                      <a:pt x="2077376" y="1232591"/>
                      <a:pt x="2077193" y="1232648"/>
                      <a:pt x="2077120" y="1232798"/>
                    </a:cubicBezTo>
                    <a:cubicBezTo>
                      <a:pt x="2077093" y="1232848"/>
                      <a:pt x="2077083" y="1232908"/>
                      <a:pt x="2077090" y="1232964"/>
                    </a:cubicBezTo>
                    <a:lnTo>
                      <a:pt x="2077090" y="1254149"/>
                    </a:lnTo>
                    <a:cubicBezTo>
                      <a:pt x="2078452" y="1419825"/>
                      <a:pt x="1952558" y="1558869"/>
                      <a:pt x="1787562" y="1573922"/>
                    </a:cubicBezTo>
                    <a:cubicBezTo>
                      <a:pt x="1679759" y="1582769"/>
                      <a:pt x="1575203" y="1534467"/>
                      <a:pt x="1512058" y="1446646"/>
                    </a:cubicBezTo>
                    <a:cubicBezTo>
                      <a:pt x="1511955" y="1446516"/>
                      <a:pt x="1511765" y="1446496"/>
                      <a:pt x="1511635" y="1446599"/>
                    </a:cubicBezTo>
                    <a:cubicBezTo>
                      <a:pt x="1511572" y="1446652"/>
                      <a:pt x="1511532" y="1446729"/>
                      <a:pt x="1511525" y="1446812"/>
                    </a:cubicBezTo>
                    <a:cubicBezTo>
                      <a:pt x="1495153" y="1619922"/>
                      <a:pt x="1341549" y="1746986"/>
                      <a:pt x="1168439" y="1730614"/>
                    </a:cubicBezTo>
                    <a:cubicBezTo>
                      <a:pt x="1006974" y="1715345"/>
                      <a:pt x="883528" y="1579918"/>
                      <a:pt x="883238" y="1417733"/>
                    </a:cubicBezTo>
                    <a:cubicBezTo>
                      <a:pt x="883212" y="1406394"/>
                      <a:pt x="884218" y="1395079"/>
                      <a:pt x="886236" y="1383924"/>
                    </a:cubicBezTo>
                    <a:cubicBezTo>
                      <a:pt x="886310" y="1383794"/>
                      <a:pt x="886266" y="1383630"/>
                      <a:pt x="886136" y="1383557"/>
                    </a:cubicBezTo>
                    <a:cubicBezTo>
                      <a:pt x="886006" y="1383484"/>
                      <a:pt x="885843" y="1383527"/>
                      <a:pt x="885770" y="1383657"/>
                    </a:cubicBezTo>
                    <a:cubicBezTo>
                      <a:pt x="749543" y="1489305"/>
                      <a:pt x="553466" y="1464516"/>
                      <a:pt x="447818" y="1328290"/>
                    </a:cubicBezTo>
                    <a:cubicBezTo>
                      <a:pt x="411544" y="1281520"/>
                      <a:pt x="389316" y="1225400"/>
                      <a:pt x="383727" y="1166478"/>
                    </a:cubicBezTo>
                    <a:lnTo>
                      <a:pt x="380562" y="1166478"/>
                    </a:lnTo>
                    <a:cubicBezTo>
                      <a:pt x="207012" y="1166225"/>
                      <a:pt x="66522" y="1025332"/>
                      <a:pt x="66775" y="851778"/>
                    </a:cubicBezTo>
                    <a:cubicBezTo>
                      <a:pt x="67025" y="680180"/>
                      <a:pt x="204884" y="540510"/>
                      <a:pt x="376465" y="538025"/>
                    </a:cubicBezTo>
                    <a:cubicBezTo>
                      <a:pt x="402037" y="537672"/>
                      <a:pt x="427542" y="540790"/>
                      <a:pt x="452278" y="547285"/>
                    </a:cubicBezTo>
                    <a:cubicBezTo>
                      <a:pt x="452475" y="547325"/>
                      <a:pt x="452671" y="547198"/>
                      <a:pt x="452711" y="547002"/>
                    </a:cubicBezTo>
                    <a:cubicBezTo>
                      <a:pt x="452721" y="546952"/>
                      <a:pt x="452721" y="546902"/>
                      <a:pt x="452711" y="546852"/>
                    </a:cubicBezTo>
                    <a:cubicBezTo>
                      <a:pt x="447142" y="525584"/>
                      <a:pt x="444047" y="503742"/>
                      <a:pt x="443484" y="481765"/>
                    </a:cubicBezTo>
                    <a:cubicBezTo>
                      <a:pt x="439274" y="308891"/>
                      <a:pt x="576003" y="165333"/>
                      <a:pt x="748881" y="161123"/>
                    </a:cubicBezTo>
                    <a:cubicBezTo>
                      <a:pt x="856854" y="158495"/>
                      <a:pt x="958558" y="211700"/>
                      <a:pt x="1017976" y="301893"/>
                    </a:cubicBezTo>
                    <a:cubicBezTo>
                      <a:pt x="1018053" y="302039"/>
                      <a:pt x="1018232" y="302099"/>
                      <a:pt x="1018379" y="302023"/>
                    </a:cubicBezTo>
                    <a:cubicBezTo>
                      <a:pt x="1018436" y="301993"/>
                      <a:pt x="1018479" y="301949"/>
                      <a:pt x="1018509" y="301893"/>
                    </a:cubicBezTo>
                    <a:cubicBezTo>
                      <a:pt x="1056119" y="164260"/>
                      <a:pt x="1180424" y="68245"/>
                      <a:pt x="1323093" y="66626"/>
                    </a:cubicBezTo>
                    <a:moveTo>
                      <a:pt x="1323093" y="7"/>
                    </a:moveTo>
                    <a:cubicBezTo>
                      <a:pt x="1190940" y="903"/>
                      <a:pt x="1068550" y="69744"/>
                      <a:pt x="999156" y="182211"/>
                    </a:cubicBezTo>
                    <a:cubicBezTo>
                      <a:pt x="931424" y="125505"/>
                      <a:pt x="845932" y="94380"/>
                      <a:pt x="757594" y="94274"/>
                    </a:cubicBezTo>
                    <a:cubicBezTo>
                      <a:pt x="548819" y="94533"/>
                      <a:pt x="379077" y="262644"/>
                      <a:pt x="376798" y="471405"/>
                    </a:cubicBezTo>
                    <a:cubicBezTo>
                      <a:pt x="166448" y="473667"/>
                      <a:pt x="-2241" y="646025"/>
                      <a:pt x="23" y="856378"/>
                    </a:cubicBezTo>
                    <a:cubicBezTo>
                      <a:pt x="2045" y="1044418"/>
                      <a:pt x="140996" y="1202839"/>
                      <a:pt x="327167" y="1229367"/>
                    </a:cubicBezTo>
                    <a:cubicBezTo>
                      <a:pt x="377998" y="1432169"/>
                      <a:pt x="583608" y="1555365"/>
                      <a:pt x="786411" y="1504534"/>
                    </a:cubicBezTo>
                    <a:cubicBezTo>
                      <a:pt x="799158" y="1501340"/>
                      <a:pt x="811733" y="1497483"/>
                      <a:pt x="824080" y="1492979"/>
                    </a:cubicBezTo>
                    <a:cubicBezTo>
                      <a:pt x="865861" y="1699453"/>
                      <a:pt x="1067111" y="1832961"/>
                      <a:pt x="1273581" y="1791181"/>
                    </a:cubicBezTo>
                    <a:cubicBezTo>
                      <a:pt x="1394245" y="1766765"/>
                      <a:pt x="1495706" y="1685609"/>
                      <a:pt x="1546034" y="1573256"/>
                    </a:cubicBezTo>
                    <a:cubicBezTo>
                      <a:pt x="1609442" y="1618077"/>
                      <a:pt x="1685265" y="1641973"/>
                      <a:pt x="1762913" y="1641607"/>
                    </a:cubicBezTo>
                    <a:cubicBezTo>
                      <a:pt x="1949917" y="1641381"/>
                      <a:pt x="2109170" y="1505587"/>
                      <a:pt x="2138946" y="1320968"/>
                    </a:cubicBezTo>
                    <a:cubicBezTo>
                      <a:pt x="2159964" y="1325142"/>
                      <a:pt x="2181339" y="1327284"/>
                      <a:pt x="2202767" y="1327364"/>
                    </a:cubicBezTo>
                    <a:cubicBezTo>
                      <a:pt x="2413111" y="1326734"/>
                      <a:pt x="2583117" y="1155706"/>
                      <a:pt x="2582487" y="945362"/>
                    </a:cubicBezTo>
                    <a:cubicBezTo>
                      <a:pt x="2581861" y="737376"/>
                      <a:pt x="2414500" y="568350"/>
                      <a:pt x="2206531" y="565672"/>
                    </a:cubicBezTo>
                    <a:cubicBezTo>
                      <a:pt x="2204253" y="356923"/>
                      <a:pt x="2034530" y="188820"/>
                      <a:pt x="1825768" y="188540"/>
                    </a:cubicBezTo>
                    <a:cubicBezTo>
                      <a:pt x="1772007" y="188630"/>
                      <a:pt x="1718844" y="199872"/>
                      <a:pt x="1669646" y="221550"/>
                    </a:cubicBezTo>
                    <a:cubicBezTo>
                      <a:pt x="1607893" y="85849"/>
                      <a:pt x="1472180" y="-909"/>
                      <a:pt x="1323093" y="7"/>
                    </a:cubicBezTo>
                    <a:close/>
                  </a:path>
                </a:pathLst>
              </a:custGeom>
              <a:solidFill>
                <a:schemeClr val="bg1"/>
              </a:solidFill>
              <a:ln w="33238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634DC20-CE76-2D10-18B9-26794D632094}"/>
                  </a:ext>
                </a:extLst>
              </p:cNvPr>
              <p:cNvSpPr/>
              <p:nvPr/>
            </p:nvSpPr>
            <p:spPr>
              <a:xfrm>
                <a:off x="6605448" y="3071993"/>
                <a:ext cx="399715" cy="399715"/>
              </a:xfrm>
              <a:custGeom>
                <a:avLst/>
                <a:gdLst>
                  <a:gd name="csX0" fmla="*/ 199858 w 399715"/>
                  <a:gd name="csY0" fmla="*/ 66619 h 399715"/>
                  <a:gd name="csX1" fmla="*/ 333097 w 399715"/>
                  <a:gd name="csY1" fmla="*/ 199858 h 399715"/>
                  <a:gd name="csX2" fmla="*/ 199858 w 399715"/>
                  <a:gd name="csY2" fmla="*/ 333096 h 399715"/>
                  <a:gd name="csX3" fmla="*/ 66619 w 399715"/>
                  <a:gd name="csY3" fmla="*/ 199858 h 399715"/>
                  <a:gd name="csX4" fmla="*/ 199858 w 399715"/>
                  <a:gd name="csY4" fmla="*/ 66619 h 399715"/>
                  <a:gd name="csX5" fmla="*/ 199858 w 399715"/>
                  <a:gd name="csY5" fmla="*/ 0 h 399715"/>
                  <a:gd name="csX6" fmla="*/ 0 w 399715"/>
                  <a:gd name="csY6" fmla="*/ 199858 h 399715"/>
                  <a:gd name="csX7" fmla="*/ 199858 w 399715"/>
                  <a:gd name="csY7" fmla="*/ 399716 h 399715"/>
                  <a:gd name="csX8" fmla="*/ 399716 w 399715"/>
                  <a:gd name="csY8" fmla="*/ 199858 h 399715"/>
                  <a:gd name="csX9" fmla="*/ 199858 w 399715"/>
                  <a:gd name="csY9" fmla="*/ 0 h 3997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399715" h="399715">
                    <a:moveTo>
                      <a:pt x="199858" y="66619"/>
                    </a:moveTo>
                    <a:cubicBezTo>
                      <a:pt x="273442" y="66619"/>
                      <a:pt x="333097" y="126273"/>
                      <a:pt x="333097" y="199858"/>
                    </a:cubicBezTo>
                    <a:cubicBezTo>
                      <a:pt x="333097" y="273442"/>
                      <a:pt x="273442" y="333096"/>
                      <a:pt x="199858" y="333096"/>
                    </a:cubicBezTo>
                    <a:cubicBezTo>
                      <a:pt x="126274" y="333096"/>
                      <a:pt x="66619" y="273442"/>
                      <a:pt x="66619" y="199858"/>
                    </a:cubicBezTo>
                    <a:cubicBezTo>
                      <a:pt x="66729" y="126317"/>
                      <a:pt x="126317" y="66729"/>
                      <a:pt x="199858" y="66619"/>
                    </a:cubicBezTo>
                    <a:moveTo>
                      <a:pt x="199858" y="0"/>
                    </a:moveTo>
                    <a:cubicBezTo>
                      <a:pt x="89480" y="0"/>
                      <a:pt x="0" y="89480"/>
                      <a:pt x="0" y="199858"/>
                    </a:cubicBezTo>
                    <a:cubicBezTo>
                      <a:pt x="0" y="310236"/>
                      <a:pt x="89480" y="399716"/>
                      <a:pt x="199858" y="399716"/>
                    </a:cubicBezTo>
                    <a:cubicBezTo>
                      <a:pt x="310236" y="399716"/>
                      <a:pt x="399716" y="310236"/>
                      <a:pt x="399716" y="199858"/>
                    </a:cubicBezTo>
                    <a:cubicBezTo>
                      <a:pt x="399716" y="89480"/>
                      <a:pt x="310236" y="0"/>
                      <a:pt x="199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3238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B2308E8-3363-7334-376F-14FFE4F8F72A}"/>
                  </a:ext>
                </a:extLst>
              </p:cNvPr>
              <p:cNvSpPr/>
              <p:nvPr/>
            </p:nvSpPr>
            <p:spPr>
              <a:xfrm>
                <a:off x="6255696" y="3471809"/>
                <a:ext cx="299786" cy="299786"/>
              </a:xfrm>
              <a:custGeom>
                <a:avLst/>
                <a:gdLst>
                  <a:gd name="csX0" fmla="*/ 149893 w 299786"/>
                  <a:gd name="csY0" fmla="*/ 66619 h 299786"/>
                  <a:gd name="csX1" fmla="*/ 233168 w 299786"/>
                  <a:gd name="csY1" fmla="*/ 149893 h 299786"/>
                  <a:gd name="csX2" fmla="*/ 149893 w 299786"/>
                  <a:gd name="csY2" fmla="*/ 233168 h 299786"/>
                  <a:gd name="csX3" fmla="*/ 66619 w 299786"/>
                  <a:gd name="csY3" fmla="*/ 149893 h 299786"/>
                  <a:gd name="csX4" fmla="*/ 149893 w 299786"/>
                  <a:gd name="csY4" fmla="*/ 66619 h 299786"/>
                  <a:gd name="csX5" fmla="*/ 149893 w 299786"/>
                  <a:gd name="csY5" fmla="*/ 0 h 299786"/>
                  <a:gd name="csX6" fmla="*/ 0 w 299786"/>
                  <a:gd name="csY6" fmla="*/ 149893 h 299786"/>
                  <a:gd name="csX7" fmla="*/ 149893 w 299786"/>
                  <a:gd name="csY7" fmla="*/ 299787 h 299786"/>
                  <a:gd name="csX8" fmla="*/ 299787 w 299786"/>
                  <a:gd name="csY8" fmla="*/ 149893 h 299786"/>
                  <a:gd name="csX9" fmla="*/ 149893 w 299786"/>
                  <a:gd name="csY9" fmla="*/ 0 h 29978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</a:cxnLst>
                <a:rect l="l" t="t" r="r" b="b"/>
                <a:pathLst>
                  <a:path w="299786" h="299786">
                    <a:moveTo>
                      <a:pt x="149893" y="66619"/>
                    </a:moveTo>
                    <a:cubicBezTo>
                      <a:pt x="195884" y="66619"/>
                      <a:pt x="233168" y="103903"/>
                      <a:pt x="233168" y="149893"/>
                    </a:cubicBezTo>
                    <a:cubicBezTo>
                      <a:pt x="233168" y="195884"/>
                      <a:pt x="195884" y="233168"/>
                      <a:pt x="149893" y="233168"/>
                    </a:cubicBezTo>
                    <a:cubicBezTo>
                      <a:pt x="103903" y="233168"/>
                      <a:pt x="66619" y="195884"/>
                      <a:pt x="66619" y="149893"/>
                    </a:cubicBezTo>
                    <a:cubicBezTo>
                      <a:pt x="66619" y="103903"/>
                      <a:pt x="103903" y="66619"/>
                      <a:pt x="149893" y="66619"/>
                    </a:cubicBezTo>
                    <a:moveTo>
                      <a:pt x="149893" y="0"/>
                    </a:moveTo>
                    <a:cubicBezTo>
                      <a:pt x="67109" y="0"/>
                      <a:pt x="0" y="67109"/>
                      <a:pt x="0" y="149893"/>
                    </a:cubicBezTo>
                    <a:cubicBezTo>
                      <a:pt x="0" y="232678"/>
                      <a:pt x="67109" y="299787"/>
                      <a:pt x="149893" y="299787"/>
                    </a:cubicBezTo>
                    <a:cubicBezTo>
                      <a:pt x="232678" y="299787"/>
                      <a:pt x="299787" y="232678"/>
                      <a:pt x="299787" y="149893"/>
                    </a:cubicBezTo>
                    <a:cubicBezTo>
                      <a:pt x="299787" y="67109"/>
                      <a:pt x="232678" y="0"/>
                      <a:pt x="1498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3238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608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FA47D-0F76-1304-EF7A-E7E5A5492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D15C-1B28-1C3C-0175-A68F8D6E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Comes to Mind?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E982A48-C121-EB09-053A-F04CFAC237F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Students wanting to go into a “STEM” field focus on a degree plan related to science, technology, engineering, or mathematics.</a:t>
            </a:r>
          </a:p>
          <a:p>
            <a:pPr lvl="1"/>
            <a:r>
              <a:rPr lang="en-US" sz="2400" b="1" dirty="0"/>
              <a:t>Examples:</a:t>
            </a:r>
            <a:r>
              <a:rPr lang="en-US" sz="2400" dirty="0"/>
              <a:t> Biology, Computer Science,</a:t>
            </a:r>
            <a:br>
              <a:rPr lang="en-US" sz="2400" dirty="0"/>
            </a:br>
            <a:r>
              <a:rPr lang="en-US" sz="2400" dirty="0"/>
              <a:t>Civil Engineering, Statistics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6362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do we get students interested</a:t>
            </a:r>
            <a:br>
              <a:rPr lang="en-US" altLang="en-US" dirty="0"/>
            </a:br>
            <a:r>
              <a:rPr lang="en-US" altLang="en-US" dirty="0"/>
              <a:t>in STEM degree plans?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92AC1-E57E-F93E-F410-1CDF8088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928" y="758632"/>
            <a:ext cx="2862072" cy="28620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dirty="0"/>
              <a:t>Identify different types of interventions to support first-generation students’ interests in STEM degree plans.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DD829-BB26-9E8B-08AB-016AA5E89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5524-6C11-5321-734B-918899C9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Magnetic Statements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78E97FD-790D-77FB-600A-C40055A2F45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657600" y="1370013"/>
            <a:ext cx="4857750" cy="3262312"/>
          </a:xfrm>
        </p:spPr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Read the statements around the room.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dirty="0"/>
              <a:t>Move to the statement that </a:t>
            </a:r>
            <a:r>
              <a:rPr lang="en-US" altLang="en-US" b="1" i="1" dirty="0"/>
              <a:t>most </a:t>
            </a:r>
            <a:r>
              <a:rPr lang="en-US" altLang="en-US" b="1" dirty="0"/>
              <a:t>repels</a:t>
            </a:r>
            <a:r>
              <a:rPr lang="en-US" altLang="en-US" dirty="0"/>
              <a:t>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93A6A-A4BE-64D0-702F-1D5DF706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386102"/>
            <a:ext cx="2838310" cy="31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211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BF5A499D-F8D2-49C6-962D-9AF7F62A082E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6DD89F41-01E6-4C88-840F-270122FD5FD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1720</TotalTime>
  <Words>847</Words>
  <Application>Microsoft Office PowerPoint</Application>
  <PresentationFormat>On-screen Show (16:9)</PresentationFormat>
  <Paragraphs>73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Unlocking STEM Futures</vt:lpstr>
      <vt:lpstr>What Comes to Mind?</vt:lpstr>
      <vt:lpstr>What Comes to Mind?</vt:lpstr>
      <vt:lpstr>What Comes to Mind?</vt:lpstr>
      <vt:lpstr>What Comes to Mind?</vt:lpstr>
      <vt:lpstr>Essential Question</vt:lpstr>
      <vt:lpstr>Learning Objective</vt:lpstr>
      <vt:lpstr>Magnetic Statements</vt:lpstr>
      <vt:lpstr>Magnetic Statements</vt:lpstr>
      <vt:lpstr>Making a Difference</vt:lpstr>
      <vt:lpstr>Representation</vt:lpstr>
      <vt:lpstr>Exposure</vt:lpstr>
      <vt:lpstr>Coursework</vt:lpstr>
      <vt:lpstr>Making a Difference</vt:lpstr>
      <vt:lpstr>Chalk Talk</vt:lpstr>
      <vt:lpstr>Reflection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Eike, Michell L.</dc:creator>
  <cp:keywords/>
  <dc:description/>
  <cp:lastModifiedBy>Eike, Michell L.</cp:lastModifiedBy>
  <cp:revision>6</cp:revision>
  <dcterms:created xsi:type="dcterms:W3CDTF">2026-02-18T14:32:16Z</dcterms:created>
  <dcterms:modified xsi:type="dcterms:W3CDTF">2026-05-28T12:21:41Z</dcterms:modified>
  <cp:category/>
</cp:coreProperties>
</file>