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8591"/>
    <p:restoredTop sz="73481"/>
  </p:normalViewPr>
  <p:slideViewPr>
    <p:cSldViewPr snapToGrid="0">
      <p:cViewPr varScale="1">
        <p:scale>
          <a:sx n="69" d="100"/>
          <a:sy n="69" d="100"/>
        </p:scale>
        <p:origin x="192" y="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3743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3743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94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9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9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3743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d1ec4005b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d1ec4005b9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c089b28d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Roots and Routes. Strategies. </a:t>
            </a:r>
            <a:r>
              <a:rPr lang="en-US" sz="11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https://learn.k20center.ou.edu/strategy/3743</a:t>
            </a:r>
            <a:endParaRPr/>
          </a:p>
        </p:txBody>
      </p:sp>
      <p:sp>
        <p:nvSpPr>
          <p:cNvPr id="137" name="Google Shape;137;g3c089b28d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c9a2c5b68d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Roots and routes. Strategies. </a:t>
            </a:r>
            <a:r>
              <a:rPr lang="en-US" sz="1100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https://learn.k20center.ou.edu/strategy/3743</a:t>
            </a:r>
            <a:endParaRPr dirty="0"/>
          </a:p>
        </p:txBody>
      </p:sp>
      <p:sp>
        <p:nvSpPr>
          <p:cNvPr id="144" name="Google Shape;144;g3c9a2c5b68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Mentimeter</a:t>
            </a:r>
            <a:r>
              <a:rPr lang="en-US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Tech Tools. https://learn.k20center.ou.edu/tech-tool/645</a:t>
            </a:r>
            <a:endParaRPr dirty="0"/>
          </a:p>
        </p:txBody>
      </p:sp>
      <p:sp>
        <p:nvSpPr>
          <p:cNvPr id="81" name="Google Shape;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Exclaim and question. Strategies. </a:t>
            </a:r>
            <a:r>
              <a:rPr lang="en-US" sz="11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https://learn.k20center.ou.edu/strategy/94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00" name="Google Shape;10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K20 Center. (n.d.). Jigsaw. Strategies.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3"/>
              </a:rPr>
              <a:t>https://learn.k20center.ou.edu/strategy/179</a:t>
            </a:r>
            <a:endParaRPr/>
          </a:p>
        </p:txBody>
      </p:sp>
      <p:sp>
        <p:nvSpPr>
          <p:cNvPr id="107" name="Google Shape;10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c9a2c5b68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</a:rPr>
              <a:t>K20 Center. (n.d.). Jigsaw. Strategies.</a:t>
            </a:r>
            <a:r>
              <a:rPr lang="en-US" sz="11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3"/>
              </a:rPr>
              <a:t>https://learn.k20center.ou.edu/strategy/179</a:t>
            </a:r>
            <a:endParaRPr/>
          </a:p>
        </p:txBody>
      </p:sp>
      <p:sp>
        <p:nvSpPr>
          <p:cNvPr id="114" name="Google Shape;114;g3c9a2c5b68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c9a2c5b68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Roots and routes. Strategies. </a:t>
            </a:r>
            <a:r>
              <a:rPr lang="en-US" sz="1100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https://learn.k20center.ou.edu/strategy/3743</a:t>
            </a:r>
            <a:endParaRPr dirty="0"/>
          </a:p>
        </p:txBody>
      </p:sp>
      <p:sp>
        <p:nvSpPr>
          <p:cNvPr id="121" name="Google Shape;121;g3c9a2c5b68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1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">
  <p:cSld name="Cover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With Cover Image">
  <p:cSld name="Title - With Cover Imag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3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- 1 Column" type="obj">
  <p:cSld name="OBJEC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4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Blue Background">
  <p:cSld name="Content - Blue Background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5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5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15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Red Background">
  <p:cSld name="Content - Red Background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6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16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"/>
          <p:cNvSpPr txBox="1"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body" idx="1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(s)">
  <p:cSld name="Objective(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4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Column">
  <p:cSld name="Content - 1 Column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5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6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tructional Strategy">
  <p:cSld name="Instructional Strateg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2 column" type="twoObj">
  <p:cSld name="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spcBef>
                <a:spcPts val="340"/>
              </a:spcBef>
              <a:spcAft>
                <a:spcPts val="0"/>
              </a:spcAft>
              <a:buClr>
                <a:srgbClr val="E8BF3C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0680" algn="l" rtl="0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36e2LlH-tC2ZrsWe9D8OqTiAl0E1Iee3/view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7" title="Screenshot 2026-03-23 at 3.30.12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7275" y="0"/>
            <a:ext cx="4826726" cy="526512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7"/>
          <p:cNvSpPr txBox="1"/>
          <p:nvPr/>
        </p:nvSpPr>
        <p:spPr>
          <a:xfrm>
            <a:off x="719175" y="3661350"/>
            <a:ext cx="2106000" cy="8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ROOTS →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7"/>
          <p:cNvSpPr txBox="1"/>
          <p:nvPr/>
        </p:nvSpPr>
        <p:spPr>
          <a:xfrm>
            <a:off x="719175" y="746725"/>
            <a:ext cx="2296500" cy="8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ROUTES →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7"/>
          <p:cNvSpPr/>
          <p:nvPr/>
        </p:nvSpPr>
        <p:spPr>
          <a:xfrm>
            <a:off x="3924150" y="484675"/>
            <a:ext cx="1568700" cy="1417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ACTIVITY</a:t>
            </a:r>
            <a:endParaRPr sz="1900" b="1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7"/>
          <p:cNvSpPr/>
          <p:nvPr/>
        </p:nvSpPr>
        <p:spPr>
          <a:xfrm>
            <a:off x="2744700" y="3762850"/>
            <a:ext cx="4097700" cy="122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CCP Standard</a:t>
            </a:r>
            <a:endParaRPr sz="19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Roots and Routes</a:t>
            </a:r>
            <a:endParaRPr/>
          </a:p>
        </p:txBody>
      </p:sp>
      <p:sp>
        <p:nvSpPr>
          <p:cNvPr id="140" name="Google Shape;140;p28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85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Roots: Write down two standards or skills that you want to implement in your school.</a:t>
            </a:r>
            <a:endParaRPr sz="3000" dirty="0"/>
          </a:p>
          <a:p>
            <a:pPr marL="457200" lvl="0" indent="-4185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Routes: With others at your table, brainstorm action steps to implement the standards in your school.</a:t>
            </a:r>
            <a:endParaRPr sz="3000" dirty="0"/>
          </a:p>
        </p:txBody>
      </p:sp>
      <p:pic>
        <p:nvPicPr>
          <p:cNvPr id="141" name="Google Shape;141;p28" title="Roots and Rout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1834" y="53887"/>
            <a:ext cx="1363517" cy="143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Reflection</a:t>
            </a:r>
            <a:endParaRPr/>
          </a:p>
        </p:txBody>
      </p:sp>
      <p:sp>
        <p:nvSpPr>
          <p:cNvPr id="147" name="Google Shape;147;p29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85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How can the CCP Student Standards help support students’ postsecondary readiness?</a:t>
            </a:r>
            <a:endParaRPr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Empowering Students</a:t>
            </a:r>
            <a:endParaRPr dirty="0"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dirty="0"/>
              <a:t>Pre-Campus and Campus Visit Activities</a:t>
            </a:r>
            <a:endParaRPr dirty="0"/>
          </a:p>
        </p:txBody>
      </p:sp>
      <p:pic>
        <p:nvPicPr>
          <p:cNvPr id="78" name="Google Shape;78;p19" title="Pathways to Success Banner - CA26_Cover (1).png"/>
          <p:cNvPicPr preferRelativeResize="0"/>
          <p:nvPr/>
        </p:nvPicPr>
        <p:blipFill rotWithShape="1">
          <a:blip r:embed="rId3">
            <a:alphaModFix/>
          </a:blip>
          <a:srcRect l="13901" t="15646" r="11243" b="13331"/>
          <a:stretch/>
        </p:blipFill>
        <p:spPr>
          <a:xfrm>
            <a:off x="944250" y="1312050"/>
            <a:ext cx="2922300" cy="2519400"/>
          </a:xfrm>
          <a:prstGeom prst="hexagon">
            <a:avLst>
              <a:gd name="adj" fmla="val 25000"/>
              <a:gd name="vf" fmla="val 11547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Menti</a:t>
            </a:r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4294967295"/>
          </p:nvPr>
        </p:nvSpPr>
        <p:spPr>
          <a:xfrm>
            <a:off x="628650" y="1370025"/>
            <a:ext cx="56505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Navigate to: </a:t>
            </a:r>
            <a:r>
              <a:rPr lang="en-US" dirty="0">
                <a:highlight>
                  <a:srgbClr val="FFFF00"/>
                </a:highlight>
              </a:rPr>
              <a:t>[add link here]</a:t>
            </a:r>
            <a:endParaRPr dirty="0">
              <a:highlight>
                <a:srgbClr val="FFFF00"/>
              </a:highlight>
            </a:endParaRPr>
          </a:p>
          <a:p>
            <a:pPr marL="457200" lvl="0" indent="-393192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Read each question carefully.</a:t>
            </a:r>
            <a:endParaRPr dirty="0"/>
          </a:p>
          <a:p>
            <a:pPr marL="457200" lvl="0" indent="-393192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Respond based on your assessment of how well your school prepares students for postsecondary pathways. </a:t>
            </a:r>
            <a:endParaRPr dirty="0"/>
          </a:p>
        </p:txBody>
      </p:sp>
      <p:pic>
        <p:nvPicPr>
          <p:cNvPr id="85" name="Google Shape;85;p20" title="mentimeter_qr_cod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11375" y="1519763"/>
            <a:ext cx="2103975" cy="210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1293300" y="453897"/>
            <a:ext cx="7221300" cy="7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Essential Questions</a:t>
            </a:r>
            <a:endParaRPr dirty="0"/>
          </a:p>
        </p:txBody>
      </p:sp>
      <p:sp>
        <p:nvSpPr>
          <p:cNvPr id="91" name="Google Shape;91;p21"/>
          <p:cNvSpPr txBox="1">
            <a:spLocks noGrp="1"/>
          </p:cNvSpPr>
          <p:nvPr>
            <p:ph type="body" idx="1"/>
          </p:nvPr>
        </p:nvSpPr>
        <p:spPr>
          <a:xfrm>
            <a:off x="629400" y="1692271"/>
            <a:ext cx="7885200" cy="27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</a:pPr>
            <a:r>
              <a:rPr lang="en-US" dirty="0"/>
              <a:t>What knowledge, skills, and experiences best prepare students for success in college and careers?</a:t>
            </a:r>
            <a:endParaRPr dirty="0"/>
          </a:p>
          <a:p>
            <a:pPr marL="457200" lvl="0" indent="-393192" algn="l" rtl="0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</a:pPr>
            <a:r>
              <a:rPr lang="en-US" dirty="0"/>
              <a:t>How can Educators use student pre-campus and campus visit activities to engage students in intentional postsecondary planning?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2"/>
          <p:cNvSpPr txBox="1">
            <a:spLocks noGrp="1"/>
          </p:cNvSpPr>
          <p:nvPr>
            <p:ph type="title"/>
          </p:nvPr>
        </p:nvSpPr>
        <p:spPr>
          <a:xfrm>
            <a:off x="1289225" y="393275"/>
            <a:ext cx="7219800" cy="7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Learning Objectives</a:t>
            </a:r>
            <a:endParaRPr/>
          </a:p>
        </p:txBody>
      </p:sp>
      <p:sp>
        <p:nvSpPr>
          <p:cNvPr id="97" name="Google Shape;97;p22"/>
          <p:cNvSpPr txBox="1">
            <a:spLocks noGrp="1"/>
          </p:cNvSpPr>
          <p:nvPr>
            <p:ph type="body" idx="1"/>
          </p:nvPr>
        </p:nvSpPr>
        <p:spPr>
          <a:xfrm>
            <a:off x="623900" y="1313113"/>
            <a:ext cx="7885200" cy="28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Understand the CCP standards and their role in college and career readiness.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Explore the structure and purpose of pre- and post-campus visit activities for high school students.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Plan how to implement activities aligned with the CCP standards to engage in postsecondary planning.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Exclaim and Question</a:t>
            </a:r>
            <a:endParaRPr/>
          </a:p>
        </p:txBody>
      </p:sp>
      <p:sp>
        <p:nvSpPr>
          <p:cNvPr id="103" name="Google Shape;103;p23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US" sz="2800" dirty="0"/>
              <a:t>Read the snapshot of the CCP Standards with others at your table.</a:t>
            </a:r>
            <a:endParaRPr sz="2800" dirty="0"/>
          </a:p>
          <a:p>
            <a:pPr marL="22860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●"/>
            </a:pPr>
            <a:r>
              <a:rPr lang="en-US" sz="2800" dirty="0"/>
              <a:t>On your handout, write things you find interesting and </a:t>
            </a:r>
            <a:r>
              <a:rPr lang="en-US" sz="2800"/>
              <a:t>things you </a:t>
            </a:r>
            <a:r>
              <a:rPr lang="en-US" sz="2800" dirty="0"/>
              <a:t>have questions about.</a:t>
            </a:r>
            <a:endParaRPr sz="2800" dirty="0"/>
          </a:p>
        </p:txBody>
      </p:sp>
      <p:pic>
        <p:nvPicPr>
          <p:cNvPr id="104" name="Google Shape;104;p23" title="Exclaim and a Quest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9020" y="274650"/>
            <a:ext cx="1546331" cy="99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Jigsaw</a:t>
            </a:r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5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Read your assigned lesson with the group at your table.</a:t>
            </a:r>
            <a:endParaRPr sz="2800" dirty="0"/>
          </a:p>
          <a:p>
            <a:pPr marL="457200" lvl="0" indent="-405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Determine the purpose of the lesson, the skills or concepts present, and the activity.</a:t>
            </a:r>
            <a:endParaRPr sz="2800" dirty="0"/>
          </a:p>
          <a:p>
            <a:pPr marL="457200" lvl="0" indent="-405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Match the lesson to one of the CCP Standards.</a:t>
            </a:r>
            <a:endParaRPr sz="2800" dirty="0"/>
          </a:p>
        </p:txBody>
      </p:sp>
      <p:pic>
        <p:nvPicPr>
          <p:cNvPr id="111" name="Google Shape;111;p24" title="Jigsa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2975" y="195413"/>
            <a:ext cx="1152376" cy="1152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5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Jigsaw</a:t>
            </a:r>
            <a:endParaRPr/>
          </a:p>
        </p:txBody>
      </p:sp>
      <p:sp>
        <p:nvSpPr>
          <p:cNvPr id="117" name="Google Shape;117;p25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85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Share your lesson with the whole group.</a:t>
            </a:r>
            <a:endParaRPr sz="3000" dirty="0"/>
          </a:p>
          <a:p>
            <a:pPr marL="457200" lvl="0" indent="-4185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How do the lessons connect to each other?</a:t>
            </a:r>
            <a:endParaRPr sz="3000" dirty="0"/>
          </a:p>
          <a:p>
            <a:pPr marL="457200" lvl="0" indent="-4185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How do the lessons support students’ postsecondary readiness skills? </a:t>
            </a:r>
            <a:endParaRPr sz="3000" dirty="0"/>
          </a:p>
        </p:txBody>
      </p:sp>
      <p:pic>
        <p:nvPicPr>
          <p:cNvPr id="118" name="Google Shape;118;p25" title="Jigsa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2975" y="195413"/>
            <a:ext cx="1152376" cy="1152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6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Roots and Routes</a:t>
            </a:r>
            <a:endParaRPr/>
          </a:p>
        </p:txBody>
      </p:sp>
      <p:sp>
        <p:nvSpPr>
          <p:cNvPr id="124" name="Google Shape;124;p26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85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Navigate to the link:</a:t>
            </a:r>
            <a:r>
              <a:rPr lang="en-US" sz="3000" dirty="0">
                <a:uFill>
                  <a:noFill/>
                </a:uFill>
                <a:hlinkClick r:id="rId3"/>
              </a:rPr>
              <a:t> </a:t>
            </a:r>
            <a:r>
              <a:rPr lang="en-US" sz="3000" b="1" dirty="0">
                <a:solidFill>
                  <a:schemeClr val="hlink"/>
                </a:solidFill>
                <a:uFill>
                  <a:noFill/>
                </a:uFill>
                <a:hlinkClick r:id="rId3"/>
              </a:rPr>
              <a:t>k20.ou.edu/hh</a:t>
            </a:r>
            <a:endParaRPr sz="3000" b="1" dirty="0">
              <a:solidFill>
                <a:schemeClr val="hlink"/>
              </a:solidFill>
            </a:endParaRPr>
          </a:p>
          <a:p>
            <a:pPr marL="457200" lvl="0" indent="-4185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Read the remaining CCP Student Standards with others at your table.</a:t>
            </a:r>
            <a:endParaRPr sz="3000" dirty="0"/>
          </a:p>
          <a:p>
            <a:pPr marL="457200" lvl="0" indent="-4185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Identify standards that would be beneficial to your school.</a:t>
            </a:r>
            <a:endParaRPr sz="3000" dirty="0"/>
          </a:p>
        </p:txBody>
      </p:sp>
      <p:pic>
        <p:nvPicPr>
          <p:cNvPr id="125" name="Google Shape;125;p26" title="Roots and Route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1834" y="53887"/>
            <a:ext cx="1363517" cy="143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502</Words>
  <Application>Microsoft Macintosh PowerPoint</Application>
  <PresentationFormat>On-screen Show (16:9)</PresentationFormat>
  <Paragraphs>44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Courier New</vt:lpstr>
      <vt:lpstr>NTR</vt:lpstr>
      <vt:lpstr>Custom Design</vt:lpstr>
      <vt:lpstr>PowerPoint Presentation</vt:lpstr>
      <vt:lpstr>Empowering Students</vt:lpstr>
      <vt:lpstr>Menti</vt:lpstr>
      <vt:lpstr>Essential Questions</vt:lpstr>
      <vt:lpstr>Learning Objectives</vt:lpstr>
      <vt:lpstr>Exclaim and Question</vt:lpstr>
      <vt:lpstr>Jigsaw</vt:lpstr>
      <vt:lpstr>Jigsaw</vt:lpstr>
      <vt:lpstr>Roots and Routes</vt:lpstr>
      <vt:lpstr>PowerPoint Presentation</vt:lpstr>
      <vt:lpstr>Roots and Routes</vt:lpstr>
      <vt:lpstr>Reflection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Finley-Combs, Elsa C.</cp:lastModifiedBy>
  <cp:revision>6</cp:revision>
  <dcterms:modified xsi:type="dcterms:W3CDTF">2026-08-14T14:51:01Z</dcterms:modified>
</cp:coreProperties>
</file>