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/>
    <p:restoredTop sz="84452" autoAdjust="0"/>
  </p:normalViewPr>
  <p:slideViewPr>
    <p:cSldViewPr snapToGrid="0">
      <p:cViewPr varScale="1">
        <p:scale>
          <a:sx n="111" d="100"/>
          <a:sy n="111" d="100"/>
        </p:scale>
        <p:origin x="92" y="8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5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3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" name="Google Shape;7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dadc322ca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3dadc322ca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dadc322cab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3dadc322cab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dadc322cab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3dadc322cab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dadc322ca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3dadc322ca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dadc322cab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Triangle-square-circle. Strategies. </a:t>
            </a:r>
            <a:r>
              <a:rPr lang="en-US" dirty="0">
                <a:hlinkClick r:id="rId3"/>
              </a:rPr>
              <a:t>https://learn.k20center.ou.edu/strategy/65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8" name="Google Shape;158;g3dadc322cab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Collective word cloud. Strategies. </a:t>
            </a:r>
            <a:r>
              <a:rPr lang="en-US" dirty="0">
                <a:hlinkClick r:id="rId3"/>
              </a:rPr>
              <a:t>https://learn.k20center.ou.edu/strategy/103</a:t>
            </a:r>
            <a:r>
              <a:rPr lang="en-US" dirty="0"/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adc322ca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dadc322ca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Affinity process. Strategies. </a:t>
            </a:r>
            <a:r>
              <a:rPr lang="en-US" dirty="0">
                <a:hlinkClick r:id="rId3"/>
              </a:rPr>
              <a:t>https://learn.k20center.ou.edu/strategy/87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Google Shape;1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adc322ca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Affinity process. Strategies. </a:t>
            </a:r>
            <a:r>
              <a:rPr lang="en-US" dirty="0">
                <a:hlinkClick r:id="rId3"/>
              </a:rPr>
              <a:t>https://learn.k20center.ou.edu/strategy/87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7" name="Google Shape;107;g3dadc322ca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dadc322ca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Affinity process. Strategies. </a:t>
            </a:r>
            <a:r>
              <a:rPr lang="en-US" dirty="0">
                <a:hlinkClick r:id="rId3"/>
              </a:rPr>
              <a:t>https://learn.k20center.ou.edu/strategy/87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g3dadc322ca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dadc322cab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Affinity process. Strategies. </a:t>
            </a:r>
            <a:r>
              <a:rPr lang="en-US" dirty="0">
                <a:hlinkClick r:id="rId3"/>
              </a:rPr>
              <a:t>https://learn.k20center.ou.edu/strategy/87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g3dadc322cab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1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spcBef>
                <a:spcPts val="34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lide">
  <p:cSld name="Cover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With Cover Image">
  <p:cSld name="Title - With Cover Imag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●"/>
              <a:defRPr>
                <a:solidFill>
                  <a:schemeClr val="lt1"/>
                </a:solidFill>
              </a:defRPr>
            </a:lvl1pPr>
            <a:lvl2pPr marL="914400" lvl="1" indent="-3937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600"/>
              <a:buChar char="o"/>
              <a:defRPr>
                <a:solidFill>
                  <a:schemeClr val="lt1"/>
                </a:solidFill>
              </a:defRPr>
            </a:lvl2pPr>
            <a:lvl3pPr marL="1371600" lvl="2" indent="-393700" algn="l"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2600"/>
              <a:buChar char="▪"/>
              <a:defRPr>
                <a:solidFill>
                  <a:schemeClr val="lt1"/>
                </a:solidFill>
              </a:defRPr>
            </a:lvl3pPr>
            <a:lvl4pPr marL="1828800" lvl="3" indent="-3937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6068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2080"/>
              <a:buChar char="o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- 1 Column" type="obj">
  <p:cSld name="OBJEC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14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- Blue Background">
  <p:cSld name="Content - Blue Background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5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- Red Background">
  <p:cSld name="Content - Red Background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6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6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6"/>
          <p:cNvSpPr txBox="1">
            <a:spLocks noGrp="1"/>
          </p:cNvSpPr>
          <p:nvPr>
            <p:ph type="body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7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3945466" y="559689"/>
            <a:ext cx="4565121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3944799" y="2807732"/>
            <a:ext cx="4564202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2080"/>
              <a:buNone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(s)">
  <p:cSld name="Objective(s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4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0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●"/>
              <a:defRPr>
                <a:solidFill>
                  <a:schemeClr val="lt1"/>
                </a:solidFill>
              </a:defRPr>
            </a:lvl1pPr>
            <a:lvl2pPr marL="914400" lvl="1" indent="-3937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600"/>
              <a:buChar char="o"/>
              <a:defRPr>
                <a:solidFill>
                  <a:schemeClr val="lt1"/>
                </a:solidFill>
              </a:defRPr>
            </a:lvl2pPr>
            <a:lvl3pPr marL="1371600" lvl="2" indent="-393700" algn="l"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2600"/>
              <a:buChar char="▪"/>
              <a:defRPr>
                <a:solidFill>
                  <a:schemeClr val="lt1"/>
                </a:solidFill>
              </a:defRPr>
            </a:lvl3pPr>
            <a:lvl4pPr marL="1828800" lvl="3" indent="-3937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6068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2080"/>
              <a:buChar char="o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- 1 Column">
  <p:cSld name="Content - 1 Column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5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Font typeface="Calibri"/>
              <a:buAutoNum type="arabicPeriod"/>
              <a:defRPr/>
            </a:lvl1pPr>
            <a:lvl2pPr marL="914400" lvl="1" indent="-393700" algn="l">
              <a:spcBef>
                <a:spcPts val="400"/>
              </a:spcBef>
              <a:spcAft>
                <a:spcPts val="0"/>
              </a:spcAft>
              <a:buSzPts val="2600"/>
              <a:buFont typeface="Calibri"/>
              <a:buAutoNum type="alphaLcPeriod"/>
              <a:defRPr/>
            </a:lvl2pPr>
            <a:lvl3pPr marL="1371600" lvl="2" indent="-393700" algn="l">
              <a:spcBef>
                <a:spcPts val="340"/>
              </a:spcBef>
              <a:spcAft>
                <a:spcPts val="0"/>
              </a:spcAft>
              <a:buSzPts val="2600"/>
              <a:buFont typeface="Calibri"/>
              <a:buAutoNum type="romanLcPeriod"/>
              <a:defRPr/>
            </a:lvl3pPr>
            <a:lvl4pPr marL="1828800" lvl="3" indent="-42672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120"/>
              <a:buFont typeface="Arial"/>
              <a:buChar char="•"/>
              <a:defRPr/>
            </a:lvl4pPr>
            <a:lvl5pPr marL="2286000" lvl="4" indent="-36068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2080"/>
              <a:buFont typeface="Courier New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6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tructional Strategy">
  <p:cSld name="Instructional Strateg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- 2 column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8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Font typeface="Calibri"/>
              <a:buAutoNum type="arabicPeriod"/>
              <a:defRPr/>
            </a:lvl1pPr>
            <a:lvl2pPr marL="914400" lvl="1" indent="-393700" algn="l">
              <a:spcBef>
                <a:spcPts val="400"/>
              </a:spcBef>
              <a:spcAft>
                <a:spcPts val="0"/>
              </a:spcAft>
              <a:buSzPts val="2600"/>
              <a:buFont typeface="Calibri"/>
              <a:buAutoNum type="alphaLcPeriod"/>
              <a:defRPr/>
            </a:lvl2pPr>
            <a:lvl3pPr marL="1371600" lvl="2" indent="-393700" algn="l">
              <a:spcBef>
                <a:spcPts val="340"/>
              </a:spcBef>
              <a:spcAft>
                <a:spcPts val="0"/>
              </a:spcAft>
              <a:buSzPts val="2600"/>
              <a:buFont typeface="Calibri"/>
              <a:buAutoNum type="romanLcPeriod"/>
              <a:defRPr/>
            </a:lvl3pPr>
            <a:lvl4pPr marL="1828800" lvl="3" indent="-42672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120"/>
              <a:buFont typeface="Arial"/>
              <a:buChar char="•"/>
              <a:defRPr/>
            </a:lvl4pPr>
            <a:lvl5pPr marL="2286000" lvl="4" indent="-36068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2080"/>
              <a:buFont typeface="Courier New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9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 b="1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4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 b="1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4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52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spcBef>
                <a:spcPts val="34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2004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SzPts val="1440"/>
              <a:buChar char="o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0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rgbClr val="971D20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spcBef>
                <a:spcPts val="340"/>
              </a:spcBef>
              <a:spcAft>
                <a:spcPts val="0"/>
              </a:spcAft>
              <a:buClr>
                <a:srgbClr val="E8BF3C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971D20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0680" algn="l" rtl="0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A7A9B-586F-24CA-AF22-47915CC998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</p:spPr>
        <p:txBody>
          <a:bodyPr spcFirstLastPara="1" wrap="square" lIns="91425" tIns="45700" rIns="91425" bIns="45700" anchor="b" anchorCtr="0">
            <a:noAutofit/>
          </a:bodyPr>
          <a:lstStyle/>
          <a:p>
            <a:r>
              <a:rPr lang="en-US" dirty="0"/>
              <a:t>K20 LEARN Icon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Does the Research Say?</a:t>
            </a:r>
            <a:endParaRPr/>
          </a:p>
        </p:txBody>
      </p:sp>
      <p:sp>
        <p:nvSpPr>
          <p:cNvPr id="131" name="Google Shape;131;p27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Reasons families volunteer less when their student is in high school: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Intimidation with secondary campuses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Belief that they lack expertise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Lack of relational connection to staff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Scheduling barriers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Not knowing leadership opportunities exist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8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Family Leadership Indicators</a:t>
            </a:r>
            <a:endParaRPr/>
          </a:p>
        </p:txBody>
      </p:sp>
      <p:sp>
        <p:nvSpPr>
          <p:cNvPr id="137" name="Google Shape;137;p28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Read the research brief about family leadership indicators.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As you read, star any ideas that resonate with you.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When you get to the “Three Big Ideas About Family Leadership” section, respond to the prompts with ideas you could try at your school site.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9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Three Big Ideas About Family Leadership</a:t>
            </a:r>
            <a:endParaRPr dirty="0"/>
          </a:p>
        </p:txBody>
      </p:sp>
      <p:sp>
        <p:nvSpPr>
          <p:cNvPr id="143" name="Google Shape;143;p29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393192" algn="l" rtl="0"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Families join when initiatives are designed to support broad participation.</a:t>
            </a:r>
          </a:p>
          <a:p>
            <a:pPr lvl="0" indent="-393192" algn="l" rtl="0"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Families stay when they feel valued and made to be a part of decision-making.</a:t>
            </a:r>
          </a:p>
          <a:p>
            <a:pPr lvl="0" indent="-393192" algn="l" rtl="0"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Families flourish when initiatives create community.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Three-Tier Recruitment Model</a:t>
            </a:r>
            <a:endParaRPr dirty="0"/>
          </a:p>
        </p:txBody>
      </p:sp>
      <p:sp>
        <p:nvSpPr>
          <p:cNvPr id="149" name="Google Shape;149;p30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393192" algn="l" rtl="0">
              <a:buSzPts val="2600"/>
              <a:buChar char="●"/>
            </a:pPr>
            <a:r>
              <a:rPr lang="en-US" dirty="0"/>
              <a:t>Tier 1: Awareness</a:t>
            </a:r>
            <a:endParaRPr dirty="0"/>
          </a:p>
          <a:p>
            <a:pPr lvl="1" indent="-356616" algn="l" rtl="0">
              <a:buSzPts val="2600"/>
              <a:buChar char="o"/>
            </a:pPr>
            <a:r>
              <a:rPr lang="en-US" dirty="0"/>
              <a:t>Attend events, receive information.</a:t>
            </a:r>
            <a:endParaRPr dirty="0"/>
          </a:p>
          <a:p>
            <a:pPr lvl="0" indent="-393192" algn="l" rtl="0">
              <a:buSzPts val="2600"/>
              <a:buChar char="●"/>
            </a:pPr>
            <a:r>
              <a:rPr lang="en-US" dirty="0"/>
              <a:t>Tier 2: Engaged</a:t>
            </a:r>
            <a:endParaRPr dirty="0"/>
          </a:p>
          <a:p>
            <a:pPr lvl="1" indent="-356616" algn="l" rtl="0">
              <a:buSzPts val="2600"/>
              <a:buChar char="o"/>
            </a:pPr>
            <a:r>
              <a:rPr lang="en-US" dirty="0"/>
              <a:t>Attend multiple events, help occasionally.</a:t>
            </a:r>
            <a:endParaRPr dirty="0"/>
          </a:p>
          <a:p>
            <a:pPr lvl="0" indent="-393192" algn="l" rtl="0">
              <a:buSzPts val="2600"/>
              <a:buChar char="●"/>
            </a:pPr>
            <a:r>
              <a:rPr lang="en-US" dirty="0"/>
              <a:t>Tier 3: Leadership</a:t>
            </a:r>
            <a:endParaRPr dirty="0"/>
          </a:p>
          <a:p>
            <a:pPr lvl="1" indent="-356616" algn="l" rtl="0">
              <a:buSzPts val="2600"/>
              <a:buChar char="o"/>
            </a:pPr>
            <a:r>
              <a:rPr lang="en-US" dirty="0"/>
              <a:t>Co-design events, recruit others, serve as connectors.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1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Developing an FLA Recruitment Plan</a:t>
            </a:r>
            <a:endParaRPr/>
          </a:p>
        </p:txBody>
      </p:sp>
      <p:sp>
        <p:nvSpPr>
          <p:cNvPr id="155" name="Google Shape;155;p31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Take 10 minutes to get started today.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Take what you start back to your school and continue working on it as your next semester school plans develop.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2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Triangle-Square-Circle</a:t>
            </a:r>
            <a:endParaRPr dirty="0"/>
          </a:p>
        </p:txBody>
      </p:sp>
      <p:sp>
        <p:nvSpPr>
          <p:cNvPr id="161" name="Google Shape;161;p32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393192" algn="l" rtl="0">
              <a:buSzPts val="2600"/>
              <a:buChar char="●"/>
            </a:pPr>
            <a:r>
              <a:rPr lang="en-US" dirty="0"/>
              <a:t>Triangle: Three main takeaways.</a:t>
            </a:r>
            <a:endParaRPr dirty="0"/>
          </a:p>
          <a:p>
            <a:pPr lvl="1" indent="-356616" algn="l" rtl="0">
              <a:buSzPts val="2600"/>
              <a:buChar char="o"/>
            </a:pPr>
            <a:r>
              <a:rPr lang="en-US" dirty="0"/>
              <a:t>One should be an action you will take.</a:t>
            </a:r>
            <a:endParaRPr dirty="0"/>
          </a:p>
          <a:p>
            <a:pPr lvl="0" indent="-393192" algn="l" rtl="0">
              <a:buSzPts val="2600"/>
              <a:buChar char="●"/>
            </a:pPr>
            <a:r>
              <a:rPr lang="en-US" dirty="0"/>
              <a:t>Square: Up to four things that “square” with your thinking.</a:t>
            </a:r>
            <a:endParaRPr dirty="0"/>
          </a:p>
          <a:p>
            <a:pPr lvl="0" indent="-393192" algn="l" rtl="0">
              <a:buSzPts val="2600"/>
              <a:buChar char="●"/>
            </a:pPr>
            <a:r>
              <a:rPr lang="en-US" dirty="0"/>
              <a:t>Circle: Ideas that are still “circling” your head. These can be ideas for your site or concerns you may have.</a:t>
            </a:r>
            <a:endParaRPr dirty="0"/>
          </a:p>
        </p:txBody>
      </p:sp>
      <p:pic>
        <p:nvPicPr>
          <p:cNvPr id="162" name="Google Shape;162;p32" descr="Triangle-Square-Circle Strategy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7600" y="395288"/>
            <a:ext cx="1458913" cy="1458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3945466" y="559689"/>
            <a:ext cx="4565121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Participants to Partners</a:t>
            </a:r>
            <a:endParaRPr dirty="0"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3944799" y="2807732"/>
            <a:ext cx="4564202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US" dirty="0"/>
              <a:t>Strengthening Family Leadership to Support Postsecondary Pathways</a:t>
            </a:r>
            <a:endParaRPr dirty="0"/>
          </a:p>
        </p:txBody>
      </p:sp>
      <p:sp>
        <p:nvSpPr>
          <p:cNvPr id="78" name="Google Shape;78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173" y="1312133"/>
            <a:ext cx="2922311" cy="2519234"/>
          </a:xfrm>
          <a:prstGeom prst="hexagon">
            <a:avLst>
              <a:gd name="adj" fmla="val 25000"/>
              <a:gd name="vf" fmla="val 115470"/>
            </a:avLst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Collective Word Cloud</a:t>
            </a:r>
            <a:endParaRPr dirty="0"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4294967295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Join the </a:t>
            </a:r>
            <a:r>
              <a:rPr lang="en-US" dirty="0" err="1"/>
              <a:t>Mentimeter</a:t>
            </a:r>
            <a:r>
              <a:rPr lang="en-US" dirty="0"/>
              <a:t>:</a:t>
            </a:r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Go to </a:t>
            </a:r>
            <a:r>
              <a:rPr lang="en-US" dirty="0" err="1"/>
              <a:t>menti.com</a:t>
            </a:r>
            <a:r>
              <a:rPr lang="en-US" dirty="0"/>
              <a:t>.</a:t>
            </a:r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Enter the code: [code]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Share one word that describes what family leadership currently look like at your school.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85" name="Google Shape;85;p20" descr="Collaborative Word Cloud strategy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59388" y="0"/>
            <a:ext cx="1978865" cy="19788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649F1F-CA0D-FA85-1EA5-233B3AC56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3450" y="771588"/>
            <a:ext cx="4377100" cy="4441886"/>
          </a:xfrm>
          <a:prstGeom prst="rect">
            <a:avLst/>
          </a:prstGeom>
        </p:spPr>
      </p:pic>
      <p:sp>
        <p:nvSpPr>
          <p:cNvPr id="90" name="Google Shape;90;p21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Ripple Effect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2"/>
          <p:cNvSpPr txBox="1">
            <a:spLocks noGrp="1"/>
          </p:cNvSpPr>
          <p:nvPr>
            <p:ph type="title"/>
          </p:nvPr>
        </p:nvSpPr>
        <p:spPr>
          <a:xfrm>
            <a:off x="623888" y="183869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Learning Objectives</a:t>
            </a:r>
            <a:endParaRPr dirty="0"/>
          </a:p>
        </p:txBody>
      </p:sp>
      <p:sp>
        <p:nvSpPr>
          <p:cNvPr id="97" name="Google Shape;97;p22"/>
          <p:cNvSpPr txBox="1">
            <a:spLocks noGrp="1"/>
          </p:cNvSpPr>
          <p:nvPr>
            <p:ph type="body" idx="1"/>
          </p:nvPr>
        </p:nvSpPr>
        <p:spPr>
          <a:xfrm>
            <a:off x="623888" y="2431769"/>
            <a:ext cx="8295994" cy="13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Bef>
                <a:spcPts val="520"/>
              </a:spcBef>
              <a:spcAft>
                <a:spcPts val="0"/>
              </a:spcAft>
              <a:buSzPct val="100000"/>
              <a:buChar char="●"/>
            </a:pPr>
            <a:r>
              <a:rPr lang="en-US" sz="2200" dirty="0"/>
              <a:t>Reflect on current FLA strengths and challenges</a:t>
            </a:r>
            <a:endParaRPr sz="2200" dirty="0"/>
          </a:p>
          <a:p>
            <a:pPr marL="457200" lvl="0" indent="-393192" algn="l" rtl="0">
              <a:spcBef>
                <a:spcPts val="520"/>
              </a:spcBef>
              <a:spcAft>
                <a:spcPts val="0"/>
              </a:spcAft>
              <a:buSzPct val="100000"/>
              <a:buChar char="●"/>
            </a:pPr>
            <a:r>
              <a:rPr lang="en-US" sz="2200" dirty="0"/>
              <a:t>Identify promising practices for family recruitment</a:t>
            </a:r>
            <a:endParaRPr sz="2200" dirty="0"/>
          </a:p>
          <a:p>
            <a:pPr marL="457200" lvl="0" indent="-393192" algn="l" rtl="0">
              <a:spcBef>
                <a:spcPts val="520"/>
              </a:spcBef>
              <a:spcAft>
                <a:spcPts val="0"/>
              </a:spcAft>
              <a:buSzPct val="100000"/>
              <a:buChar char="●"/>
            </a:pPr>
            <a:r>
              <a:rPr lang="en-US" sz="2200" dirty="0"/>
              <a:t>Collaborate to design a targeted recruitment plan</a:t>
            </a:r>
            <a:endParaRPr sz="2200" dirty="0"/>
          </a:p>
          <a:p>
            <a:pPr marL="457200" lvl="0" indent="-393192" algn="l" rtl="0">
              <a:spcBef>
                <a:spcPts val="520"/>
              </a:spcBef>
              <a:spcAft>
                <a:spcPts val="0"/>
              </a:spcAft>
              <a:buSzPct val="100000"/>
              <a:buChar char="●"/>
            </a:pPr>
            <a:r>
              <a:rPr lang="en-US" sz="2200" dirty="0"/>
              <a:t>Commit to concrete next steps for building a sustainable FLA team</a:t>
            </a:r>
            <a:endParaRPr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Affinity Process, Part 1</a:t>
            </a:r>
            <a:endParaRPr dirty="0"/>
          </a:p>
        </p:txBody>
      </p:sp>
      <p:sp>
        <p:nvSpPr>
          <p:cNvPr id="103" name="Google Shape;103;p23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4526056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Write down reasons that families volunteer less when their student in high school than younger grades.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Use a separate sticky note for each idea.</a:t>
            </a:r>
            <a:endParaRPr dirty="0"/>
          </a:p>
        </p:txBody>
      </p:sp>
      <p:pic>
        <p:nvPicPr>
          <p:cNvPr id="104" name="Google Shape;104;p23" descr="3-2-1 Strategy Ic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72312" y="1593197"/>
            <a:ext cx="2649538" cy="2649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4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Affinity Process, Part 2</a:t>
            </a:r>
            <a:endParaRPr dirty="0"/>
          </a:p>
        </p:txBody>
      </p:sp>
      <p:sp>
        <p:nvSpPr>
          <p:cNvPr id="110" name="Google Shape;110;p24"/>
          <p:cNvSpPr txBox="1">
            <a:spLocks noGrp="1"/>
          </p:cNvSpPr>
          <p:nvPr>
            <p:ph type="body" idx="4294967295"/>
          </p:nvPr>
        </p:nvSpPr>
        <p:spPr>
          <a:xfrm>
            <a:off x="628650" y="1370025"/>
            <a:ext cx="6809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With your partners, review all of your responses.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Group similar items together.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These can be exact matches or ideas you feel are similar enough to go together.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If needed, use sticky notes to create category labels.</a:t>
            </a:r>
            <a:endParaRPr dirty="0"/>
          </a:p>
        </p:txBody>
      </p:sp>
      <p:pic>
        <p:nvPicPr>
          <p:cNvPr id="111" name="Google Shape;111;p24" descr="Affinity Process Strategy Icon"/>
          <p:cNvPicPr preferRelativeResize="0"/>
          <p:nvPr/>
        </p:nvPicPr>
        <p:blipFill rotWithShape="1">
          <a:blip r:embed="rId3">
            <a:alphaModFix/>
          </a:blip>
          <a:srcRect l="7170" r="7170"/>
          <a:stretch/>
        </p:blipFill>
        <p:spPr>
          <a:xfrm>
            <a:off x="7467600" y="395288"/>
            <a:ext cx="1458913" cy="1458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Affinity Process, Part 3</a:t>
            </a:r>
            <a:endParaRPr dirty="0"/>
          </a:p>
        </p:txBody>
      </p:sp>
      <p:sp>
        <p:nvSpPr>
          <p:cNvPr id="117" name="Google Shape;117;p25"/>
          <p:cNvSpPr txBox="1">
            <a:spLocks noGrp="1"/>
          </p:cNvSpPr>
          <p:nvPr>
            <p:ph type="body" idx="4294967295"/>
          </p:nvPr>
        </p:nvSpPr>
        <p:spPr>
          <a:xfrm>
            <a:off x="628650" y="1370025"/>
            <a:ext cx="6809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With your large group, review all of your responses.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Group similar items together.</a:t>
            </a:r>
            <a:endParaRPr dirty="0"/>
          </a:p>
          <a:p>
            <a:pPr marL="914400" lvl="1" indent="-356616" algn="l" rtl="0">
              <a:spcAft>
                <a:spcPts val="0"/>
              </a:spcAft>
              <a:buSzPts val="2600"/>
              <a:buChar char="o"/>
            </a:pPr>
            <a:r>
              <a:rPr lang="en-US" dirty="0"/>
              <a:t>These can be exact matches or ideas you feel are similar enough to go together.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If needed, use sticky notes to create category labels.</a:t>
            </a:r>
            <a:endParaRPr dirty="0"/>
          </a:p>
        </p:txBody>
      </p:sp>
      <p:pic>
        <p:nvPicPr>
          <p:cNvPr id="118" name="Google Shape;118;p25" descr="Affinity Process Strategy Icon"/>
          <p:cNvPicPr preferRelativeResize="0"/>
          <p:nvPr/>
        </p:nvPicPr>
        <p:blipFill rotWithShape="1">
          <a:blip r:embed="rId3">
            <a:alphaModFix/>
          </a:blip>
          <a:srcRect l="7170" r="7170"/>
          <a:stretch/>
        </p:blipFill>
        <p:spPr>
          <a:xfrm>
            <a:off x="7467600" y="395288"/>
            <a:ext cx="1458913" cy="1458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Affinity Process, Part 4</a:t>
            </a:r>
            <a:endParaRPr dirty="0"/>
          </a:p>
        </p:txBody>
      </p:sp>
      <p:sp>
        <p:nvSpPr>
          <p:cNvPr id="124" name="Google Shape;124;p26"/>
          <p:cNvSpPr txBox="1">
            <a:spLocks noGrp="1"/>
          </p:cNvSpPr>
          <p:nvPr>
            <p:ph type="body" idx="4294967295"/>
          </p:nvPr>
        </p:nvSpPr>
        <p:spPr>
          <a:xfrm>
            <a:off x="628650" y="1370025"/>
            <a:ext cx="6809700" cy="3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As a group, choose one of your identified barriers or categories of barriers.</a:t>
            </a:r>
            <a:endParaRPr dirty="0"/>
          </a:p>
          <a:p>
            <a:pPr marL="457200" lvl="0" indent="-393192" algn="l" rtl="0">
              <a:spcAft>
                <a:spcPts val="0"/>
              </a:spcAft>
              <a:buSzPts val="2600"/>
              <a:buChar char="●"/>
            </a:pPr>
            <a:r>
              <a:rPr lang="en-US" dirty="0"/>
              <a:t>Brainstorm ideas for how to address this barrier or category of barriers to improve family engagement and volunteerism when their student is in high school. </a:t>
            </a:r>
            <a:endParaRPr dirty="0"/>
          </a:p>
        </p:txBody>
      </p:sp>
      <p:pic>
        <p:nvPicPr>
          <p:cNvPr id="125" name="Google Shape;125;p26" descr="Affinity Process Strategy Icon"/>
          <p:cNvPicPr preferRelativeResize="0"/>
          <p:nvPr/>
        </p:nvPicPr>
        <p:blipFill rotWithShape="1">
          <a:blip r:embed="rId3">
            <a:alphaModFix/>
          </a:blip>
          <a:srcRect l="7170" r="7170"/>
          <a:stretch/>
        </p:blipFill>
        <p:spPr>
          <a:xfrm>
            <a:off x="7467600" y="395288"/>
            <a:ext cx="1458913" cy="1458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672</Words>
  <Application>Microsoft Office PowerPoint</Application>
  <PresentationFormat>On-screen Show (16:9)</PresentationFormat>
  <Paragraphs>66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NTR</vt:lpstr>
      <vt:lpstr>Custom Design</vt:lpstr>
      <vt:lpstr>K20 LEARN Icon</vt:lpstr>
      <vt:lpstr>Participants to Partners</vt:lpstr>
      <vt:lpstr>Collective Word Cloud</vt:lpstr>
      <vt:lpstr>The Ripple Effect</vt:lpstr>
      <vt:lpstr>Learning Objectives</vt:lpstr>
      <vt:lpstr>Affinity Process, Part 1</vt:lpstr>
      <vt:lpstr>Affinity Process, Part 2</vt:lpstr>
      <vt:lpstr>Affinity Process, Part 3</vt:lpstr>
      <vt:lpstr>Affinity Process, Part 4</vt:lpstr>
      <vt:lpstr>What Does the Research Say?</vt:lpstr>
      <vt:lpstr>Family Leadership Indicators</vt:lpstr>
      <vt:lpstr>Three Big Ideas About Family Leadership</vt:lpstr>
      <vt:lpstr>The Three-Tier Recruitment Model</vt:lpstr>
      <vt:lpstr>Developing an FLA Recruitment Plan</vt:lpstr>
      <vt:lpstr>Triangle-Square-Circle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Participants to Partners</dc:title>
  <dc:subject/>
  <dc:creator>K20 Center</dc:creator>
  <cp:keywords/>
  <dc:description/>
  <cp:lastModifiedBy>K20 Center</cp:lastModifiedBy>
  <cp:revision>7</cp:revision>
  <dcterms:modified xsi:type="dcterms:W3CDTF">2026-07-01T20:22:55Z</dcterms:modified>
  <cp:category/>
</cp:coreProperties>
</file>