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 id="2147483677"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8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Ipjo420N1nHFMqbBQEkelkUS6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0000" autoAdjust="0"/>
  </p:normalViewPr>
  <p:slideViewPr>
    <p:cSldViewPr snapToGrid="0">
      <p:cViewPr varScale="1">
        <p:scale>
          <a:sx n="123" d="100"/>
          <a:sy n="123" d="100"/>
        </p:scale>
        <p:origin x="1254"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119"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earn.k20center.ou.edu/strategy/174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earn.k20center.ou.edu/strategy/1741"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youtube.com/watch?v=6ilD555O_RE"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earn.k20center.ou.edu/strategy/1741"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youtube.com/watch?v=6ilD555O_R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arn.k20center.ou.edu/strategy/1741"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youtube.com/watch?v=6ilD555O_R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earn.k20center.ou.edu/strategy/118"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youtu.be/9gy-1Z2Sa-c?si=mZT8we776f2Oew46"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learn.k20center.ou.edu/"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learn.k20center.ou.edu/collection/5501"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learn.k20center.ou.edu/strategy/139"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8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earn.k20center.ou.edu/strategy/8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8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8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e87b468ed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e87b468eda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e87b468eda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3e87b468eda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Commit and toss.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https://learn.k20center.ou.edu/strategy/119</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e87b468eda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e87b468eda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solidFill>
                  <a:schemeClr val="dk1"/>
                </a:solidFill>
                <a:latin typeface="Calibri"/>
                <a:ea typeface="Calibri"/>
                <a:cs typeface="Calibri"/>
                <a:sym typeface="Calibri"/>
              </a:rPr>
              <a:t>K20 Center. (n.d.). Commit and toss. Strategies.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https://learn.k20center.ou.edu/strategy/119</a:t>
            </a:r>
            <a:r>
              <a:rPr lang="en-US" dirty="0">
                <a:solidFill>
                  <a:schemeClr val="dk1"/>
                </a:solidFill>
                <a:latin typeface="Calibri"/>
                <a:ea typeface="Calibri"/>
                <a:cs typeface="Calibri"/>
                <a:sym typeface="Calibri"/>
              </a:rPr>
              <a:t> </a:t>
            </a:r>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f2d87a02e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f2d87a02e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Walk and talk.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https://learn.k20center.ou.edu/strategy/1741</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100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2d87a02e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f2d87a02e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latin typeface="Calibri"/>
                <a:ea typeface="Calibri"/>
                <a:cs typeface="Calibri"/>
                <a:sym typeface="Calibri"/>
              </a:rPr>
              <a:t>K20 Center. (n.d.) Walk and talk.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https://learn.k20center.ou.edu/strategy/1741</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(2021, September 21). 1-Minute Timer. YouTube. </a:t>
            </a:r>
            <a:r>
              <a:rPr lang="en"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https://www.youtube.com/watch?v=6ilD555O_RE</a:t>
            </a:r>
            <a:r>
              <a:rPr lang="en"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f2d87a02e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f2d87a02ec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latin typeface="Calibri"/>
                <a:ea typeface="Calibri"/>
                <a:cs typeface="Calibri"/>
                <a:sym typeface="Calibri"/>
              </a:rPr>
              <a:t>K20 Center. (n.d.) Walk and talk.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https://learn.k20center.ou.edu/strategy/1741</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1000"/>
              </a:spcBef>
              <a:spcAft>
                <a:spcPts val="0"/>
              </a:spcAft>
              <a:buNone/>
            </a:pPr>
            <a:r>
              <a:rPr lang="en" dirty="0">
                <a:solidFill>
                  <a:schemeClr val="dk1"/>
                </a:solidFill>
                <a:latin typeface="Calibri"/>
                <a:ea typeface="Calibri"/>
                <a:cs typeface="Calibri"/>
                <a:sym typeface="Calibri"/>
              </a:rPr>
              <a:t>K20 Center. (2021, September 21). 1-Minute Timer. YouTube. </a:t>
            </a:r>
            <a:r>
              <a:rPr lang="en"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https://www.youtube.com/watch?v=6ilD555O_RE</a:t>
            </a:r>
            <a:r>
              <a:rPr lang="en"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f82334592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f82334592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latin typeface="Calibri"/>
                <a:ea typeface="Calibri"/>
                <a:cs typeface="Calibri"/>
                <a:sym typeface="Calibri"/>
              </a:rPr>
              <a:t>K20 Center. (n.d.) Walk and talk.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https://learn.k20center.ou.edu/strategy/1741</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1000"/>
              </a:spcBef>
              <a:spcAft>
                <a:spcPts val="0"/>
              </a:spcAft>
              <a:buNone/>
            </a:pPr>
            <a:r>
              <a:rPr lang="en" dirty="0">
                <a:solidFill>
                  <a:schemeClr val="dk1"/>
                </a:solidFill>
                <a:latin typeface="Calibri"/>
                <a:ea typeface="Calibri"/>
                <a:cs typeface="Calibri"/>
                <a:sym typeface="Calibri"/>
              </a:rPr>
              <a:t>K20 Center. (2021, September 21). 1-Minute Timer. YouTube. </a:t>
            </a:r>
            <a:r>
              <a:rPr lang="en"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https://www.youtube.com/watch?v=6ilD555O_RE</a:t>
            </a:r>
            <a:r>
              <a:rPr lang="en"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f2d87a02e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f2d87a02e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f7e0bc23f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f7e0bc23f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f2e38fb0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f2e38fb0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f2e38fb06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f2e38fb06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f2e38fb067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f2e38fb06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Gallery walk/carousel.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https://learn.k20center.ou.edu/strategy/118</a:t>
            </a:r>
            <a:r>
              <a:rPr lang="en">
                <a:solidFill>
                  <a:schemeClr val="dk1"/>
                </a:solidFill>
                <a:latin typeface="Calibri"/>
                <a:ea typeface="Calibri"/>
                <a:cs typeface="Calibri"/>
                <a:sym typeface="Calibri"/>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f2e38fb06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f2e38fb06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f2e38fb06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f2e38fb06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Calibri"/>
                <a:ea typeface="Calibri"/>
                <a:cs typeface="Calibri"/>
                <a:sym typeface="Calibri"/>
              </a:rPr>
              <a:t>K20 Center. (2021, September 21). 10-Minute Timer. YouTube.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https://youtu.be/9gy-1Z2Sa-c?si=mZT8we776f2Oew46</a:t>
            </a:r>
            <a:endParaRPr dirty="0"/>
          </a:p>
          <a:p>
            <a:pPr marL="0" lvl="0" indent="0" algn="l" rtl="0">
              <a:spcBef>
                <a:spcPts val="0"/>
              </a:spcBef>
              <a:spcAft>
                <a:spcPts val="0"/>
              </a:spcAft>
              <a:buNone/>
            </a:pPr>
            <a:r>
              <a:rPr lang="en" sz="1200" dirty="0">
                <a:solidFill>
                  <a:srgbClr val="292929"/>
                </a:solidFill>
                <a:latin typeface="Calibri"/>
                <a:ea typeface="Calibri"/>
                <a:cs typeface="Calibri"/>
                <a:sym typeface="Calibri"/>
              </a:rPr>
              <a:t>K20 Center. (n.d.). K20 Center LEARN. </a:t>
            </a:r>
            <a:r>
              <a:rPr lang="en" sz="1200" u="sng" dirty="0">
                <a:solidFill>
                  <a:schemeClr val="hlink"/>
                </a:solidFill>
                <a:latin typeface="Times New Roman"/>
                <a:ea typeface="Times New Roman"/>
                <a:cs typeface="Times New Roman"/>
                <a:sym typeface="Times New Roman"/>
                <a:hlinkClick r:id="rId4"/>
              </a:rPr>
              <a:t>https://learn.k20center.ou.edu/</a:t>
            </a:r>
            <a:r>
              <a:rPr lang="en" sz="1200" dirty="0">
                <a:solidFill>
                  <a:schemeClr val="dk1"/>
                </a:solidFill>
                <a:latin typeface="Times New Roman"/>
                <a:ea typeface="Times New Roman"/>
                <a:cs typeface="Times New Roman"/>
                <a:sym typeface="Times New Roman"/>
              </a:rPr>
              <a:t> </a:t>
            </a:r>
            <a:r>
              <a:rPr lang="en" dirty="0">
                <a:solidFill>
                  <a:schemeClr val="dk1"/>
                </a:solidFill>
              </a:rPr>
              <a:t>  </a:t>
            </a:r>
            <a:r>
              <a:rPr lang="en" sz="1200" dirty="0">
                <a:solidFill>
                  <a:srgbClr val="292929"/>
                </a:solidFill>
                <a:latin typeface="Calibri"/>
                <a:ea typeface="Calibri"/>
                <a:cs typeface="Calibri"/>
                <a:sym typeface="Calibri"/>
              </a:rPr>
              <a:t> </a:t>
            </a:r>
            <a:endParaRP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f2e38fb067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f2e38fb06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latin typeface="Calibri"/>
                <a:ea typeface="Calibri"/>
                <a:cs typeface="Calibri"/>
                <a:sym typeface="Calibri"/>
              </a:rPr>
              <a:t>K20 Center. (n.d.). Moved by math. Collections. </a:t>
            </a:r>
            <a:r>
              <a:rPr lang="en" sz="12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https://learn.k20center.ou.edu/collection/5501</a:t>
            </a:r>
            <a:r>
              <a:rPr lang="en" sz="1200" dirty="0">
                <a:solidFill>
                  <a:srgbClr val="292929"/>
                </a:solidFill>
                <a:latin typeface="Calibri"/>
                <a:ea typeface="Calibri"/>
                <a:cs typeface="Calibri"/>
                <a:sym typeface="Calibri"/>
              </a:rPr>
              <a:t> .</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f2e38fb06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f2e38fb06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f2e38fb067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f2e38fb06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rPr>
              <a:t>K20 Center. (n.d.). Think-Pair-Share. Strategies. </a:t>
            </a:r>
            <a:r>
              <a:rPr lang="en" sz="1200" u="sng" dirty="0">
                <a:solidFill>
                  <a:srgbClr val="1155CC"/>
                </a:solidFill>
                <a:hlinkClick r:id="rId3">
                  <a:extLst>
                    <a:ext uri="{A12FA001-AC4F-418D-AE19-62706E023703}">
                      <ahyp:hlinkClr xmlns:ahyp="http://schemas.microsoft.com/office/drawing/2018/hyperlinkcolor" val="tx"/>
                    </a:ext>
                  </a:extLst>
                </a:hlinkClick>
              </a:rPr>
              <a:t>https://learn.k20center.ou.edu/strategy/139</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e87b468eda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g3e87b468ed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Looks like, sounds like, feels like.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https://learn.k20center.ou.edu/strategy/88</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e87b468ed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3e87b468ed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Looks like, sounds like, feels like.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https://learn.k20center.ou.edu/strategy/88</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e87b468ed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e87b468eda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Looks like, sounds like, feels like.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https://learn.k20center.ou.edu/strategy/88</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e87b468eda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g3e87b468eda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Looks like, sounds like, feels like.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https://learn.k20center.ou.edu/strategy/88</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9517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743236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271379002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5" name="Google Shape;29;p7" title="k20center-logo-variations_K20 - Bug Color.png">
            <a:extLst>
              <a:ext uri="{FF2B5EF4-FFF2-40B4-BE49-F238E27FC236}">
                <a16:creationId xmlns:a16="http://schemas.microsoft.com/office/drawing/2014/main" id="{2D1F708C-ACE2-B552-0F75-FE448558E58B}"/>
              </a:ext>
            </a:extLst>
          </p:cNvPr>
          <p:cNvPicPr preferRelativeResize="0"/>
          <p:nvPr userDrawn="1"/>
        </p:nvPicPr>
        <p:blipFill>
          <a:blip r:embed="rId4">
            <a:alphaModFix/>
          </a:blip>
          <a:stretch>
            <a:fillRect/>
          </a:stretch>
        </p:blipFill>
        <p:spPr>
          <a:xfrm>
            <a:off x="8580438" y="4603750"/>
            <a:ext cx="511175" cy="509588"/>
          </a:xfrm>
          <a:prstGeom prst="rect">
            <a:avLst/>
          </a:prstGeom>
          <a:noFill/>
          <a:ln>
            <a:noFill/>
          </a:ln>
        </p:spPr>
      </p:pic>
    </p:spTree>
    <p:extLst>
      <p:ext uri="{BB962C8B-B14F-4D97-AF65-F5344CB8AC3E}">
        <p14:creationId xmlns:p14="http://schemas.microsoft.com/office/powerpoint/2010/main" val="232429412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1341273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99353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03173771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778393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estion/Objective" type="tx">
  <p:cSld name="Question/Objectiv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1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6" name="Google Shape;16;p1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2" name="Google Shape;13;p3" title="k20center-logo-variations_K20 Bug - White.png">
            <a:extLst>
              <a:ext uri="{FF2B5EF4-FFF2-40B4-BE49-F238E27FC236}">
                <a16:creationId xmlns:a16="http://schemas.microsoft.com/office/drawing/2014/main" id="{7FE29201-B313-C648-5EC9-E0E1FEC86BD3}"/>
              </a:ext>
            </a:extLst>
          </p:cNvPr>
          <p:cNvPicPr preferRelativeResize="0"/>
          <p:nvPr userDrawn="1"/>
        </p:nvPicPr>
        <p:blipFill>
          <a:blip r:embed="rId3">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4238441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Layout">
  <p:cSld name="One Column Layout">
    <p:bg>
      <p:bgPr>
        <a:solidFill>
          <a:schemeClr val="lt1"/>
        </a:solidFill>
        <a:effectLst/>
      </p:bgPr>
    </p:bg>
    <p:spTree>
      <p:nvGrpSpPr>
        <p:cNvPr id="1" name="Shape 22"/>
        <p:cNvGrpSpPr/>
        <p:nvPr/>
      </p:nvGrpSpPr>
      <p:grpSpPr>
        <a:xfrm>
          <a:off x="0" y="0"/>
          <a:ext cx="0" cy="0"/>
          <a:chOff x="0" y="0"/>
          <a:chExt cx="0" cy="0"/>
        </a:xfrm>
      </p:grpSpPr>
      <p:sp>
        <p:nvSpPr>
          <p:cNvPr id="24" name="Google Shape;24;p1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5" name="Google Shape;25;p16"/>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Clr>
                <a:srgbClr val="91192A"/>
              </a:buClr>
              <a:buSzPts val="2600"/>
              <a:buFont typeface="Calibri"/>
              <a:buChar char="●"/>
              <a:defRPr sz="2600" b="0" cap="none">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Noto Sans Symbols"/>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pic>
        <p:nvPicPr>
          <p:cNvPr id="2" name="Google Shape;29;p7" title="k20center-logo-variations_K20 - Bug Color.png">
            <a:extLst>
              <a:ext uri="{FF2B5EF4-FFF2-40B4-BE49-F238E27FC236}">
                <a16:creationId xmlns:a16="http://schemas.microsoft.com/office/drawing/2014/main" id="{2FA0F609-E13F-BABB-60E0-589C6D38C671}"/>
              </a:ext>
            </a:extLst>
          </p:cNvPr>
          <p:cNvPicPr preferRelativeResize="0"/>
          <p:nvPr userDrawn="1"/>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3882285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lumn Layout">
  <p:cSld name="Two Column Layout">
    <p:bg>
      <p:bgPr>
        <a:solidFill>
          <a:schemeClr val="lt1"/>
        </a:solidFill>
        <a:effectLst/>
      </p:bgPr>
    </p:bg>
    <p:spTree>
      <p:nvGrpSpPr>
        <p:cNvPr id="1" name="Shape 26"/>
        <p:cNvGrpSpPr/>
        <p:nvPr/>
      </p:nvGrpSpPr>
      <p:grpSpPr>
        <a:xfrm>
          <a:off x="0" y="0"/>
          <a:ext cx="0" cy="0"/>
          <a:chOff x="0" y="0"/>
          <a:chExt cx="0" cy="0"/>
        </a:xfrm>
      </p:grpSpPr>
      <p:sp>
        <p:nvSpPr>
          <p:cNvPr id="27" name="Google Shape;27;p1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8" name="Google Shape;28;p17"/>
          <p:cNvSpPr txBox="1">
            <a:spLocks noGrp="1"/>
          </p:cNvSpPr>
          <p:nvPr>
            <p:ph type="body" idx="1"/>
          </p:nvPr>
        </p:nvSpPr>
        <p:spPr>
          <a:xfrm>
            <a:off x="456300"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9" name="Google Shape;29;p17"/>
          <p:cNvSpPr txBox="1">
            <a:spLocks noGrp="1"/>
          </p:cNvSpPr>
          <p:nvPr>
            <p:ph type="body" idx="2"/>
          </p:nvPr>
        </p:nvSpPr>
        <p:spPr>
          <a:xfrm>
            <a:off x="4687932"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pic>
        <p:nvPicPr>
          <p:cNvPr id="2" name="Google Shape;29;p7" title="k20center-logo-variations_K20 - Bug Color.png">
            <a:extLst>
              <a:ext uri="{FF2B5EF4-FFF2-40B4-BE49-F238E27FC236}">
                <a16:creationId xmlns:a16="http://schemas.microsoft.com/office/drawing/2014/main" id="{054B307F-FAB2-C0DF-2736-ECA1852CF869}"/>
              </a:ext>
            </a:extLst>
          </p:cNvPr>
          <p:cNvPicPr preferRelativeResize="0"/>
          <p:nvPr userDrawn="1"/>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45317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945466" y="559689"/>
            <a:ext cx="4565121"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944799" y="2807732"/>
            <a:ext cx="4564202"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4106681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 With Cover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a:extLst>
              <a:ext uri="{FF2B5EF4-FFF2-40B4-BE49-F238E27FC236}">
                <a16:creationId xmlns:a16="http://schemas.microsoft.com/office/drawing/2014/main" id="{E384C1E7-5E3D-A621-C2AF-8355619A0BBF}"/>
              </a:ext>
            </a:extLst>
          </p:cNvPr>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a:extLst>
              <a:ext uri="{FF2B5EF4-FFF2-40B4-BE49-F238E27FC236}">
                <a16:creationId xmlns:a16="http://schemas.microsoft.com/office/drawing/2014/main" id="{800CFF90-44AF-7644-A3CC-9BC9ACF5E8AD}"/>
              </a:ext>
            </a:extLst>
          </p:cNvPr>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22033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0354131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54814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420243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3681446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35663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340168038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404793731"/>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Lst>
  <p:hf sldNum="0" hdr="0" ftr="0" dt="0"/>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2079051028"/>
      </p:ext>
    </p:extLst>
  </p:cSld>
  <p:clrMap bg1="lt1" tx1="dk1" bg2="lt2" tx2="dk2" accent1="accent1" accent2="accent2" accent3="accent3" accent4="accent4" accent5="accent5" accent6="accent6" hlink="hlink" folHlink="folHlink"/>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eaLnBrk="1" fontAlgn="base" hangingPunct="1">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eaLnBrk="1" fontAlgn="base" hangingPunct="1">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hyperlink" Target="http://www.youtube.com/watch?v=6ilD555O_R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hyperlink" Target="http://www.youtube.com/watch?v=6ilD555O_R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hyperlink" Target="http://www.youtube.com/watch?v=6ilD555O_R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20.jpg"/><Relationship Id="rId4" Type="http://schemas.openxmlformats.org/officeDocument/2006/relationships/hyperlink" Target="http://www.youtube.com/watch?v=9gy-1Z2Sa-c"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E311E-3B19-7AF7-6367-AA177430EA04}"/>
              </a:ext>
            </a:extLst>
          </p:cNvPr>
          <p:cNvSpPr>
            <a:spLocks noGrp="1"/>
          </p:cNvSpPr>
          <p:nvPr>
            <p:ph type="title"/>
          </p:nvPr>
        </p:nvSpPr>
        <p:spPr/>
        <p:txBody>
          <a:bodyPr>
            <a:normAutofit/>
          </a:bodyPr>
          <a:lstStyle/>
          <a:p>
            <a:pPr algn="ctr"/>
            <a:r>
              <a:rPr lang="en-US" sz="5000" dirty="0"/>
              <a:t>Are You Smarter Than a Calculator?</a:t>
            </a:r>
          </a:p>
        </p:txBody>
      </p:sp>
      <p:sp>
        <p:nvSpPr>
          <p:cNvPr id="3" name="Text Placeholder 2">
            <a:extLst>
              <a:ext uri="{FF2B5EF4-FFF2-40B4-BE49-F238E27FC236}">
                <a16:creationId xmlns:a16="http://schemas.microsoft.com/office/drawing/2014/main" id="{11AA4DB4-40A4-ADFE-33A5-38B1B0DE0855}"/>
              </a:ext>
            </a:extLst>
          </p:cNvPr>
          <p:cNvSpPr>
            <a:spLocks noGrp="1"/>
          </p:cNvSpPr>
          <p:nvPr>
            <p:ph type="body" idx="1"/>
          </p:nvPr>
        </p:nvSpPr>
        <p:spPr/>
        <p:txBody>
          <a:bodyPr>
            <a:normAutofit/>
          </a:bodyPr>
          <a:lstStyle/>
          <a:p>
            <a:pPr algn="ctr"/>
            <a:r>
              <a:rPr lang="en-US" sz="3600" dirty="0"/>
              <a:t>Order of Operations</a:t>
            </a:r>
          </a:p>
        </p:txBody>
      </p:sp>
    </p:spTree>
    <p:extLst>
      <p:ext uri="{BB962C8B-B14F-4D97-AF65-F5344CB8AC3E}">
        <p14:creationId xmlns:p14="http://schemas.microsoft.com/office/powerpoint/2010/main" val="2177562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e87b468eda_0_4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Are You Smarter Than a Calculator? </a:t>
            </a:r>
            <a:endParaRPr dirty="0"/>
          </a:p>
        </p:txBody>
      </p:sp>
      <p:sp>
        <p:nvSpPr>
          <p:cNvPr id="110" name="Google Shape;110;g3e87b468eda_0_45"/>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rgbClr val="275781"/>
                </a:solidFill>
              </a:rPr>
              <a:t>Summary</a:t>
            </a:r>
            <a:endParaRPr dirty="0">
              <a:solidFill>
                <a:srgbClr val="275781"/>
              </a:solidFill>
            </a:endParaRPr>
          </a:p>
          <a:p>
            <a:pPr marL="0" lvl="0" indent="0" algn="l" rtl="0">
              <a:lnSpc>
                <a:spcPct val="100000"/>
              </a:lnSpc>
              <a:spcBef>
                <a:spcPts val="0"/>
              </a:spcBef>
              <a:spcAft>
                <a:spcPts val="0"/>
              </a:spcAft>
              <a:buNone/>
            </a:pPr>
            <a:endParaRPr lang="en" sz="1800" i="1" dirty="0">
              <a:solidFill>
                <a:srgbClr val="275781"/>
              </a:solidFill>
            </a:endParaRPr>
          </a:p>
          <a:p>
            <a:pPr marL="0" lvl="0" indent="0" algn="l" rtl="0">
              <a:lnSpc>
                <a:spcPct val="100000"/>
              </a:lnSpc>
              <a:spcBef>
                <a:spcPts val="0"/>
              </a:spcBef>
              <a:spcAft>
                <a:spcPts val="0"/>
              </a:spcAft>
              <a:buNone/>
            </a:pPr>
            <a:r>
              <a:rPr lang="en" sz="1800" dirty="0"/>
              <a:t>Students compare methods to evaluate numerical expressions with and without the use of a non-scientific calculator. Students begin by discussing the pros and cons of modern technology. They then explore the limitations of a non-scientific calculator by using one to evaluate numerical expressions. </a:t>
            </a:r>
          </a:p>
          <a:p>
            <a:pPr marL="0" lvl="0" indent="0" algn="l" rtl="0">
              <a:lnSpc>
                <a:spcPct val="100000"/>
              </a:lnSpc>
              <a:spcBef>
                <a:spcPts val="0"/>
              </a:spcBef>
              <a:spcAft>
                <a:spcPts val="0"/>
              </a:spcAft>
              <a:buNone/>
            </a:pPr>
            <a:endParaRPr lang="en" sz="1800" dirty="0"/>
          </a:p>
          <a:p>
            <a:pPr marL="0" lvl="0" indent="0" algn="l" rtl="0">
              <a:lnSpc>
                <a:spcPct val="100000"/>
              </a:lnSpc>
              <a:spcBef>
                <a:spcPts val="0"/>
              </a:spcBef>
              <a:spcAft>
                <a:spcPts val="0"/>
              </a:spcAft>
              <a:buNone/>
            </a:pPr>
            <a:r>
              <a:rPr lang="en" sz="1800" dirty="0"/>
              <a:t>Students develop a method for solving these expressions using the calculator and complete an escape room themed activity using the methods they discovered. To conclude the lesson, students solve an expression and evaluate the work of their peers in a Commit and Toss activity.</a:t>
            </a:r>
            <a:endParaRP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e87b468eda_0_5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Are You Smarter Than a Calculator? </a:t>
            </a:r>
            <a:endParaRPr dirty="0"/>
          </a:p>
        </p:txBody>
      </p:sp>
      <p:pic>
        <p:nvPicPr>
          <p:cNvPr id="116" name="Google Shape;116;g3e87b468eda_0_51"/>
          <p:cNvPicPr preferRelativeResize="0"/>
          <p:nvPr/>
        </p:nvPicPr>
        <p:blipFill rotWithShape="1">
          <a:blip r:embed="rId3">
            <a:alphaModFix/>
          </a:blip>
          <a:srcRect t="4644"/>
          <a:stretch/>
        </p:blipFill>
        <p:spPr>
          <a:xfrm>
            <a:off x="790050" y="1331500"/>
            <a:ext cx="7557649" cy="36435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Commit and Toss </a:t>
            </a:r>
            <a:endParaRPr dirty="0"/>
          </a:p>
        </p:txBody>
      </p:sp>
      <p:sp>
        <p:nvSpPr>
          <p:cNvPr id="122" name="Google Shape;122;p8"/>
          <p:cNvSpPr txBox="1">
            <a:spLocks noGrp="1"/>
          </p:cNvSpPr>
          <p:nvPr>
            <p:ph type="body" idx="1"/>
          </p:nvPr>
        </p:nvSpPr>
        <p:spPr>
          <a:xfrm>
            <a:off x="456300" y="1152475"/>
            <a:ext cx="8225400" cy="3163749"/>
          </a:xfrm>
          <a:prstGeom prst="rect">
            <a:avLst/>
          </a:prstGeom>
          <a:noFill/>
          <a:ln>
            <a:noFill/>
          </a:ln>
        </p:spPr>
        <p:txBody>
          <a:bodyPr spcFirstLastPara="1" wrap="square" lIns="91425" tIns="91425" rIns="91425" bIns="91425" anchor="t" anchorCtr="0">
            <a:noAutofit/>
          </a:bodyPr>
          <a:lstStyle/>
          <a:p>
            <a:pPr marL="63500" lvl="0" indent="0" algn="l" rtl="0">
              <a:lnSpc>
                <a:spcPct val="100000"/>
              </a:lnSpc>
              <a:spcBef>
                <a:spcPts val="0"/>
              </a:spcBef>
              <a:spcAft>
                <a:spcPts val="0"/>
              </a:spcAft>
              <a:buClr>
                <a:srgbClr val="91192A"/>
              </a:buClr>
              <a:buSzPts val="2600"/>
              <a:buNone/>
            </a:pPr>
            <a:r>
              <a:rPr lang="en-US" sz="2400" dirty="0"/>
              <a:t>Complete the following problem on a piece of paper.</a:t>
            </a:r>
          </a:p>
          <a:p>
            <a:pPr marL="63500" lvl="0" indent="0" algn="l" rtl="0">
              <a:lnSpc>
                <a:spcPct val="100000"/>
              </a:lnSpc>
              <a:spcBef>
                <a:spcPts val="0"/>
              </a:spcBef>
              <a:spcAft>
                <a:spcPts val="0"/>
              </a:spcAft>
              <a:buClr>
                <a:srgbClr val="91192A"/>
              </a:buClr>
              <a:buSzPts val="2600"/>
              <a:buNone/>
            </a:pPr>
            <a:endParaRPr lang="en-US" sz="2400" dirty="0"/>
          </a:p>
          <a:p>
            <a:pPr marL="63500" lvl="0" indent="0" algn="ctr" rtl="0">
              <a:lnSpc>
                <a:spcPct val="100000"/>
              </a:lnSpc>
              <a:spcBef>
                <a:spcPts val="0"/>
              </a:spcBef>
              <a:spcAft>
                <a:spcPts val="0"/>
              </a:spcAft>
              <a:buClr>
                <a:srgbClr val="91192A"/>
              </a:buClr>
              <a:buSzPts val="2600"/>
              <a:buNone/>
            </a:pPr>
            <a:r>
              <a:rPr lang="en-US" sz="2400" dirty="0"/>
              <a:t>3 - 6 + (64 ÷ 8 + 15)</a:t>
            </a:r>
          </a:p>
          <a:p>
            <a:pPr marL="63500" indent="0">
              <a:buNone/>
            </a:pPr>
            <a:endParaRPr lang="en-US" sz="2400" dirty="0"/>
          </a:p>
          <a:p>
            <a:pPr marL="63500" indent="0">
              <a:buNone/>
            </a:pPr>
            <a:r>
              <a:rPr lang="en-US" sz="2400" dirty="0"/>
              <a:t>Show all of your work.</a:t>
            </a:r>
          </a:p>
          <a:p>
            <a:pPr marL="63500" lvl="0" indent="0" rtl="0">
              <a:lnSpc>
                <a:spcPct val="100000"/>
              </a:lnSpc>
              <a:spcBef>
                <a:spcPts val="0"/>
              </a:spcBef>
              <a:spcAft>
                <a:spcPts val="0"/>
              </a:spcAft>
              <a:buClr>
                <a:srgbClr val="91192A"/>
              </a:buClr>
              <a:buSzPts val="2600"/>
              <a:buNone/>
            </a:pPr>
            <a:endParaRPr lang="en-US" sz="2400" dirty="0"/>
          </a:p>
          <a:p>
            <a:pPr marL="63500" lvl="0" indent="0" algn="ctr" rtl="0">
              <a:lnSpc>
                <a:spcPct val="100000"/>
              </a:lnSpc>
              <a:spcBef>
                <a:spcPts val="0"/>
              </a:spcBef>
              <a:spcAft>
                <a:spcPts val="0"/>
              </a:spcAft>
              <a:buClr>
                <a:srgbClr val="91192A"/>
              </a:buClr>
              <a:buSzPts val="2600"/>
              <a:buNone/>
            </a:pPr>
            <a:endParaRPr lang="en-US" sz="2400" dirty="0"/>
          </a:p>
          <a:p>
            <a:pPr marL="63500" indent="0">
              <a:buNone/>
            </a:pPr>
            <a:r>
              <a:rPr lang="en-US" sz="2400" dirty="0"/>
              <a:t>Do not write your name on your paper!</a:t>
            </a:r>
          </a:p>
          <a:p>
            <a:pPr marL="63500" lvl="0" indent="0" rtl="0">
              <a:lnSpc>
                <a:spcPct val="100000"/>
              </a:lnSpc>
              <a:spcBef>
                <a:spcPts val="0"/>
              </a:spcBef>
              <a:spcAft>
                <a:spcPts val="0"/>
              </a:spcAft>
              <a:buClr>
                <a:srgbClr val="91192A"/>
              </a:buClr>
              <a:buSzPts val="2600"/>
              <a:buNone/>
            </a:pPr>
            <a:endParaRPr sz="2400" dirty="0"/>
          </a:p>
        </p:txBody>
      </p:sp>
      <p:pic>
        <p:nvPicPr>
          <p:cNvPr id="123" name="Google Shape;123;p8"/>
          <p:cNvPicPr preferRelativeResize="0"/>
          <p:nvPr/>
        </p:nvPicPr>
        <p:blipFill>
          <a:blip r:embed="rId3">
            <a:alphaModFix/>
          </a:blip>
          <a:stretch>
            <a:fillRect/>
          </a:stretch>
        </p:blipFill>
        <p:spPr>
          <a:xfrm>
            <a:off x="7671925" y="445025"/>
            <a:ext cx="1009650" cy="1209675"/>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e87b468eda_0_6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Commit and Toss</a:t>
            </a:r>
            <a:endParaRPr dirty="0"/>
          </a:p>
        </p:txBody>
      </p:sp>
      <p:sp>
        <p:nvSpPr>
          <p:cNvPr id="130" name="Google Shape;130;g3e87b468eda_0_68"/>
          <p:cNvSpPr txBox="1">
            <a:spLocks noGrp="1"/>
          </p:cNvSpPr>
          <p:nvPr>
            <p:ph type="body" idx="1"/>
          </p:nvPr>
        </p:nvSpPr>
        <p:spPr>
          <a:xfrm>
            <a:off x="456300" y="1291669"/>
            <a:ext cx="8058526" cy="3277205"/>
          </a:xfrm>
          <a:prstGeom prst="rect">
            <a:avLst/>
          </a:prstGeom>
        </p:spPr>
        <p:txBody>
          <a:bodyPr spcFirstLastPara="1" wrap="square" lIns="91425" tIns="91425" rIns="91425" bIns="91425" anchor="t" anchorCtr="0">
            <a:noAutofit/>
          </a:bodyPr>
          <a:lstStyle/>
          <a:p>
            <a:pPr lvl="0" indent="-393192" algn="l" rtl="0">
              <a:spcBef>
                <a:spcPts val="520"/>
              </a:spcBef>
              <a:spcAft>
                <a:spcPts val="0"/>
              </a:spcAft>
              <a:buFont typeface="+mj-lt"/>
              <a:buAutoNum type="arabicPeriod"/>
            </a:pPr>
            <a:r>
              <a:rPr lang="en-US" dirty="0"/>
              <a:t>Crumple up the paper with your problem on it.</a:t>
            </a:r>
          </a:p>
          <a:p>
            <a:pPr lvl="0" indent="-393192" algn="l" rtl="0">
              <a:spcBef>
                <a:spcPts val="520"/>
              </a:spcBef>
              <a:spcAft>
                <a:spcPts val="0"/>
              </a:spcAft>
              <a:buFont typeface="+mj-lt"/>
              <a:buAutoNum type="arabicPeriod"/>
            </a:pPr>
            <a:r>
              <a:rPr lang="en-US" dirty="0"/>
              <a:t>Toss the crumpled paper across the room.</a:t>
            </a:r>
          </a:p>
          <a:p>
            <a:pPr lvl="0" indent="-393192" algn="l" rtl="0">
              <a:spcBef>
                <a:spcPts val="520"/>
              </a:spcBef>
              <a:spcAft>
                <a:spcPts val="0"/>
              </a:spcAft>
              <a:buFont typeface="+mj-lt"/>
              <a:buAutoNum type="arabicPeriod"/>
            </a:pPr>
            <a:r>
              <a:rPr lang="en-US" dirty="0"/>
              <a:t>Collect a crumpled paper that is not your own.</a:t>
            </a:r>
          </a:p>
          <a:p>
            <a:pPr lvl="0" indent="-393192" algn="l" rtl="0">
              <a:spcBef>
                <a:spcPts val="520"/>
              </a:spcBef>
              <a:spcAft>
                <a:spcPts val="0"/>
              </a:spcAft>
              <a:buFont typeface="+mj-lt"/>
              <a:buAutoNum type="arabicPeriod"/>
            </a:pPr>
            <a:r>
              <a:rPr lang="en-US" dirty="0"/>
              <a:t>Silently review your peer’s work and compare it to your own.</a:t>
            </a:r>
          </a:p>
          <a:p>
            <a:pPr marL="514350" lvl="0" indent="-514350" algn="l" rtl="0">
              <a:spcBef>
                <a:spcPts val="0"/>
              </a:spcBef>
              <a:spcAft>
                <a:spcPts val="0"/>
              </a:spcAft>
              <a:buFont typeface="+mj-lt"/>
              <a:buAutoNum type="arabicPeriod"/>
            </a:pPr>
            <a:endParaRPr lang="en-US" dirty="0"/>
          </a:p>
          <a:p>
            <a:pPr marL="0" lvl="0" indent="0" algn="l" rtl="0">
              <a:spcBef>
                <a:spcPts val="0"/>
              </a:spcBef>
              <a:spcAft>
                <a:spcPts val="0"/>
              </a:spcAft>
              <a:buNone/>
            </a:pPr>
            <a:r>
              <a:rPr lang="en-US" dirty="0"/>
              <a:t>Prepare to share what you noticed about your peer’s work. </a:t>
            </a:r>
            <a:endParaRPr dirty="0"/>
          </a:p>
        </p:txBody>
      </p:sp>
      <p:pic>
        <p:nvPicPr>
          <p:cNvPr id="2" name="Google Shape;123;p8">
            <a:extLst>
              <a:ext uri="{FF2B5EF4-FFF2-40B4-BE49-F238E27FC236}">
                <a16:creationId xmlns:a16="http://schemas.microsoft.com/office/drawing/2014/main" id="{C0403C2E-2D7E-3C53-A84F-C5669E09B80A}"/>
              </a:ext>
            </a:extLst>
          </p:cNvPr>
          <p:cNvPicPr preferRelativeResize="0"/>
          <p:nvPr/>
        </p:nvPicPr>
        <p:blipFill>
          <a:blip r:embed="rId3">
            <a:alphaModFix/>
          </a:blip>
          <a:stretch>
            <a:fillRect/>
          </a:stretch>
        </p:blipFill>
        <p:spPr>
          <a:xfrm>
            <a:off x="7671925" y="445025"/>
            <a:ext cx="1009650" cy="1209675"/>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3f2d87a02ec_0_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Walk and Talk </a:t>
            </a:r>
            <a:endParaRPr dirty="0"/>
          </a:p>
        </p:txBody>
      </p:sp>
      <p:sp>
        <p:nvSpPr>
          <p:cNvPr id="137" name="Google Shape;137;g3f2d87a02ec_0_2"/>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Now that you’ve been introduced to why physical movement in math lessons is important, let’s talk about it! </a:t>
            </a:r>
            <a:endParaRPr dirty="0"/>
          </a:p>
          <a:p>
            <a:pPr marL="457200" lvl="0" indent="-393192" algn="l" rtl="0">
              <a:spcBef>
                <a:spcPts val="520"/>
              </a:spcBef>
              <a:spcAft>
                <a:spcPts val="0"/>
              </a:spcAft>
              <a:buSzPts val="2600"/>
              <a:buAutoNum type="arabicPeriod"/>
            </a:pPr>
            <a:r>
              <a:rPr lang="en" dirty="0"/>
              <a:t>Find a partner. </a:t>
            </a:r>
            <a:endParaRPr dirty="0"/>
          </a:p>
          <a:p>
            <a:pPr marL="457200" lvl="0" indent="-393192" algn="l" rtl="0">
              <a:spcBef>
                <a:spcPts val="520"/>
              </a:spcBef>
              <a:spcAft>
                <a:spcPts val="0"/>
              </a:spcAft>
              <a:buSzPts val="2600"/>
              <a:buAutoNum type="arabicPeriod"/>
            </a:pPr>
            <a:r>
              <a:rPr lang="en" dirty="0"/>
              <a:t>Read the provided prompt. </a:t>
            </a:r>
            <a:endParaRPr dirty="0"/>
          </a:p>
          <a:p>
            <a:pPr marL="457200" lvl="0" indent="-393192" algn="l" rtl="0">
              <a:spcBef>
                <a:spcPts val="520"/>
              </a:spcBef>
              <a:spcAft>
                <a:spcPts val="0"/>
              </a:spcAft>
              <a:buSzPts val="2600"/>
              <a:buAutoNum type="arabicPeriod"/>
            </a:pPr>
            <a:r>
              <a:rPr lang="en" dirty="0"/>
              <a:t>Walk around the room discussing both of your answers.</a:t>
            </a:r>
            <a:endParaRPr dirty="0"/>
          </a:p>
          <a:p>
            <a:pPr marL="457200" lvl="0" indent="-393192" algn="l" rtl="0">
              <a:spcBef>
                <a:spcPts val="520"/>
              </a:spcBef>
              <a:spcAft>
                <a:spcPts val="0"/>
              </a:spcAft>
              <a:buSzPts val="2600"/>
              <a:buAutoNum type="arabicPeriod"/>
            </a:pPr>
            <a:r>
              <a:rPr lang="en" dirty="0"/>
              <a:t>Stop when the timer goes off and share highlights with the group.  </a:t>
            </a:r>
            <a:endParaRPr dirty="0"/>
          </a:p>
        </p:txBody>
      </p:sp>
      <p:pic>
        <p:nvPicPr>
          <p:cNvPr id="138" name="Google Shape;138;g3f2d87a02ec_0_2"/>
          <p:cNvPicPr preferRelativeResize="0"/>
          <p:nvPr/>
        </p:nvPicPr>
        <p:blipFill>
          <a:blip r:embed="rId3">
            <a:alphaModFix/>
          </a:blip>
          <a:stretch>
            <a:fillRect/>
          </a:stretch>
        </p:blipFill>
        <p:spPr>
          <a:xfrm>
            <a:off x="6973925" y="337450"/>
            <a:ext cx="1842950" cy="1030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f2d87a02ec_0_9"/>
          <p:cNvSpPr/>
          <p:nvPr/>
        </p:nvSpPr>
        <p:spPr>
          <a:xfrm>
            <a:off x="404725" y="1724550"/>
            <a:ext cx="4563000" cy="1694400"/>
          </a:xfrm>
          <a:prstGeom prst="roundRect">
            <a:avLst>
              <a:gd name="adj" fmla="val 16667"/>
            </a:avLst>
          </a:prstGeom>
          <a:noFill/>
          <a:ln w="2857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5" name="Google Shape;145;g3f2d87a02ec_0_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Walk and Talk </a:t>
            </a:r>
            <a:endParaRPr dirty="0"/>
          </a:p>
        </p:txBody>
      </p:sp>
      <p:sp>
        <p:nvSpPr>
          <p:cNvPr id="146" name="Google Shape;146;g3f2d87a02ec_0_9"/>
          <p:cNvSpPr txBox="1">
            <a:spLocks noGrp="1"/>
          </p:cNvSpPr>
          <p:nvPr>
            <p:ph type="body" idx="1"/>
          </p:nvPr>
        </p:nvSpPr>
        <p:spPr>
          <a:xfrm>
            <a:off x="456175" y="1724550"/>
            <a:ext cx="4460100" cy="169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How does your brain feel? How does physical movement change that mental state?</a:t>
            </a:r>
            <a:endParaRPr dirty="0"/>
          </a:p>
        </p:txBody>
      </p:sp>
      <p:pic>
        <p:nvPicPr>
          <p:cNvPr id="147" name="Google Shape;147;g3f2d87a02ec_0_9"/>
          <p:cNvPicPr preferRelativeResize="0"/>
          <p:nvPr/>
        </p:nvPicPr>
        <p:blipFill>
          <a:blip r:embed="rId3">
            <a:alphaModFix/>
          </a:blip>
          <a:stretch>
            <a:fillRect/>
          </a:stretch>
        </p:blipFill>
        <p:spPr>
          <a:xfrm>
            <a:off x="5028225" y="2949575"/>
            <a:ext cx="3194775" cy="1786550"/>
          </a:xfrm>
          <a:prstGeom prst="rect">
            <a:avLst/>
          </a:prstGeom>
          <a:noFill/>
          <a:ln>
            <a:noFill/>
          </a:ln>
        </p:spPr>
      </p:pic>
      <p:pic>
        <p:nvPicPr>
          <p:cNvPr id="148" name="Google Shape;148;g3f2d87a02ec_0_9" title="K20 Center 1 minute timer">
            <a:hlinkClick r:id="rId4"/>
          </p:cNvPr>
          <p:cNvPicPr preferRelativeResize="0"/>
          <p:nvPr/>
        </p:nvPicPr>
        <p:blipFill>
          <a:blip r:embed="rId5">
            <a:alphaModFix/>
          </a:blip>
          <a:stretch>
            <a:fillRect/>
          </a:stretch>
        </p:blipFill>
        <p:spPr>
          <a:xfrm>
            <a:off x="6696888" y="500848"/>
            <a:ext cx="1921734" cy="1080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f2d87a02ec_0_19"/>
          <p:cNvSpPr/>
          <p:nvPr/>
        </p:nvSpPr>
        <p:spPr>
          <a:xfrm>
            <a:off x="353125" y="1724550"/>
            <a:ext cx="4563000" cy="1694400"/>
          </a:xfrm>
          <a:prstGeom prst="roundRect">
            <a:avLst>
              <a:gd name="adj" fmla="val 16667"/>
            </a:avLst>
          </a:prstGeom>
          <a:noFill/>
          <a:ln w="2857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5" name="Google Shape;155;g3f2d87a02ec_0_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Walk and Talk </a:t>
            </a:r>
            <a:endParaRPr/>
          </a:p>
        </p:txBody>
      </p:sp>
      <p:sp>
        <p:nvSpPr>
          <p:cNvPr id="156" name="Google Shape;156;g3f2d87a02ec_0_19"/>
          <p:cNvSpPr txBox="1">
            <a:spLocks noGrp="1"/>
          </p:cNvSpPr>
          <p:nvPr>
            <p:ph type="body" idx="1"/>
          </p:nvPr>
        </p:nvSpPr>
        <p:spPr>
          <a:xfrm>
            <a:off x="456175" y="1724550"/>
            <a:ext cx="4460100" cy="169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What is one way physical movement might actually help a student grasp an abstract math concept?</a:t>
            </a:r>
            <a:endParaRPr dirty="0"/>
          </a:p>
        </p:txBody>
      </p:sp>
      <p:pic>
        <p:nvPicPr>
          <p:cNvPr id="157" name="Google Shape;157;g3f2d87a02ec_0_19"/>
          <p:cNvPicPr preferRelativeResize="0"/>
          <p:nvPr/>
        </p:nvPicPr>
        <p:blipFill>
          <a:blip r:embed="rId3">
            <a:alphaModFix/>
          </a:blip>
          <a:stretch>
            <a:fillRect/>
          </a:stretch>
        </p:blipFill>
        <p:spPr>
          <a:xfrm>
            <a:off x="5028225" y="2949575"/>
            <a:ext cx="3194775" cy="1786550"/>
          </a:xfrm>
          <a:prstGeom prst="rect">
            <a:avLst/>
          </a:prstGeom>
          <a:noFill/>
          <a:ln>
            <a:noFill/>
          </a:ln>
        </p:spPr>
      </p:pic>
      <p:pic>
        <p:nvPicPr>
          <p:cNvPr id="158" name="Google Shape;158;g3f2d87a02ec_0_19" title="K20 Center 1 minute timer">
            <a:hlinkClick r:id="rId4"/>
          </p:cNvPr>
          <p:cNvPicPr preferRelativeResize="0"/>
          <p:nvPr/>
        </p:nvPicPr>
        <p:blipFill>
          <a:blip r:embed="rId5">
            <a:alphaModFix/>
          </a:blip>
          <a:stretch>
            <a:fillRect/>
          </a:stretch>
        </p:blipFill>
        <p:spPr>
          <a:xfrm>
            <a:off x="6696888" y="500848"/>
            <a:ext cx="1921734" cy="1080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f823345928_0_1"/>
          <p:cNvSpPr/>
          <p:nvPr/>
        </p:nvSpPr>
        <p:spPr>
          <a:xfrm>
            <a:off x="404725" y="1719355"/>
            <a:ext cx="4563000" cy="1694400"/>
          </a:xfrm>
          <a:prstGeom prst="roundRect">
            <a:avLst>
              <a:gd name="adj" fmla="val 16667"/>
            </a:avLst>
          </a:prstGeom>
          <a:noFill/>
          <a:ln w="2857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 name="Google Shape;165;g3f823345928_0_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Walk and Talk </a:t>
            </a:r>
            <a:endParaRPr/>
          </a:p>
        </p:txBody>
      </p:sp>
      <p:sp>
        <p:nvSpPr>
          <p:cNvPr id="166" name="Google Shape;166;g3f823345928_0_1"/>
          <p:cNvSpPr txBox="1">
            <a:spLocks noGrp="1"/>
          </p:cNvSpPr>
          <p:nvPr>
            <p:ph type="body" idx="1"/>
          </p:nvPr>
        </p:nvSpPr>
        <p:spPr>
          <a:xfrm>
            <a:off x="456175" y="1724550"/>
            <a:ext cx="4460100" cy="169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How do students’ moving around the room impact classroom management and overall student engagement?</a:t>
            </a:r>
            <a:endParaRPr dirty="0"/>
          </a:p>
        </p:txBody>
      </p:sp>
      <p:pic>
        <p:nvPicPr>
          <p:cNvPr id="167" name="Google Shape;167;g3f823345928_0_1"/>
          <p:cNvPicPr preferRelativeResize="0"/>
          <p:nvPr/>
        </p:nvPicPr>
        <p:blipFill>
          <a:blip r:embed="rId3">
            <a:alphaModFix/>
          </a:blip>
          <a:stretch>
            <a:fillRect/>
          </a:stretch>
        </p:blipFill>
        <p:spPr>
          <a:xfrm>
            <a:off x="5028225" y="2949575"/>
            <a:ext cx="3194775" cy="1786550"/>
          </a:xfrm>
          <a:prstGeom prst="rect">
            <a:avLst/>
          </a:prstGeom>
          <a:noFill/>
          <a:ln>
            <a:noFill/>
          </a:ln>
        </p:spPr>
      </p:pic>
      <p:pic>
        <p:nvPicPr>
          <p:cNvPr id="168" name="Google Shape;168;g3f823345928_0_1" title="K20 Center 1 minute timer">
            <a:hlinkClick r:id="rId4"/>
          </p:cNvPr>
          <p:cNvPicPr preferRelativeResize="0"/>
          <p:nvPr/>
        </p:nvPicPr>
        <p:blipFill>
          <a:blip r:embed="rId5">
            <a:alphaModFix/>
          </a:blip>
          <a:stretch>
            <a:fillRect/>
          </a:stretch>
        </p:blipFill>
        <p:spPr>
          <a:xfrm>
            <a:off x="6696888" y="500848"/>
            <a:ext cx="1921734" cy="1080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f2d87a02ec_0_28"/>
          <p:cNvSpPr txBox="1">
            <a:spLocks noGrp="1"/>
          </p:cNvSpPr>
          <p:nvPr>
            <p:ph type="title"/>
          </p:nvPr>
        </p:nvSpPr>
        <p:spPr>
          <a:xfrm>
            <a:off x="452078" y="287362"/>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Gallery Walk </a:t>
            </a:r>
            <a:endParaRPr dirty="0"/>
          </a:p>
        </p:txBody>
      </p:sp>
      <p:sp>
        <p:nvSpPr>
          <p:cNvPr id="174" name="Google Shape;174;g3f2d87a02ec_0_28"/>
          <p:cNvSpPr txBox="1">
            <a:spLocks noGrp="1"/>
          </p:cNvSpPr>
          <p:nvPr>
            <p:ph type="body" idx="1"/>
          </p:nvPr>
        </p:nvSpPr>
        <p:spPr>
          <a:xfrm>
            <a:off x="452078" y="1017725"/>
            <a:ext cx="8121471" cy="3790401"/>
          </a:xfrm>
          <a:prstGeom prst="rect">
            <a:avLst/>
          </a:prstGeom>
        </p:spPr>
        <p:txBody>
          <a:bodyPr spcFirstLastPara="1" wrap="square" lIns="91425" tIns="91425" rIns="91425" bIns="91425" anchor="t" anchorCtr="0">
            <a:noAutofit/>
          </a:bodyPr>
          <a:lstStyle/>
          <a:p>
            <a:pPr marL="457200" lvl="0" indent="-393192" algn="l" rtl="0">
              <a:spcBef>
                <a:spcPts val="520"/>
              </a:spcBef>
              <a:spcAft>
                <a:spcPts val="0"/>
              </a:spcAft>
              <a:buSzPts val="2200"/>
              <a:buAutoNum type="arabicPeriod"/>
            </a:pPr>
            <a:r>
              <a:rPr lang="en" sz="2000" dirty="0"/>
              <a:t>Read the instructional strategy description. You will use this strategy for all three rounds of the Gallery Walk. </a:t>
            </a:r>
            <a:endParaRPr sz="2000" dirty="0"/>
          </a:p>
          <a:p>
            <a:pPr marL="457200" lvl="0" indent="-393192" algn="l" rtl="0">
              <a:spcBef>
                <a:spcPts val="520"/>
              </a:spcBef>
              <a:spcAft>
                <a:spcPts val="0"/>
              </a:spcAft>
              <a:buSzPts val="2200"/>
              <a:buAutoNum type="arabicPeriod"/>
            </a:pPr>
            <a:r>
              <a:rPr lang="en" sz="2000" dirty="0"/>
              <a:t>Read the scenario provided. </a:t>
            </a:r>
            <a:endParaRPr sz="2000" dirty="0"/>
          </a:p>
          <a:p>
            <a:pPr marL="457200" lvl="0" indent="-393192" algn="l" rtl="0">
              <a:spcBef>
                <a:spcPts val="520"/>
              </a:spcBef>
              <a:spcAft>
                <a:spcPts val="0"/>
              </a:spcAft>
              <a:buSzPts val="2200"/>
              <a:buAutoNum type="arabicPeriod"/>
            </a:pPr>
            <a:r>
              <a:rPr lang="en" sz="2000" dirty="0"/>
              <a:t>Discuss how your strategy can be used in the scenario. Write notes on the chart paper.</a:t>
            </a:r>
            <a:endParaRPr sz="2000" dirty="0"/>
          </a:p>
          <a:p>
            <a:pPr marL="457200" lvl="0" indent="-393192" algn="l" rtl="0">
              <a:spcBef>
                <a:spcPts val="520"/>
              </a:spcBef>
              <a:spcAft>
                <a:spcPts val="0"/>
              </a:spcAft>
              <a:buSzPts val="2200"/>
              <a:buAutoNum type="arabicPeriod"/>
            </a:pPr>
            <a:r>
              <a:rPr lang="en" sz="2000" dirty="0"/>
              <a:t>When the timer goes off, rotate clockwise to the next scenario. </a:t>
            </a:r>
            <a:endParaRPr sz="2000" dirty="0"/>
          </a:p>
          <a:p>
            <a:pPr marL="457200" lvl="0" indent="-393192" algn="l" rtl="0">
              <a:spcBef>
                <a:spcPts val="520"/>
              </a:spcBef>
              <a:spcAft>
                <a:spcPts val="0"/>
              </a:spcAft>
              <a:buSzPts val="2200"/>
              <a:buAutoNum type="arabicPeriod"/>
            </a:pPr>
            <a:r>
              <a:rPr lang="en" sz="2000" dirty="0"/>
              <a:t>Read the previous group's notes.</a:t>
            </a:r>
            <a:endParaRPr sz="2000" dirty="0"/>
          </a:p>
          <a:p>
            <a:pPr marL="457200" lvl="0" indent="-393192" algn="l" rtl="0">
              <a:spcBef>
                <a:spcPts val="520"/>
              </a:spcBef>
              <a:spcAft>
                <a:spcPts val="0"/>
              </a:spcAft>
              <a:buSzPts val="2200"/>
              <a:buAutoNum type="arabicPeriod"/>
            </a:pPr>
            <a:r>
              <a:rPr lang="en" sz="2000" dirty="0"/>
              <a:t>Repeat steps 2-5 until you have completed each scenario. </a:t>
            </a:r>
            <a:endParaRPr sz="2000" dirty="0"/>
          </a:p>
          <a:p>
            <a:pPr marL="457200" lvl="0" indent="-393192" algn="l" rtl="0">
              <a:spcBef>
                <a:spcPts val="520"/>
              </a:spcBef>
              <a:spcAft>
                <a:spcPts val="0"/>
              </a:spcAft>
              <a:buSzPts val="2200"/>
              <a:buAutoNum type="arabicPeriod"/>
            </a:pPr>
            <a:r>
              <a:rPr lang="en" sz="2000" dirty="0"/>
              <a:t>Return to your original scenario and read through the other group’s responses. </a:t>
            </a:r>
            <a:endParaRPr sz="2000" dirty="0"/>
          </a:p>
          <a:p>
            <a:pPr marL="0" lvl="0" indent="-393192" algn="l" rtl="0">
              <a:spcBef>
                <a:spcPts val="520"/>
              </a:spcBef>
              <a:spcAft>
                <a:spcPts val="0"/>
              </a:spcAft>
              <a:buNone/>
            </a:pPr>
            <a:endParaRPr sz="2000" dirty="0"/>
          </a:p>
        </p:txBody>
      </p:sp>
      <p:pic>
        <p:nvPicPr>
          <p:cNvPr id="3" name="Picture 2">
            <a:extLst>
              <a:ext uri="{FF2B5EF4-FFF2-40B4-BE49-F238E27FC236}">
                <a16:creationId xmlns:a16="http://schemas.microsoft.com/office/drawing/2014/main" id="{F16AB7D9-7C8C-15C9-82A9-A76C9ADA1919}"/>
              </a:ext>
            </a:extLst>
          </p:cNvPr>
          <p:cNvPicPr>
            <a:picLocks noChangeAspect="1"/>
          </p:cNvPicPr>
          <p:nvPr/>
        </p:nvPicPr>
        <p:blipFill>
          <a:blip r:embed="rId3"/>
          <a:stretch>
            <a:fillRect/>
          </a:stretch>
        </p:blipFill>
        <p:spPr>
          <a:xfrm>
            <a:off x="7071360" y="122356"/>
            <a:ext cx="1784905" cy="902711"/>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2"/>
          <p:cNvSpPr txBox="1">
            <a:spLocks noGrp="1"/>
          </p:cNvSpPr>
          <p:nvPr>
            <p:ph type="title"/>
          </p:nvPr>
        </p:nvSpPr>
        <p:spPr>
          <a:xfrm>
            <a:off x="4170543" y="1075864"/>
            <a:ext cx="4565121" cy="213995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sz="4600" dirty="0"/>
              <a:t>Less is More - </a:t>
            </a:r>
            <a:endParaRPr sz="4600" dirty="0"/>
          </a:p>
          <a:p>
            <a:pPr marL="0" lvl="0" indent="0" algn="l" rtl="0">
              <a:lnSpc>
                <a:spcPct val="100000"/>
              </a:lnSpc>
              <a:spcBef>
                <a:spcPts val="0"/>
              </a:spcBef>
              <a:spcAft>
                <a:spcPts val="0"/>
              </a:spcAft>
              <a:buSzPts val="5000"/>
              <a:buNone/>
            </a:pPr>
            <a:r>
              <a:rPr lang="en" sz="4600" dirty="0"/>
              <a:t>Math Professional Learning</a:t>
            </a:r>
            <a:endParaRPr sz="4600" dirty="0"/>
          </a:p>
        </p:txBody>
      </p:sp>
      <p:sp>
        <p:nvSpPr>
          <p:cNvPr id="46" name="Google Shape;46;p2"/>
          <p:cNvSpPr txBox="1">
            <a:spLocks noGrp="1"/>
          </p:cNvSpPr>
          <p:nvPr>
            <p:ph type="body" sz="quarter" idx="10"/>
          </p:nvPr>
        </p:nvSpPr>
        <p:spPr>
          <a:xfrm>
            <a:off x="4169876" y="3323907"/>
            <a:ext cx="4564202" cy="139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Implementation</a:t>
            </a:r>
            <a:endParaRPr dirty="0"/>
          </a:p>
        </p:txBody>
      </p:sp>
      <p:pic>
        <p:nvPicPr>
          <p:cNvPr id="47" name="Google Shape;47;p2" title="MovementNumberBBall_Cover.png"/>
          <p:cNvPicPr preferRelativeResize="0"/>
          <p:nvPr/>
        </p:nvPicPr>
        <p:blipFill rotWithShape="1">
          <a:blip r:embed="rId3">
            <a:alphaModFix/>
          </a:blip>
          <a:srcRect t="14480" b="15536"/>
          <a:stretch/>
        </p:blipFill>
        <p:spPr>
          <a:xfrm>
            <a:off x="943450" y="1243200"/>
            <a:ext cx="3084000" cy="2657100"/>
          </a:xfrm>
          <a:prstGeom prst="hexagon">
            <a:avLst>
              <a:gd name="adj" fmla="val 25000"/>
              <a:gd name="vf" fmla="val 115470"/>
            </a:avLst>
          </a:prstGeom>
          <a:noFill/>
          <a:ln w="19050">
            <a:solidFill>
              <a:schemeClr val="bg2"/>
            </a:solid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3f7e0bc23fa_0_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Gallery Walk </a:t>
            </a:r>
            <a:endParaRPr dirty="0"/>
          </a:p>
        </p:txBody>
      </p:sp>
      <p:sp>
        <p:nvSpPr>
          <p:cNvPr id="181" name="Google Shape;181;g3f7e0bc23fa_0_0"/>
          <p:cNvSpPr txBox="1">
            <a:spLocks noGrp="1"/>
          </p:cNvSpPr>
          <p:nvPr>
            <p:ph type="body" idx="1"/>
          </p:nvPr>
        </p:nvSpPr>
        <p:spPr>
          <a:prstGeom prst="rect">
            <a:avLst/>
          </a:prstGeom>
        </p:spPr>
        <p:txBody>
          <a:bodyPr spcFirstLastPara="1" wrap="square" lIns="91425" tIns="91425" rIns="91425" bIns="91425" anchor="t" anchorCtr="0">
            <a:noAutofit/>
          </a:bodyPr>
          <a:lstStyle/>
          <a:p>
            <a:pPr lvl="0" indent="-393192" algn="l" rtl="0">
              <a:spcBef>
                <a:spcPts val="520"/>
              </a:spcBef>
              <a:spcAft>
                <a:spcPts val="0"/>
              </a:spcAft>
              <a:buSzPts val="2200"/>
              <a:buFont typeface="+mj-lt"/>
              <a:buAutoNum type="arabicPeriod" startAt="8"/>
            </a:pPr>
            <a:r>
              <a:rPr lang="en" sz="2200" dirty="0"/>
              <a:t>Break into 3 groups/partners with one set staying at the original scenario and the other two moving to a different scenario. </a:t>
            </a:r>
          </a:p>
          <a:p>
            <a:pPr lvl="0" indent="-393192" algn="l" rtl="0">
              <a:spcBef>
                <a:spcPts val="520"/>
              </a:spcBef>
              <a:spcAft>
                <a:spcPts val="0"/>
              </a:spcAft>
              <a:buSzPts val="2200"/>
              <a:buFont typeface="+mj-lt"/>
              <a:buAutoNum type="arabicPeriod" startAt="8"/>
            </a:pPr>
            <a:r>
              <a:rPr lang="en" sz="2200" dirty="0"/>
              <a:t>Now each scenario should have a mix of different strategy experts. In your new group, explain what your strategy was and how you saw it working within that scenario. </a:t>
            </a:r>
            <a:endParaRPr sz="2200" dirty="0"/>
          </a:p>
          <a:p>
            <a:pPr lvl="0" indent="-393192" algn="l" rtl="0">
              <a:spcBef>
                <a:spcPts val="520"/>
              </a:spcBef>
              <a:spcAft>
                <a:spcPts val="0"/>
              </a:spcAft>
              <a:buNone/>
            </a:pPr>
            <a:endParaRPr sz="2200" dirty="0"/>
          </a:p>
          <a:p>
            <a:pPr lvl="0" indent="-393192" algn="l" rtl="0">
              <a:spcBef>
                <a:spcPts val="520"/>
              </a:spcBef>
              <a:spcAft>
                <a:spcPts val="0"/>
              </a:spcAft>
              <a:buNone/>
            </a:pPr>
            <a:endParaRPr dirty="0"/>
          </a:p>
        </p:txBody>
      </p:sp>
      <p:pic>
        <p:nvPicPr>
          <p:cNvPr id="2" name="Picture 1">
            <a:extLst>
              <a:ext uri="{FF2B5EF4-FFF2-40B4-BE49-F238E27FC236}">
                <a16:creationId xmlns:a16="http://schemas.microsoft.com/office/drawing/2014/main" id="{55A90F2D-691B-0BF3-C466-05A4F9CE9CB5}"/>
              </a:ext>
            </a:extLst>
          </p:cNvPr>
          <p:cNvPicPr>
            <a:picLocks noChangeAspect="1"/>
          </p:cNvPicPr>
          <p:nvPr/>
        </p:nvPicPr>
        <p:blipFill>
          <a:blip r:embed="rId3"/>
          <a:stretch>
            <a:fillRect/>
          </a:stretch>
        </p:blipFill>
        <p:spPr>
          <a:xfrm>
            <a:off x="7071360" y="122356"/>
            <a:ext cx="1784905" cy="902711"/>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186"/>
        <p:cNvGrpSpPr/>
        <p:nvPr/>
      </p:nvGrpSpPr>
      <p:grpSpPr>
        <a:xfrm>
          <a:off x="0" y="0"/>
          <a:ext cx="0" cy="0"/>
          <a:chOff x="0" y="0"/>
          <a:chExt cx="0" cy="0"/>
        </a:xfrm>
      </p:grpSpPr>
      <p:sp>
        <p:nvSpPr>
          <p:cNvPr id="187" name="Google Shape;187;g3f2e38fb067_0_0"/>
          <p:cNvSpPr/>
          <p:nvPr/>
        </p:nvSpPr>
        <p:spPr>
          <a:xfrm>
            <a:off x="456175" y="1201663"/>
            <a:ext cx="8225400" cy="1198500"/>
          </a:xfrm>
          <a:prstGeom prst="roundRect">
            <a:avLst>
              <a:gd name="adj" fmla="val 16667"/>
            </a:avLst>
          </a:prstGeom>
          <a:solidFill>
            <a:srgbClr val="D5EBF9"/>
          </a:solidFill>
          <a:ln w="952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8" name="Google Shape;188;g3f2e38fb067_0_0"/>
          <p:cNvSpPr txBox="1">
            <a:spLocks noGrp="1"/>
          </p:cNvSpPr>
          <p:nvPr>
            <p:ph type="title"/>
          </p:nvPr>
        </p:nvSpPr>
        <p:spPr>
          <a:xfrm>
            <a:off x="456175" y="383713"/>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Scenario 1</a:t>
            </a:r>
            <a:endParaRPr dirty="0"/>
          </a:p>
        </p:txBody>
      </p:sp>
      <p:sp>
        <p:nvSpPr>
          <p:cNvPr id="189" name="Google Shape;189;g3f2e38fb067_0_0"/>
          <p:cNvSpPr txBox="1">
            <a:spLocks noGrp="1"/>
          </p:cNvSpPr>
          <p:nvPr>
            <p:ph type="body" idx="1"/>
          </p:nvPr>
        </p:nvSpPr>
        <p:spPr>
          <a:xfrm>
            <a:off x="456175" y="1146150"/>
            <a:ext cx="8225400" cy="3847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t>Math Standard: </a:t>
            </a:r>
            <a:endParaRPr sz="2400" b="1" dirty="0"/>
          </a:p>
          <a:p>
            <a:pPr marL="0" lvl="0" indent="0" algn="l" rtl="0">
              <a:spcBef>
                <a:spcPts val="0"/>
              </a:spcBef>
              <a:spcAft>
                <a:spcPts val="0"/>
              </a:spcAft>
              <a:buNone/>
            </a:pPr>
            <a:r>
              <a:rPr lang="en" sz="2200" dirty="0"/>
              <a:t>Represent mathematical situations using equations and inequalities involving variables and rational numbers.</a:t>
            </a:r>
            <a:endParaRPr sz="2200" dirty="0"/>
          </a:p>
          <a:p>
            <a:pPr marL="0" lvl="0" indent="0" algn="l" rtl="0">
              <a:spcBef>
                <a:spcPts val="0"/>
              </a:spcBef>
              <a:spcAft>
                <a:spcPts val="0"/>
              </a:spcAft>
              <a:buNone/>
            </a:pPr>
            <a:endParaRPr dirty="0"/>
          </a:p>
          <a:p>
            <a:pPr marL="0" lvl="0" indent="0" algn="l" rtl="0">
              <a:spcBef>
                <a:spcPts val="0"/>
              </a:spcBef>
              <a:spcAft>
                <a:spcPts val="0"/>
              </a:spcAft>
              <a:buNone/>
            </a:pPr>
            <a:r>
              <a:rPr lang="en" sz="2400" b="1" dirty="0"/>
              <a:t>Algebraic Situation: </a:t>
            </a:r>
            <a:endParaRPr sz="2400" b="1" dirty="0"/>
          </a:p>
          <a:p>
            <a:pPr marL="0" lvl="0" indent="0" algn="l" rtl="0">
              <a:spcBef>
                <a:spcPts val="0"/>
              </a:spcBef>
              <a:spcAft>
                <a:spcPts val="0"/>
              </a:spcAft>
              <a:buNone/>
            </a:pPr>
            <a:r>
              <a:rPr lang="en" sz="2200" dirty="0"/>
              <a:t>Ms. Smith and Mr. Jones are co-planning a lesson to tackle inequalities. Students tend to treat inequalities like equations. They struggle to understand the range of the situation. The teachers need to design a lesson addressing this struggle. How can your instructional strategy be used in a lesson to address this?</a:t>
            </a:r>
            <a:endParaRPr sz="2200" dirty="0"/>
          </a:p>
        </p:txBody>
      </p:sp>
      <p:pic>
        <p:nvPicPr>
          <p:cNvPr id="190" name="Google Shape;190;g3f2e38fb067_0_0"/>
          <p:cNvPicPr preferRelativeResize="0"/>
          <p:nvPr/>
        </p:nvPicPr>
        <p:blipFill>
          <a:blip r:embed="rId3">
            <a:alphaModFix/>
          </a:blip>
          <a:stretch>
            <a:fillRect/>
          </a:stretch>
        </p:blipFill>
        <p:spPr>
          <a:xfrm>
            <a:off x="7233775" y="383713"/>
            <a:ext cx="1447800" cy="695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94"/>
        <p:cNvGrpSpPr/>
        <p:nvPr/>
      </p:nvGrpSpPr>
      <p:grpSpPr>
        <a:xfrm>
          <a:off x="0" y="0"/>
          <a:ext cx="0" cy="0"/>
          <a:chOff x="0" y="0"/>
          <a:chExt cx="0" cy="0"/>
        </a:xfrm>
      </p:grpSpPr>
      <p:sp>
        <p:nvSpPr>
          <p:cNvPr id="195" name="Google Shape;195;g3f2e38fb067_0_7"/>
          <p:cNvSpPr/>
          <p:nvPr/>
        </p:nvSpPr>
        <p:spPr>
          <a:xfrm>
            <a:off x="456175" y="1229600"/>
            <a:ext cx="8225400" cy="1198500"/>
          </a:xfrm>
          <a:prstGeom prst="roundRect">
            <a:avLst>
              <a:gd name="adj" fmla="val 16667"/>
            </a:avLst>
          </a:prstGeom>
          <a:solidFill>
            <a:srgbClr val="D5EBF9"/>
          </a:solidFill>
          <a:ln w="952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6" name="Google Shape;196;g3f2e38fb067_0_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Scenario 2</a:t>
            </a:r>
            <a:endParaRPr/>
          </a:p>
        </p:txBody>
      </p:sp>
      <p:sp>
        <p:nvSpPr>
          <p:cNvPr id="197" name="Google Shape;197;g3f2e38fb067_0_7"/>
          <p:cNvSpPr txBox="1">
            <a:spLocks noGrp="1"/>
          </p:cNvSpPr>
          <p:nvPr>
            <p:ph type="body" idx="1"/>
          </p:nvPr>
        </p:nvSpPr>
        <p:spPr>
          <a:xfrm>
            <a:off x="456300" y="1194420"/>
            <a:ext cx="8225400" cy="378400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t>Math Standard: </a:t>
            </a:r>
            <a:endParaRPr sz="2400" b="1" dirty="0"/>
          </a:p>
          <a:p>
            <a:pPr marL="0" lvl="0" indent="0" algn="l" rtl="0">
              <a:spcBef>
                <a:spcPts val="0"/>
              </a:spcBef>
              <a:spcAft>
                <a:spcPts val="0"/>
              </a:spcAft>
              <a:buNone/>
            </a:pPr>
            <a:r>
              <a:rPr lang="en" sz="2200" dirty="0"/>
              <a:t>Developing and understanding the concepts of surface area and volume of rectangular prisms with rational-valued edge lengths.</a:t>
            </a:r>
            <a:endParaRPr sz="2200" dirty="0"/>
          </a:p>
          <a:p>
            <a:pPr marL="0" lvl="0" indent="0" algn="l" rtl="0">
              <a:spcBef>
                <a:spcPts val="0"/>
              </a:spcBef>
              <a:spcAft>
                <a:spcPts val="0"/>
              </a:spcAft>
              <a:buNone/>
            </a:pPr>
            <a:endParaRPr dirty="0"/>
          </a:p>
          <a:p>
            <a:pPr marL="0" lvl="0" indent="0" algn="l" rtl="0">
              <a:spcBef>
                <a:spcPts val="0"/>
              </a:spcBef>
              <a:spcAft>
                <a:spcPts val="0"/>
              </a:spcAft>
              <a:buNone/>
            </a:pPr>
            <a:r>
              <a:rPr lang="en" sz="2400" b="1" dirty="0"/>
              <a:t>Geometry Situation: </a:t>
            </a:r>
            <a:endParaRPr sz="2400" b="1" dirty="0"/>
          </a:p>
          <a:p>
            <a:pPr marL="0" lvl="0" indent="0" algn="l" rtl="0">
              <a:spcBef>
                <a:spcPts val="0"/>
              </a:spcBef>
              <a:spcAft>
                <a:spcPts val="0"/>
              </a:spcAft>
              <a:buNone/>
            </a:pPr>
            <a:r>
              <a:rPr lang="en" sz="2200" dirty="0"/>
              <a:t>Mrs. Jenkins is introducing surface area and volume. In the past, she has given students the formulas (v-lwh and sa= 2lw + slh +2wh). However, students haven't quite understood what they are measuring. How can your instructional strategy be used in a lesson to address this?</a:t>
            </a:r>
            <a:endParaRPr sz="2200" dirty="0"/>
          </a:p>
        </p:txBody>
      </p:sp>
      <p:pic>
        <p:nvPicPr>
          <p:cNvPr id="198" name="Google Shape;198;g3f2e38fb067_0_7"/>
          <p:cNvPicPr preferRelativeResize="0"/>
          <p:nvPr/>
        </p:nvPicPr>
        <p:blipFill>
          <a:blip r:embed="rId3">
            <a:alphaModFix/>
          </a:blip>
          <a:stretch>
            <a:fillRect/>
          </a:stretch>
        </p:blipFill>
        <p:spPr>
          <a:xfrm>
            <a:off x="7233775" y="383713"/>
            <a:ext cx="1447800" cy="695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202"/>
        <p:cNvGrpSpPr/>
        <p:nvPr/>
      </p:nvGrpSpPr>
      <p:grpSpPr>
        <a:xfrm>
          <a:off x="0" y="0"/>
          <a:ext cx="0" cy="0"/>
          <a:chOff x="0" y="0"/>
          <a:chExt cx="0" cy="0"/>
        </a:xfrm>
      </p:grpSpPr>
      <p:sp>
        <p:nvSpPr>
          <p:cNvPr id="203" name="Google Shape;203;g3f2e38fb067_0_14"/>
          <p:cNvSpPr/>
          <p:nvPr/>
        </p:nvSpPr>
        <p:spPr>
          <a:xfrm>
            <a:off x="456175" y="1229600"/>
            <a:ext cx="8225400" cy="1278708"/>
          </a:xfrm>
          <a:prstGeom prst="roundRect">
            <a:avLst>
              <a:gd name="adj" fmla="val 16667"/>
            </a:avLst>
          </a:prstGeom>
          <a:solidFill>
            <a:srgbClr val="D5EBF9"/>
          </a:solidFill>
          <a:ln w="9525"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4" name="Google Shape;204;g3f2e38fb067_0_14"/>
          <p:cNvSpPr txBox="1">
            <a:spLocks noGrp="1"/>
          </p:cNvSpPr>
          <p:nvPr>
            <p:ph type="title"/>
          </p:nvPr>
        </p:nvSpPr>
        <p:spPr>
          <a:xfrm>
            <a:off x="456175" y="264869"/>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Scenario 3</a:t>
            </a:r>
            <a:endParaRPr dirty="0"/>
          </a:p>
        </p:txBody>
      </p:sp>
      <p:sp>
        <p:nvSpPr>
          <p:cNvPr id="205" name="Google Shape;205;g3f2e38fb067_0_14"/>
          <p:cNvSpPr txBox="1">
            <a:spLocks noGrp="1"/>
          </p:cNvSpPr>
          <p:nvPr>
            <p:ph type="body" idx="1"/>
          </p:nvPr>
        </p:nvSpPr>
        <p:spPr>
          <a:xfrm>
            <a:off x="456175" y="1190142"/>
            <a:ext cx="8225400" cy="381667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t>Math Standard: </a:t>
            </a:r>
            <a:endParaRPr sz="2400" b="1" dirty="0"/>
          </a:p>
          <a:p>
            <a:pPr marL="0" lvl="0" indent="0" algn="l" rtl="0">
              <a:spcBef>
                <a:spcPts val="0"/>
              </a:spcBef>
              <a:spcAft>
                <a:spcPts val="0"/>
              </a:spcAft>
              <a:buNone/>
            </a:pPr>
            <a:r>
              <a:rPr lang="en" sz="2000" dirty="0"/>
              <a:t>Interpreting and analyzing data, and creating the most appropriate display (e.g., bar graphs, histograms, dot plots, or box plots) using a variety of tools.</a:t>
            </a:r>
            <a:endParaRPr dirty="0"/>
          </a:p>
          <a:p>
            <a:pPr marL="0" lvl="0" indent="0" algn="l" rtl="0">
              <a:spcBef>
                <a:spcPts val="0"/>
              </a:spcBef>
              <a:spcAft>
                <a:spcPts val="0"/>
              </a:spcAft>
              <a:buNone/>
            </a:pPr>
            <a:endParaRPr lang="en" sz="2400" b="1" dirty="0"/>
          </a:p>
          <a:p>
            <a:pPr marL="0" lvl="0" indent="0" algn="l" rtl="0">
              <a:spcBef>
                <a:spcPts val="0"/>
              </a:spcBef>
              <a:spcAft>
                <a:spcPts val="0"/>
              </a:spcAft>
              <a:buNone/>
            </a:pPr>
            <a:r>
              <a:rPr lang="en" sz="2400" b="1" dirty="0"/>
              <a:t>Statistics Situation: </a:t>
            </a:r>
            <a:endParaRPr sz="2400" b="1" dirty="0"/>
          </a:p>
          <a:p>
            <a:pPr marL="0" lvl="0" indent="0" algn="l" rtl="0">
              <a:spcBef>
                <a:spcPts val="0"/>
              </a:spcBef>
              <a:spcAft>
                <a:spcPts val="0"/>
              </a:spcAft>
              <a:buNone/>
            </a:pPr>
            <a:r>
              <a:rPr lang="en" sz="2000" dirty="0"/>
              <a:t>Mr. Davis is trying to help his students understand that if you change the visual tool, then the way the data is interpreted is altered. His students know the different types of graphs, but when given specific data sets, they struggle to choose the most appropriate display for the data set. How can your instructional strategy be used in a lesson to address this?</a:t>
            </a:r>
            <a:endParaRPr sz="2000" dirty="0"/>
          </a:p>
        </p:txBody>
      </p:sp>
      <p:pic>
        <p:nvPicPr>
          <p:cNvPr id="206" name="Google Shape;206;g3f2e38fb067_0_14"/>
          <p:cNvPicPr preferRelativeResize="0"/>
          <p:nvPr/>
        </p:nvPicPr>
        <p:blipFill>
          <a:blip r:embed="rId3">
            <a:alphaModFix/>
          </a:blip>
          <a:stretch>
            <a:fillRect/>
          </a:stretch>
        </p:blipFill>
        <p:spPr>
          <a:xfrm>
            <a:off x="7233775" y="383713"/>
            <a:ext cx="1447800" cy="695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f2e38fb067_0_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Importance of Movement</a:t>
            </a:r>
            <a:endParaRPr dirty="0"/>
          </a:p>
        </p:txBody>
      </p:sp>
      <p:sp>
        <p:nvSpPr>
          <p:cNvPr id="212" name="Google Shape;212;g3f2e38fb067_0_21"/>
          <p:cNvSpPr txBox="1">
            <a:spLocks noGrp="1"/>
          </p:cNvSpPr>
          <p:nvPr>
            <p:ph type="body" idx="1"/>
          </p:nvPr>
        </p:nvSpPr>
        <p:spPr>
          <a:xfrm>
            <a:off x="456300" y="1152475"/>
            <a:ext cx="7725300" cy="3112594"/>
          </a:xfrm>
          <a:prstGeom prst="rect">
            <a:avLst/>
          </a:prstGeom>
        </p:spPr>
        <p:txBody>
          <a:bodyPr spcFirstLastPara="1" wrap="square" lIns="91425" tIns="91425" rIns="91425" bIns="91425" anchor="t" anchorCtr="0">
            <a:noAutofit/>
          </a:bodyPr>
          <a:lstStyle/>
          <a:p>
            <a:pPr marL="457200" lvl="0" indent="-393192" algn="l" rtl="0">
              <a:spcBef>
                <a:spcPts val="520"/>
              </a:spcBef>
              <a:spcAft>
                <a:spcPts val="0"/>
              </a:spcAft>
              <a:buSzPts val="2400"/>
              <a:buChar char="●"/>
            </a:pPr>
            <a:r>
              <a:rPr lang="en" dirty="0"/>
              <a:t>When the pace of the lesson intentionally incorporates movement, students are able to process the content deeply and experience a rich understanding of concepts.</a:t>
            </a:r>
            <a:endParaRPr dirty="0"/>
          </a:p>
          <a:p>
            <a:pPr lvl="0" indent="-393192">
              <a:spcBef>
                <a:spcPts val="520"/>
              </a:spcBef>
              <a:buSzPts val="2400"/>
            </a:pPr>
            <a:r>
              <a:rPr lang="en" dirty="0"/>
              <a:t>Students are able to foster a stronger cognitive bond </a:t>
            </a:r>
            <a:r>
              <a:rPr lang="en-US" dirty="0"/>
              <a:t>w</a:t>
            </a:r>
            <a:r>
              <a:rPr lang="en" dirty="0"/>
              <a:t>hen airing intention movement and math concepts strategically.</a:t>
            </a:r>
            <a:endParaRPr dirty="0"/>
          </a:p>
        </p:txBody>
      </p:sp>
      <p:pic>
        <p:nvPicPr>
          <p:cNvPr id="3" name="Picture 2">
            <a:extLst>
              <a:ext uri="{FF2B5EF4-FFF2-40B4-BE49-F238E27FC236}">
                <a16:creationId xmlns:a16="http://schemas.microsoft.com/office/drawing/2014/main" id="{5C38F15E-87C4-DA97-2476-E3479C461EB5}"/>
              </a:ext>
            </a:extLst>
          </p:cNvPr>
          <p:cNvPicPr>
            <a:picLocks noChangeAspect="1"/>
          </p:cNvPicPr>
          <p:nvPr/>
        </p:nvPicPr>
        <p:blipFill>
          <a:blip r:embed="rId3"/>
          <a:stretch>
            <a:fillRect/>
          </a:stretch>
        </p:blipFill>
        <p:spPr>
          <a:xfrm>
            <a:off x="7527188" y="56551"/>
            <a:ext cx="1308823" cy="134964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6"/>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91192A"/>
              </a:buClr>
              <a:buSzPts val="3600"/>
              <a:buFont typeface="Calibri"/>
              <a:buNone/>
            </a:pPr>
            <a:r>
              <a:rPr lang="en" dirty="0"/>
              <a:t>What to Consider</a:t>
            </a:r>
            <a:endParaRPr dirty="0"/>
          </a:p>
        </p:txBody>
      </p:sp>
      <p:sp>
        <p:nvSpPr>
          <p:cNvPr id="218" name="Google Shape;218;p6"/>
          <p:cNvSpPr txBox="1">
            <a:spLocks noGrp="1"/>
          </p:cNvSpPr>
          <p:nvPr>
            <p:ph type="body" idx="1"/>
          </p:nvPr>
        </p:nvSpPr>
        <p:spPr>
          <a:xfrm>
            <a:off x="456300" y="1152475"/>
            <a:ext cx="8009400" cy="3416400"/>
          </a:xfrm>
          <a:prstGeom prst="rect">
            <a:avLst/>
          </a:prstGeom>
          <a:noFill/>
          <a:ln>
            <a:noFill/>
          </a:ln>
        </p:spPr>
        <p:txBody>
          <a:bodyPr spcFirstLastPara="1" wrap="square" lIns="91425" tIns="91425" rIns="91425" bIns="91425" anchor="t" anchorCtr="0">
            <a:noAutofit/>
          </a:bodyPr>
          <a:lstStyle/>
          <a:p>
            <a:pPr>
              <a:spcBef>
                <a:spcPts val="520"/>
              </a:spcBef>
            </a:pPr>
            <a:r>
              <a:rPr lang="en-US" dirty="0"/>
              <a:t>Why are you having students engage in a physical activity?</a:t>
            </a:r>
          </a:p>
          <a:p>
            <a:pPr>
              <a:spcBef>
                <a:spcPts val="520"/>
              </a:spcBef>
            </a:pPr>
            <a:r>
              <a:rPr lang="en-US" dirty="0"/>
              <a:t>How does integrating movement help students process content?</a:t>
            </a:r>
          </a:p>
          <a:p>
            <a:pPr>
              <a:spcBef>
                <a:spcPts val="520"/>
              </a:spcBef>
            </a:pPr>
            <a:r>
              <a:rPr lang="en-US" dirty="0"/>
              <a:t>What point in the learning process would movement support collaboration and learning?</a:t>
            </a:r>
          </a:p>
          <a:p>
            <a:pPr marL="1371600" lvl="2" indent="-228600" algn="l" rtl="0">
              <a:lnSpc>
                <a:spcPct val="115000"/>
              </a:lnSpc>
              <a:spcBef>
                <a:spcPts val="520"/>
              </a:spcBef>
              <a:spcAft>
                <a:spcPts val="0"/>
              </a:spcAft>
              <a:buSzPts val="2600"/>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f2e38fb067_0_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K20 LEARN Website</a:t>
            </a:r>
            <a:endParaRPr/>
          </a:p>
        </p:txBody>
      </p:sp>
      <p:sp>
        <p:nvSpPr>
          <p:cNvPr id="224" name="Google Shape;224;g3f2e38fb067_0_26"/>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93700" algn="l" rtl="0">
              <a:spcBef>
                <a:spcPts val="520"/>
              </a:spcBef>
              <a:spcAft>
                <a:spcPts val="0"/>
              </a:spcAft>
              <a:buSzPts val="2600"/>
              <a:buAutoNum type="arabicPeriod"/>
            </a:pPr>
            <a:r>
              <a:rPr lang="en" dirty="0"/>
              <a:t>Find a lesson. </a:t>
            </a:r>
            <a:endParaRPr dirty="0"/>
          </a:p>
          <a:p>
            <a:pPr marL="457200" lvl="0" indent="-393700" algn="l" rtl="0">
              <a:spcBef>
                <a:spcPts val="520"/>
              </a:spcBef>
              <a:spcAft>
                <a:spcPts val="0"/>
              </a:spcAft>
              <a:buSzPts val="2600"/>
              <a:buAutoNum type="arabicPeriod"/>
            </a:pPr>
            <a:r>
              <a:rPr lang="en" dirty="0"/>
              <a:t>Read through the lesson. </a:t>
            </a:r>
            <a:endParaRPr dirty="0"/>
          </a:p>
          <a:p>
            <a:pPr marL="0" lvl="0" indent="0" algn="l" rtl="0">
              <a:spcBef>
                <a:spcPts val="520"/>
              </a:spcBef>
              <a:spcAft>
                <a:spcPts val="0"/>
              </a:spcAft>
              <a:buNone/>
            </a:pPr>
            <a:endParaRPr dirty="0"/>
          </a:p>
        </p:txBody>
      </p:sp>
      <p:pic>
        <p:nvPicPr>
          <p:cNvPr id="225" name="Google Shape;225;g3f2e38fb067_0_26"/>
          <p:cNvPicPr preferRelativeResize="0"/>
          <p:nvPr/>
        </p:nvPicPr>
        <p:blipFill>
          <a:blip r:embed="rId3">
            <a:alphaModFix/>
          </a:blip>
          <a:stretch>
            <a:fillRect/>
          </a:stretch>
        </p:blipFill>
        <p:spPr>
          <a:xfrm>
            <a:off x="4889175" y="661263"/>
            <a:ext cx="3284697" cy="3820974"/>
          </a:xfrm>
          <a:prstGeom prst="rect">
            <a:avLst/>
          </a:prstGeom>
          <a:noFill/>
          <a:ln>
            <a:noFill/>
          </a:ln>
        </p:spPr>
      </p:pic>
      <p:pic>
        <p:nvPicPr>
          <p:cNvPr id="226" name="Google Shape;226;g3f2e38fb067_0_26" title="K20 Center 10 minute timer">
            <a:hlinkClick r:id="rId4"/>
          </p:cNvPr>
          <p:cNvPicPr preferRelativeResize="0"/>
          <p:nvPr/>
        </p:nvPicPr>
        <p:blipFill>
          <a:blip r:embed="rId5">
            <a:alphaModFix/>
          </a:blip>
          <a:stretch>
            <a:fillRect/>
          </a:stretch>
        </p:blipFill>
        <p:spPr>
          <a:xfrm>
            <a:off x="970128" y="2679519"/>
            <a:ext cx="3048000" cy="1714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3f2e38fb067_0_33"/>
          <p:cNvSpPr txBox="1">
            <a:spLocks noGrp="1"/>
          </p:cNvSpPr>
          <p:nvPr>
            <p:ph type="title"/>
          </p:nvPr>
        </p:nvSpPr>
        <p:spPr>
          <a:xfrm>
            <a:off x="447651" y="304801"/>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Moved by Math Collection </a:t>
            </a:r>
            <a:endParaRPr dirty="0"/>
          </a:p>
        </p:txBody>
      </p:sp>
      <p:sp>
        <p:nvSpPr>
          <p:cNvPr id="233" name="Google Shape;233;g3f2e38fb067_0_33"/>
          <p:cNvSpPr txBox="1">
            <a:spLocks noGrp="1"/>
          </p:cNvSpPr>
          <p:nvPr>
            <p:ph type="body" idx="1"/>
          </p:nvPr>
        </p:nvSpPr>
        <p:spPr>
          <a:xfrm>
            <a:off x="438102" y="1017725"/>
            <a:ext cx="4449000" cy="3923220"/>
          </a:xfrm>
          <a:prstGeom prst="rect">
            <a:avLst/>
          </a:prstGeom>
        </p:spPr>
        <p:txBody>
          <a:bodyPr spcFirstLastPara="1" wrap="square" lIns="91425" tIns="91425" rIns="91425" bIns="91425" anchor="t" anchorCtr="0">
            <a:noAutofit/>
          </a:bodyPr>
          <a:lstStyle/>
          <a:p>
            <a:pPr marL="457200" lvl="0" indent="-393192" algn="l" rtl="0">
              <a:spcBef>
                <a:spcPts val="520"/>
              </a:spcBef>
              <a:spcAft>
                <a:spcPts val="0"/>
              </a:spcAft>
              <a:buSzPts val="2400"/>
              <a:buAutoNum type="arabicPeriod"/>
            </a:pPr>
            <a:r>
              <a:rPr lang="en" sz="2400" dirty="0"/>
              <a:t>Choose a strategy.</a:t>
            </a:r>
            <a:endParaRPr sz="2400" dirty="0"/>
          </a:p>
          <a:p>
            <a:pPr marL="457200" lvl="0" indent="-393192" algn="l" rtl="0">
              <a:spcBef>
                <a:spcPts val="520"/>
              </a:spcBef>
              <a:spcAft>
                <a:spcPts val="0"/>
              </a:spcAft>
              <a:buSzPts val="2400"/>
              <a:buAutoNum type="arabicPeriod"/>
            </a:pPr>
            <a:r>
              <a:rPr lang="en" sz="2400" dirty="0"/>
              <a:t>Determine where in the lesson you can add the strategy. </a:t>
            </a:r>
            <a:endParaRPr sz="2400" dirty="0"/>
          </a:p>
          <a:p>
            <a:pPr marL="457200" lvl="0" indent="-393192" algn="l" rtl="0">
              <a:spcBef>
                <a:spcPts val="520"/>
              </a:spcBef>
              <a:spcAft>
                <a:spcPts val="0"/>
              </a:spcAft>
              <a:buSzPts val="2400"/>
              <a:buAutoNum type="arabicPeriod"/>
            </a:pPr>
            <a:r>
              <a:rPr lang="en" sz="2400" dirty="0"/>
              <a:t>Share your thoughts with a partner.  </a:t>
            </a:r>
            <a:endParaRPr sz="2400" dirty="0"/>
          </a:p>
          <a:p>
            <a:pPr marL="457200" lvl="0" indent="-393192" algn="l" rtl="0">
              <a:spcBef>
                <a:spcPts val="520"/>
              </a:spcBef>
              <a:spcAft>
                <a:spcPts val="0"/>
              </a:spcAft>
              <a:buSzPts val="2400"/>
              <a:buAutoNum type="arabicPeriod"/>
            </a:pPr>
            <a:r>
              <a:rPr lang="en" sz="2400" dirty="0"/>
              <a:t>Fill out your handout. </a:t>
            </a:r>
            <a:endParaRPr sz="2400" dirty="0"/>
          </a:p>
          <a:p>
            <a:pPr marL="914400" lvl="1" indent="-356616" algn="l" rtl="0">
              <a:spcBef>
                <a:spcPts val="400"/>
              </a:spcBef>
              <a:spcAft>
                <a:spcPts val="0"/>
              </a:spcAft>
              <a:buSzPts val="2200"/>
              <a:buAutoNum type="alphaLcPeriod"/>
            </a:pPr>
            <a:r>
              <a:rPr lang="en" sz="2400" i="1" dirty="0">
                <a:solidFill>
                  <a:srgbClr val="275781"/>
                </a:solidFill>
              </a:rPr>
              <a:t>Hint:</a:t>
            </a:r>
            <a:r>
              <a:rPr lang="en" sz="2400" dirty="0"/>
              <a:t> Use the strategy card “Procedure.” </a:t>
            </a:r>
            <a:endParaRPr sz="2400" dirty="0"/>
          </a:p>
        </p:txBody>
      </p:sp>
      <p:pic>
        <p:nvPicPr>
          <p:cNvPr id="234" name="Google Shape;234;g3f2e38fb067_0_33"/>
          <p:cNvPicPr preferRelativeResize="0"/>
          <p:nvPr/>
        </p:nvPicPr>
        <p:blipFill>
          <a:blip r:embed="rId3">
            <a:alphaModFix/>
          </a:blip>
          <a:stretch>
            <a:fillRect/>
          </a:stretch>
        </p:blipFill>
        <p:spPr>
          <a:xfrm>
            <a:off x="5010750" y="1017725"/>
            <a:ext cx="3284700" cy="38209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f2e38fb067_0_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Strategy Reflection </a:t>
            </a:r>
            <a:endParaRPr dirty="0"/>
          </a:p>
        </p:txBody>
      </p:sp>
      <p:sp>
        <p:nvSpPr>
          <p:cNvPr id="240" name="Google Shape;240;g3f2e38fb067_0_44"/>
          <p:cNvSpPr txBox="1">
            <a:spLocks noGrp="1"/>
          </p:cNvSpPr>
          <p:nvPr>
            <p:ph type="body" idx="1"/>
          </p:nvPr>
        </p:nvSpPr>
        <p:spPr>
          <a:xfrm>
            <a:off x="456300" y="1152475"/>
            <a:ext cx="5427900" cy="3864900"/>
          </a:xfrm>
          <a:prstGeom prst="rect">
            <a:avLst/>
          </a:prstGeom>
        </p:spPr>
        <p:txBody>
          <a:bodyPr spcFirstLastPara="1" wrap="square" lIns="91425" tIns="91425" rIns="91425" bIns="91425" anchor="t" anchorCtr="0">
            <a:noAutofit/>
          </a:bodyPr>
          <a:lstStyle/>
          <a:p>
            <a:pPr marL="457200" lvl="0" indent="-393700" algn="l" rtl="0">
              <a:lnSpc>
                <a:spcPct val="100000"/>
              </a:lnSpc>
              <a:spcBef>
                <a:spcPts val="520"/>
              </a:spcBef>
              <a:spcAft>
                <a:spcPts val="0"/>
              </a:spcAft>
              <a:buSzPts val="2600"/>
              <a:buChar char="●"/>
            </a:pPr>
            <a:r>
              <a:rPr lang="en" dirty="0"/>
              <a:t>Looks Like, Sounds Like, Feels Like</a:t>
            </a:r>
            <a:endParaRPr dirty="0"/>
          </a:p>
          <a:p>
            <a:pPr marL="457200" lvl="0" indent="-393700" algn="l" rtl="0">
              <a:lnSpc>
                <a:spcPct val="100000"/>
              </a:lnSpc>
              <a:spcBef>
                <a:spcPts val="520"/>
              </a:spcBef>
              <a:spcAft>
                <a:spcPts val="0"/>
              </a:spcAft>
              <a:buSzPts val="2600"/>
              <a:buChar char="●"/>
            </a:pPr>
            <a:r>
              <a:rPr lang="en" dirty="0"/>
              <a:t>Commit and Toss</a:t>
            </a:r>
            <a:endParaRPr dirty="0"/>
          </a:p>
          <a:p>
            <a:pPr marL="457200" lvl="0" indent="-393700" algn="l" rtl="0">
              <a:lnSpc>
                <a:spcPct val="100000"/>
              </a:lnSpc>
              <a:spcBef>
                <a:spcPts val="520"/>
              </a:spcBef>
              <a:spcAft>
                <a:spcPts val="0"/>
              </a:spcAft>
              <a:buSzPts val="2600"/>
              <a:buChar char="●"/>
            </a:pPr>
            <a:r>
              <a:rPr lang="en" dirty="0"/>
              <a:t>Walk and Talk</a:t>
            </a:r>
            <a:endParaRPr dirty="0"/>
          </a:p>
          <a:p>
            <a:pPr marL="457200" lvl="0" indent="-393700" algn="l" rtl="0">
              <a:lnSpc>
                <a:spcPct val="100000"/>
              </a:lnSpc>
              <a:spcBef>
                <a:spcPts val="520"/>
              </a:spcBef>
              <a:spcAft>
                <a:spcPts val="0"/>
              </a:spcAft>
              <a:buSzPts val="2600"/>
              <a:buChar char="●"/>
            </a:pPr>
            <a:r>
              <a:rPr lang="en" dirty="0"/>
              <a:t>Gallery Walk</a:t>
            </a:r>
            <a:endParaRPr dirty="0"/>
          </a:p>
          <a:p>
            <a:pPr marL="457200" lvl="0" indent="-393700" algn="l" rtl="0">
              <a:lnSpc>
                <a:spcPct val="100000"/>
              </a:lnSpc>
              <a:spcBef>
                <a:spcPts val="520"/>
              </a:spcBef>
              <a:spcAft>
                <a:spcPts val="0"/>
              </a:spcAft>
              <a:buSzPts val="2600"/>
              <a:buChar char="●"/>
            </a:pPr>
            <a:r>
              <a:rPr lang="en" dirty="0"/>
              <a:t>Still Pictures</a:t>
            </a:r>
            <a:endParaRPr dirty="0"/>
          </a:p>
          <a:p>
            <a:pPr marL="457200" lvl="0" indent="-393700" algn="l" rtl="0">
              <a:lnSpc>
                <a:spcPct val="100000"/>
              </a:lnSpc>
              <a:spcBef>
                <a:spcPts val="520"/>
              </a:spcBef>
              <a:spcAft>
                <a:spcPts val="0"/>
              </a:spcAft>
              <a:buSzPts val="2600"/>
              <a:buChar char="●"/>
            </a:pPr>
            <a:r>
              <a:rPr lang="en" dirty="0"/>
              <a:t>Human Bingo</a:t>
            </a:r>
            <a:endParaRPr dirty="0"/>
          </a:p>
          <a:p>
            <a:pPr marL="457200" lvl="0" indent="-393700" algn="l" rtl="0">
              <a:lnSpc>
                <a:spcPct val="100000"/>
              </a:lnSpc>
              <a:spcBef>
                <a:spcPts val="520"/>
              </a:spcBef>
              <a:spcAft>
                <a:spcPts val="0"/>
              </a:spcAft>
              <a:buSzPts val="2600"/>
              <a:buChar char="●"/>
            </a:pPr>
            <a:r>
              <a:rPr lang="en" dirty="0"/>
              <a:t>ABC Graffiti</a:t>
            </a:r>
            <a:endParaRPr dirty="0"/>
          </a:p>
        </p:txBody>
      </p:sp>
      <p:pic>
        <p:nvPicPr>
          <p:cNvPr id="241" name="Google Shape;241;g3f2e38fb067_0_44" title="Commit and Toss1 1.png"/>
          <p:cNvPicPr preferRelativeResize="0"/>
          <p:nvPr/>
        </p:nvPicPr>
        <p:blipFill>
          <a:blip r:embed="rId3">
            <a:alphaModFix/>
          </a:blip>
          <a:stretch>
            <a:fillRect/>
          </a:stretch>
        </p:blipFill>
        <p:spPr>
          <a:xfrm>
            <a:off x="5726575" y="1245465"/>
            <a:ext cx="2955000" cy="2955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3f2e38fb067_0_5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Think-Pair-Share</a:t>
            </a:r>
            <a:endParaRPr dirty="0"/>
          </a:p>
        </p:txBody>
      </p:sp>
      <p:sp>
        <p:nvSpPr>
          <p:cNvPr id="247" name="Google Shape;247;g3f2e38fb067_0_57"/>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93700" algn="l" rtl="0">
              <a:spcBef>
                <a:spcPts val="520"/>
              </a:spcBef>
              <a:spcAft>
                <a:spcPts val="0"/>
              </a:spcAft>
              <a:buSzPts val="2600"/>
              <a:buAutoNum type="arabicPeriod"/>
            </a:pPr>
            <a:r>
              <a:rPr lang="en" dirty="0"/>
              <a:t>After reflecting on how strategies were used in this session, answer the following questions on your handout: </a:t>
            </a:r>
            <a:endParaRPr dirty="0"/>
          </a:p>
          <a:p>
            <a:pPr marL="914400" lvl="1" indent="-356616" algn="l" rtl="0">
              <a:spcBef>
                <a:spcPts val="400"/>
              </a:spcBef>
              <a:spcAft>
                <a:spcPts val="0"/>
              </a:spcAft>
              <a:buSzPts val="2400"/>
              <a:buAutoNum type="alphaLcPeriod"/>
            </a:pPr>
            <a:r>
              <a:rPr lang="en" sz="2400" dirty="0"/>
              <a:t>Which three strategies do you plan to implement in your classroom this quarter? Why?</a:t>
            </a:r>
            <a:endParaRPr sz="2400" dirty="0"/>
          </a:p>
          <a:p>
            <a:pPr marL="914400" lvl="1" indent="-356616" algn="l" rtl="0">
              <a:spcBef>
                <a:spcPts val="400"/>
              </a:spcBef>
              <a:spcAft>
                <a:spcPts val="0"/>
              </a:spcAft>
              <a:buSzPts val="2400"/>
              <a:buAutoNum type="alphaLcPeriod"/>
            </a:pPr>
            <a:r>
              <a:rPr lang="en" sz="2400" dirty="0"/>
              <a:t>How can you modify these strategies to work with your students? Explain.</a:t>
            </a:r>
            <a:endParaRPr sz="2400" dirty="0"/>
          </a:p>
          <a:p>
            <a:pPr marL="457200" lvl="0" indent="-393700" algn="l" rtl="0">
              <a:spcBef>
                <a:spcPts val="520"/>
              </a:spcBef>
              <a:spcAft>
                <a:spcPts val="0"/>
              </a:spcAft>
              <a:buSzPts val="2600"/>
              <a:buAutoNum type="arabicPeriod"/>
            </a:pPr>
            <a:r>
              <a:rPr lang="en" dirty="0"/>
              <a:t>Get with a partner and share your answers. </a:t>
            </a:r>
            <a:endParaRPr dirty="0"/>
          </a:p>
        </p:txBody>
      </p:sp>
      <p:pic>
        <p:nvPicPr>
          <p:cNvPr id="248" name="Google Shape;248;g3f2e38fb067_0_57"/>
          <p:cNvPicPr preferRelativeResize="0"/>
          <p:nvPr/>
        </p:nvPicPr>
        <p:blipFill>
          <a:blip r:embed="rId3">
            <a:alphaModFix/>
          </a:blip>
          <a:stretch>
            <a:fillRect/>
          </a:stretch>
        </p:blipFill>
        <p:spPr>
          <a:xfrm>
            <a:off x="6890802" y="274379"/>
            <a:ext cx="1958554" cy="91399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908700" y="910950"/>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Essential Question</a:t>
            </a:r>
            <a:endParaRPr dirty="0"/>
          </a:p>
        </p:txBody>
      </p:sp>
      <p:sp>
        <p:nvSpPr>
          <p:cNvPr id="53" name="Google Shape;53;p3"/>
          <p:cNvSpPr txBox="1">
            <a:spLocks noGrp="1"/>
          </p:cNvSpPr>
          <p:nvPr>
            <p:ph type="subTitle" idx="1"/>
          </p:nvPr>
        </p:nvSpPr>
        <p:spPr>
          <a:xfrm>
            <a:off x="908700" y="2662388"/>
            <a:ext cx="7326600" cy="1660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How can movement be intentionally incorporated into math lessons to deepen students’ understanding, engagement, and problem-solving skills?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3e87b468eda_0_2"/>
          <p:cNvSpPr txBox="1">
            <a:spLocks noGrp="1"/>
          </p:cNvSpPr>
          <p:nvPr>
            <p:ph type="ctrTitle"/>
          </p:nvPr>
        </p:nvSpPr>
        <p:spPr>
          <a:xfrm>
            <a:off x="908700" y="470236"/>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Learning Objectives</a:t>
            </a:r>
            <a:endParaRPr dirty="0"/>
          </a:p>
        </p:txBody>
      </p:sp>
      <p:sp>
        <p:nvSpPr>
          <p:cNvPr id="59" name="Google Shape;59;g3e87b468eda_0_2"/>
          <p:cNvSpPr txBox="1">
            <a:spLocks noGrp="1"/>
          </p:cNvSpPr>
          <p:nvPr>
            <p:ph type="subTitle" idx="1"/>
          </p:nvPr>
        </p:nvSpPr>
        <p:spPr>
          <a:xfrm>
            <a:off x="908700" y="2279564"/>
            <a:ext cx="7553100" cy="2393700"/>
          </a:xfrm>
          <a:prstGeom prst="rect">
            <a:avLst/>
          </a:prstGeom>
          <a:noFill/>
          <a:ln>
            <a:noFill/>
          </a:ln>
        </p:spPr>
        <p:txBody>
          <a:bodyPr spcFirstLastPara="1" wrap="square" lIns="91425" tIns="91425" rIns="91425" bIns="91425" anchor="t" anchorCtr="0">
            <a:noAutofit/>
          </a:bodyPr>
          <a:lstStyle/>
          <a:p>
            <a:pPr marL="457200" lvl="0" indent="-393700" algn="l" rtl="0">
              <a:lnSpc>
                <a:spcPct val="100000"/>
              </a:lnSpc>
              <a:spcBef>
                <a:spcPts val="520"/>
              </a:spcBef>
              <a:spcAft>
                <a:spcPts val="0"/>
              </a:spcAft>
              <a:buSzPts val="2600"/>
              <a:buChar char="●"/>
            </a:pPr>
            <a:r>
              <a:rPr lang="en" dirty="0"/>
              <a:t>Explore K20 LEARN website resources for math physical movement strategies.</a:t>
            </a:r>
            <a:endParaRPr dirty="0"/>
          </a:p>
          <a:p>
            <a:pPr marL="457200" lvl="0" indent="-393700" algn="l" rtl="0">
              <a:lnSpc>
                <a:spcPct val="100000"/>
              </a:lnSpc>
              <a:spcBef>
                <a:spcPts val="520"/>
              </a:spcBef>
              <a:spcAft>
                <a:spcPts val="0"/>
              </a:spcAft>
              <a:buSzPts val="2600"/>
              <a:buChar char="●"/>
            </a:pPr>
            <a:r>
              <a:rPr lang="en" dirty="0"/>
              <a:t>Analyze a K20 physical movement strategy.</a:t>
            </a:r>
            <a:endParaRPr dirty="0"/>
          </a:p>
          <a:p>
            <a:pPr marL="457200" lvl="0" indent="-393700" algn="l" rtl="0">
              <a:lnSpc>
                <a:spcPct val="100000"/>
              </a:lnSpc>
              <a:spcBef>
                <a:spcPts val="520"/>
              </a:spcBef>
              <a:spcAft>
                <a:spcPts val="0"/>
              </a:spcAft>
              <a:buSzPts val="2600"/>
              <a:buChar char="●"/>
            </a:pPr>
            <a:r>
              <a:rPr lang="en" dirty="0"/>
              <a:t>Synthesize how to adapt movement-based learning for specific domains of math.  </a:t>
            </a:r>
            <a:endParaRPr dirty="0"/>
          </a:p>
          <a:p>
            <a:pPr marL="0" lvl="0" indent="0" algn="l" rtl="0">
              <a:lnSpc>
                <a:spcPct val="100000"/>
              </a:lnSpc>
              <a:spcBef>
                <a:spcPts val="520"/>
              </a:spcBef>
              <a:spcAft>
                <a:spcPts val="0"/>
              </a:spcAft>
              <a:buSzPts val="26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7"/>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Looks Like, Sounds Like, Feels Like</a:t>
            </a:r>
            <a:endParaRPr dirty="0"/>
          </a:p>
        </p:txBody>
      </p:sp>
      <p:sp>
        <p:nvSpPr>
          <p:cNvPr id="65" name="Google Shape;65;p7"/>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457200" lvl="0" indent="-393700" algn="l" rtl="0">
              <a:lnSpc>
                <a:spcPct val="100000"/>
              </a:lnSpc>
              <a:spcBef>
                <a:spcPts val="520"/>
              </a:spcBef>
              <a:spcAft>
                <a:spcPts val="0"/>
              </a:spcAft>
              <a:buClr>
                <a:srgbClr val="91192A"/>
              </a:buClr>
              <a:buSzPts val="2600"/>
              <a:buAutoNum type="arabicPeriod"/>
            </a:pPr>
            <a:r>
              <a:rPr lang="en" dirty="0"/>
              <a:t>On a sticky note, answer the provided prompt. </a:t>
            </a:r>
            <a:endParaRPr dirty="0"/>
          </a:p>
          <a:p>
            <a:pPr marL="457200" lvl="0" indent="-393700" algn="l" rtl="0">
              <a:lnSpc>
                <a:spcPct val="100000"/>
              </a:lnSpc>
              <a:spcBef>
                <a:spcPts val="520"/>
              </a:spcBef>
              <a:spcAft>
                <a:spcPts val="0"/>
              </a:spcAft>
              <a:buSzPts val="2600"/>
              <a:buAutoNum type="arabicPeriod"/>
            </a:pPr>
            <a:r>
              <a:rPr lang="en" dirty="0"/>
              <a:t>Share with your table and synthesize all your answers into one response. </a:t>
            </a:r>
            <a:endParaRPr dirty="0"/>
          </a:p>
          <a:p>
            <a:pPr marL="457200" lvl="0" indent="-393700" algn="l" rtl="0">
              <a:lnSpc>
                <a:spcPct val="100000"/>
              </a:lnSpc>
              <a:spcBef>
                <a:spcPts val="520"/>
              </a:spcBef>
              <a:spcAft>
                <a:spcPts val="0"/>
              </a:spcAft>
              <a:buSzPts val="2600"/>
              <a:buAutoNum type="arabicPeriod"/>
            </a:pPr>
            <a:r>
              <a:rPr lang="en" dirty="0"/>
              <a:t>Place your new note in the provided space. </a:t>
            </a:r>
            <a:endParaRPr dirty="0"/>
          </a:p>
        </p:txBody>
      </p:sp>
      <p:pic>
        <p:nvPicPr>
          <p:cNvPr id="66" name="Google Shape;66;p7"/>
          <p:cNvPicPr preferRelativeResize="0"/>
          <p:nvPr/>
        </p:nvPicPr>
        <p:blipFill>
          <a:blip r:embed="rId3">
            <a:alphaModFix/>
          </a:blip>
          <a:stretch>
            <a:fillRect/>
          </a:stretch>
        </p:blipFill>
        <p:spPr>
          <a:xfrm>
            <a:off x="3138325" y="3684200"/>
            <a:ext cx="2861075" cy="884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3e87b468eda_0_24"/>
          <p:cNvSpPr/>
          <p:nvPr/>
        </p:nvSpPr>
        <p:spPr>
          <a:xfrm>
            <a:off x="1828800" y="2042650"/>
            <a:ext cx="5486400" cy="1227000"/>
          </a:xfrm>
          <a:prstGeom prst="roundRect">
            <a:avLst>
              <a:gd name="adj" fmla="val 16667"/>
            </a:avLst>
          </a:prstGeom>
          <a:solidFill>
            <a:srgbClr val="27578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2" name="Google Shape;72;g3e87b468eda_0_2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Looks Like, Sounds Like, Feels Like</a:t>
            </a:r>
            <a:endParaRPr dirty="0"/>
          </a:p>
        </p:txBody>
      </p:sp>
      <p:sp>
        <p:nvSpPr>
          <p:cNvPr id="73" name="Google Shape;73;g3e87b468eda_0_24"/>
          <p:cNvSpPr txBox="1">
            <a:spLocks noGrp="1"/>
          </p:cNvSpPr>
          <p:nvPr>
            <p:ph type="body" idx="1"/>
          </p:nvPr>
        </p:nvSpPr>
        <p:spPr>
          <a:xfrm>
            <a:off x="2033250" y="2166700"/>
            <a:ext cx="5077500" cy="978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3200" dirty="0">
                <a:solidFill>
                  <a:schemeClr val="lt1"/>
                </a:solidFill>
              </a:rPr>
              <a:t>What do motivated students </a:t>
            </a:r>
            <a:r>
              <a:rPr lang="en" sz="3200" i="1" dirty="0">
                <a:solidFill>
                  <a:schemeClr val="lt1"/>
                </a:solidFill>
              </a:rPr>
              <a:t>look </a:t>
            </a:r>
            <a:r>
              <a:rPr lang="en" sz="3200" dirty="0">
                <a:solidFill>
                  <a:schemeClr val="lt1"/>
                </a:solidFill>
              </a:rPr>
              <a:t>like? </a:t>
            </a:r>
            <a:endParaRPr sz="3200" dirty="0">
              <a:solidFill>
                <a:schemeClr val="lt1"/>
              </a:solidFill>
            </a:endParaRPr>
          </a:p>
        </p:txBody>
      </p:sp>
      <p:pic>
        <p:nvPicPr>
          <p:cNvPr id="74" name="Google Shape;74;g3e87b468eda_0_24"/>
          <p:cNvPicPr preferRelativeResize="0"/>
          <p:nvPr/>
        </p:nvPicPr>
        <p:blipFill>
          <a:blip r:embed="rId3">
            <a:alphaModFix/>
          </a:blip>
          <a:stretch>
            <a:fillRect/>
          </a:stretch>
        </p:blipFill>
        <p:spPr>
          <a:xfrm>
            <a:off x="3138325" y="3684200"/>
            <a:ext cx="2861075" cy="884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e87b468eda_0_31"/>
          <p:cNvSpPr/>
          <p:nvPr/>
        </p:nvSpPr>
        <p:spPr>
          <a:xfrm>
            <a:off x="1828800" y="2042650"/>
            <a:ext cx="5486400" cy="1227000"/>
          </a:xfrm>
          <a:prstGeom prst="roundRect">
            <a:avLst>
              <a:gd name="adj" fmla="val 16667"/>
            </a:avLst>
          </a:prstGeom>
          <a:solidFill>
            <a:srgbClr val="27578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0" name="Google Shape;80;g3e87b468eda_0_3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Looks Like, Sounds Like, Feels Like</a:t>
            </a:r>
            <a:endParaRPr dirty="0"/>
          </a:p>
        </p:txBody>
      </p:sp>
      <p:sp>
        <p:nvSpPr>
          <p:cNvPr id="81" name="Google Shape;81;g3e87b468eda_0_31"/>
          <p:cNvSpPr txBox="1">
            <a:spLocks noGrp="1"/>
          </p:cNvSpPr>
          <p:nvPr>
            <p:ph type="body" idx="1"/>
          </p:nvPr>
        </p:nvSpPr>
        <p:spPr>
          <a:xfrm>
            <a:off x="2033250" y="2166700"/>
            <a:ext cx="5077500" cy="978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3200">
                <a:solidFill>
                  <a:schemeClr val="lt1"/>
                </a:solidFill>
              </a:rPr>
              <a:t>What do motivated students </a:t>
            </a:r>
            <a:r>
              <a:rPr lang="en" sz="3200" i="1">
                <a:solidFill>
                  <a:schemeClr val="lt1"/>
                </a:solidFill>
              </a:rPr>
              <a:t>sound </a:t>
            </a:r>
            <a:r>
              <a:rPr lang="en" sz="3200">
                <a:solidFill>
                  <a:schemeClr val="lt1"/>
                </a:solidFill>
              </a:rPr>
              <a:t>like? </a:t>
            </a:r>
            <a:endParaRPr sz="3200">
              <a:solidFill>
                <a:schemeClr val="lt1"/>
              </a:solidFill>
            </a:endParaRPr>
          </a:p>
        </p:txBody>
      </p:sp>
      <p:pic>
        <p:nvPicPr>
          <p:cNvPr id="82" name="Google Shape;82;g3e87b468eda_0_31"/>
          <p:cNvPicPr preferRelativeResize="0"/>
          <p:nvPr/>
        </p:nvPicPr>
        <p:blipFill>
          <a:blip r:embed="rId3">
            <a:alphaModFix/>
          </a:blip>
          <a:stretch>
            <a:fillRect/>
          </a:stretch>
        </p:blipFill>
        <p:spPr>
          <a:xfrm>
            <a:off x="3138325" y="3684200"/>
            <a:ext cx="2861075" cy="884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e87b468eda_0_38"/>
          <p:cNvSpPr/>
          <p:nvPr/>
        </p:nvSpPr>
        <p:spPr>
          <a:xfrm>
            <a:off x="1828800" y="2042650"/>
            <a:ext cx="5486400" cy="1227000"/>
          </a:xfrm>
          <a:prstGeom prst="roundRect">
            <a:avLst>
              <a:gd name="adj" fmla="val 16667"/>
            </a:avLst>
          </a:prstGeom>
          <a:solidFill>
            <a:srgbClr val="27578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8" name="Google Shape;88;g3e87b468eda_0_3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t>Looks Like, Sounds Like, Feels Like</a:t>
            </a:r>
            <a:endParaRPr dirty="0"/>
          </a:p>
        </p:txBody>
      </p:sp>
      <p:sp>
        <p:nvSpPr>
          <p:cNvPr id="89" name="Google Shape;89;g3e87b468eda_0_38"/>
          <p:cNvSpPr txBox="1">
            <a:spLocks noGrp="1"/>
          </p:cNvSpPr>
          <p:nvPr>
            <p:ph type="body" idx="1"/>
          </p:nvPr>
        </p:nvSpPr>
        <p:spPr>
          <a:xfrm>
            <a:off x="2033250" y="2166700"/>
            <a:ext cx="5077500" cy="978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3200">
                <a:solidFill>
                  <a:schemeClr val="lt1"/>
                </a:solidFill>
              </a:rPr>
              <a:t>What do motivated students </a:t>
            </a:r>
            <a:r>
              <a:rPr lang="en" sz="3200" i="1">
                <a:solidFill>
                  <a:schemeClr val="lt1"/>
                </a:solidFill>
              </a:rPr>
              <a:t>feel </a:t>
            </a:r>
            <a:r>
              <a:rPr lang="en" sz="3200">
                <a:solidFill>
                  <a:schemeClr val="lt1"/>
                </a:solidFill>
              </a:rPr>
              <a:t>like? </a:t>
            </a:r>
            <a:endParaRPr sz="3200">
              <a:solidFill>
                <a:schemeClr val="lt1"/>
              </a:solidFill>
            </a:endParaRPr>
          </a:p>
        </p:txBody>
      </p:sp>
      <p:pic>
        <p:nvPicPr>
          <p:cNvPr id="90" name="Google Shape;90;g3e87b468eda_0_38"/>
          <p:cNvPicPr preferRelativeResize="0"/>
          <p:nvPr/>
        </p:nvPicPr>
        <p:blipFill>
          <a:blip r:embed="rId3">
            <a:alphaModFix/>
          </a:blip>
          <a:stretch>
            <a:fillRect/>
          </a:stretch>
        </p:blipFill>
        <p:spPr>
          <a:xfrm>
            <a:off x="3138325" y="3684200"/>
            <a:ext cx="2861075" cy="884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5"/>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990"/>
              <a:buNone/>
            </a:pPr>
            <a:r>
              <a:rPr lang="en" sz="3640" dirty="0"/>
              <a:t>Why Move? </a:t>
            </a:r>
            <a:endParaRPr sz="3640" dirty="0"/>
          </a:p>
        </p:txBody>
      </p:sp>
      <p:sp>
        <p:nvSpPr>
          <p:cNvPr id="96" name="Google Shape;96;p5"/>
          <p:cNvSpPr txBox="1">
            <a:spLocks noGrp="1"/>
          </p:cNvSpPr>
          <p:nvPr>
            <p:ph sz="half" idx="2"/>
          </p:nvPr>
        </p:nvSpPr>
        <p:spPr>
          <a:prstGeom prst="rect">
            <a:avLst/>
          </a:prstGeom>
          <a:noFill/>
          <a:ln>
            <a:noFill/>
          </a:ln>
        </p:spPr>
        <p:txBody>
          <a:bodyPr spcFirstLastPara="1" wrap="square" lIns="91425" tIns="91425" rIns="91425" bIns="91425" anchor="t" anchorCtr="0">
            <a:noAutofit/>
          </a:bodyPr>
          <a:lstStyle/>
          <a:p>
            <a:pPr marL="457200" lvl="0" indent="-393700" algn="l" rtl="0">
              <a:lnSpc>
                <a:spcPct val="100000"/>
              </a:lnSpc>
              <a:spcAft>
                <a:spcPts val="0"/>
              </a:spcAft>
              <a:buSzPts val="2600"/>
              <a:buChar char="●"/>
            </a:pPr>
            <a:r>
              <a:rPr lang="en" dirty="0"/>
              <a:t>Physical movement activities in math classrooms increase motivation in students and enhance student retention. </a:t>
            </a:r>
            <a:endParaRPr dirty="0"/>
          </a:p>
          <a:p>
            <a:pPr marL="457200" lvl="0" indent="-393700" algn="l" rtl="0">
              <a:lnSpc>
                <a:spcPct val="100000"/>
              </a:lnSpc>
              <a:spcAft>
                <a:spcPts val="0"/>
              </a:spcAft>
              <a:buSzPts val="2600"/>
              <a:buChar char="●"/>
            </a:pPr>
            <a:r>
              <a:rPr lang="en" dirty="0"/>
              <a:t>Students increase their socialization and cooperation skills when adding movement to lessons.</a:t>
            </a:r>
            <a:endParaRPr dirty="0"/>
          </a:p>
        </p:txBody>
      </p:sp>
      <p:pic>
        <p:nvPicPr>
          <p:cNvPr id="97" name="Google Shape;97;p5" title="8_Skate.png"/>
          <p:cNvPicPr preferRelativeResize="0"/>
          <p:nvPr/>
        </p:nvPicPr>
        <p:blipFill>
          <a:blip r:embed="rId3">
            <a:alphaModFix/>
          </a:blip>
          <a:stretch>
            <a:fillRect/>
          </a:stretch>
        </p:blipFill>
        <p:spPr>
          <a:xfrm>
            <a:off x="7438189" y="153773"/>
            <a:ext cx="1434473" cy="1479250"/>
          </a:xfrm>
          <a:prstGeom prst="rect">
            <a:avLst/>
          </a:prstGeom>
          <a:noFill/>
          <a:ln>
            <a:noFill/>
          </a:ln>
        </p:spPr>
      </p:pic>
    </p:spTree>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599D4ADF-E4DB-094E-914B-4A8E1DF9F7A5}" vid="{F79FC640-6D5A-D648-B5D1-D1D1FBEB47AD}"/>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599D4ADF-E4DB-094E-914B-4A8E1DF9F7A5}" vid="{BF08C4D1-4642-C544-959A-3C456151C3B2}"/>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LEARN Slides 25</Template>
  <TotalTime>344</TotalTime>
  <Words>1757</Words>
  <Application>Microsoft Office PowerPoint</Application>
  <PresentationFormat>On-screen Show (16:9)</PresentationFormat>
  <Paragraphs>139</Paragraphs>
  <Slides>29</Slides>
  <Notes>28</Notes>
  <HiddenSlides>3</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Aptos Display</vt:lpstr>
      <vt:lpstr>Arial</vt:lpstr>
      <vt:lpstr>Calibri</vt:lpstr>
      <vt:lpstr>Courier New</vt:lpstr>
      <vt:lpstr>Noto Sans Symbols</vt:lpstr>
      <vt:lpstr>System Font Regular</vt:lpstr>
      <vt:lpstr>Times New Roman</vt:lpstr>
      <vt:lpstr>Wingdings</vt:lpstr>
      <vt:lpstr>Custom Design</vt:lpstr>
      <vt:lpstr>1_Custom Design</vt:lpstr>
      <vt:lpstr>PowerPoint Presentation</vt:lpstr>
      <vt:lpstr>Less is More -  Math Professional Learning</vt:lpstr>
      <vt:lpstr>Essential Question</vt:lpstr>
      <vt:lpstr>Learning Objectives</vt:lpstr>
      <vt:lpstr>Looks Like, Sounds Like, Feels Like</vt:lpstr>
      <vt:lpstr>Looks Like, Sounds Like, Feels Like</vt:lpstr>
      <vt:lpstr>Looks Like, Sounds Like, Feels Like</vt:lpstr>
      <vt:lpstr>Looks Like, Sounds Like, Feels Like</vt:lpstr>
      <vt:lpstr>Why Move? </vt:lpstr>
      <vt:lpstr>Are You Smarter Than a Calculator?</vt:lpstr>
      <vt:lpstr>Are You Smarter Than a Calculator? </vt:lpstr>
      <vt:lpstr>Are You Smarter Than a Calculator? </vt:lpstr>
      <vt:lpstr>Commit and Toss </vt:lpstr>
      <vt:lpstr>Commit and Toss</vt:lpstr>
      <vt:lpstr>Walk and Talk </vt:lpstr>
      <vt:lpstr>Walk and Talk </vt:lpstr>
      <vt:lpstr>Walk and Talk </vt:lpstr>
      <vt:lpstr>Walk and Talk </vt:lpstr>
      <vt:lpstr>Gallery Walk </vt:lpstr>
      <vt:lpstr>Gallery Walk </vt:lpstr>
      <vt:lpstr>Scenario 1</vt:lpstr>
      <vt:lpstr>Scenario 2</vt:lpstr>
      <vt:lpstr>Scenario 3</vt:lpstr>
      <vt:lpstr>Importance of Movement</vt:lpstr>
      <vt:lpstr>What to Consider</vt:lpstr>
      <vt:lpstr>K20 LEARN Website</vt:lpstr>
      <vt:lpstr>Moved by Math Collection </vt:lpstr>
      <vt:lpstr>Strategy Reflection </vt:lpstr>
      <vt:lpstr>Think-Pair-Share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dc:title>
  <dc:subject/>
  <dc:creator>K20 Center</dc:creator>
  <cp:keywords/>
  <dc:description/>
  <cp:lastModifiedBy>McLeod Porter, Delma</cp:lastModifiedBy>
  <cp:revision>9</cp:revision>
  <dcterms:modified xsi:type="dcterms:W3CDTF">2026-08-12T14:04:17Z</dcterms:modified>
  <cp:category/>
</cp:coreProperties>
</file>