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L2vZSKv9FF4TJ6Ynv0YvaCVQ9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49" d="100"/>
          <a:sy n="149" d="100"/>
        </p:scale>
        <p:origin x="50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k20center.ou.edu/collection/5517?rev=47665"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earn.k20center.ou.edu/strategy/287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17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371/journal.pone.033664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343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3434"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youtu.be/EVS_yYQoLJg?si=4VHb4BWfyxBSvfqU" TargetMode="External"/><Relationship Id="rId4" Type="http://schemas.openxmlformats.org/officeDocument/2006/relationships/hyperlink" Target="https://k20.ou.edu/5mi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f075981fd7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f075981fd7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292929"/>
                </a:solidFill>
                <a:latin typeface="Calibri"/>
                <a:ea typeface="Calibri"/>
                <a:cs typeface="Calibri"/>
                <a:sym typeface="Calibri"/>
              </a:rPr>
              <a:t>K20 Center. (n.d.). Math Lessons with Movement. Collections. </a:t>
            </a:r>
            <a:r>
              <a:rPr lang="en" sz="1200" u="sng">
                <a:solidFill>
                  <a:schemeClr val="hlink"/>
                </a:solidFill>
                <a:latin typeface="Calibri"/>
                <a:ea typeface="Calibri"/>
                <a:cs typeface="Calibri"/>
                <a:sym typeface="Calibri"/>
                <a:hlinkClick r:id="rId3"/>
              </a:rPr>
              <a:t>https://learn.k20center.ou.edu/collection/5517?rev=47665</a:t>
            </a:r>
            <a:r>
              <a:rPr lang="en" sz="1200">
                <a:solidFill>
                  <a:srgbClr val="292929"/>
                </a:solidFill>
                <a:latin typeface="Calibri"/>
                <a:ea typeface="Calibri"/>
                <a:cs typeface="Calibri"/>
                <a:sym typeface="Calibri"/>
              </a:rPr>
              <a: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f7e2a1ae0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f7e2a1ae0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f075981fd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f075981fd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f075981fd7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f075981fd7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f075981fd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f075981fd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(n.d.). TAG me!.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https://learn.k20center.ou.edu/strategy/2873</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 name="Google Shape;5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f075981fd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g3f075981fd7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Fold the line.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https://learn.k20center.ou.edu/strategy/171</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f82295290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457200" algn="l" rtl="0">
              <a:lnSpc>
                <a:spcPct val="150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González‑Pérez, M., Grao‑Cruces, A., Bandera‑Campos, F. J., Chalkley, A., Camiletti‑Moirón, D., &amp; Sánchez‑Oliva, D. (2025). Less is more: Qualitative insights into physically active learning in secondary math education. PLOS ONE, 20(11), e0336641. </a:t>
            </a:r>
            <a:r>
              <a:rPr lang="en" sz="12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https://doi.org/10.1371/journal.pone.0336641</a:t>
            </a:r>
            <a:endParaRPr dirty="0"/>
          </a:p>
        </p:txBody>
      </p:sp>
      <p:sp>
        <p:nvSpPr>
          <p:cNvPr id="79" name="Google Shape;79;g3f82295290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rgbClr val="292929"/>
                </a:solidFill>
                <a:latin typeface="Calibri"/>
                <a:ea typeface="Calibri"/>
                <a:cs typeface="Calibri"/>
                <a:sym typeface="Calibri"/>
              </a:rPr>
              <a:t>K20 Center. (n.d.). Thinking Hats. Strategies. </a:t>
            </a:r>
            <a:r>
              <a:rPr lang="en" sz="12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https://learn.k20center.ou.edu/strategy/3434</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f7e2a1ae0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g3f7e2a1ae03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dirty="0">
                <a:solidFill>
                  <a:srgbClr val="292929"/>
                </a:solidFill>
                <a:latin typeface="Calibri"/>
                <a:ea typeface="Calibri"/>
                <a:cs typeface="Calibri"/>
                <a:sym typeface="Calibri"/>
              </a:rPr>
              <a:t>K20 Center. (n.d.). Thinking Hats. Strategies. </a:t>
            </a:r>
            <a:r>
              <a:rPr lang="en" sz="1200"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https://learn.k20center.ou.edu/strategy/3434</a:t>
            </a:r>
            <a:endParaRPr dirty="0"/>
          </a:p>
          <a:p>
            <a:pPr marL="0" lvl="0" indent="0" algn="l" rtl="0">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K20 Center. (2021, September 21). 5 minute timer: </a:t>
            </a:r>
            <a:r>
              <a:rPr lang="en"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https://k20.ou.edu/5min</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u="sng" dirty="0">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https://youtu.be/EVS_yYQoLJg?si=4VHb4BWfyxBSvfqU</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f075981fd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f075981fd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secHead">
  <p:cSld name="SECTION_HEADER">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13"/>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2" name="Google Shape;12;p13"/>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3" name="Google Shape;13;p13"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estion/Objective" type="tx">
  <p:cSld name="TITLE_AND_BOD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1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6" name="Google Shape;16;p1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7" name="Google Shape;17;p14"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AND_BODY_1_1_1_1">
    <p:bg>
      <p:bgPr>
        <a:blipFill>
          <a:blip r:embed="rId2">
            <a:alphaModFix/>
          </a:blip>
          <a:stretch>
            <a:fillRect/>
          </a:stretch>
        </a:blipFill>
        <a:effectLst/>
      </p:bgPr>
    </p:bg>
    <p:spTree>
      <p:nvGrpSpPr>
        <p:cNvPr id="1" name="Shape 18"/>
        <p:cNvGrpSpPr/>
        <p:nvPr/>
      </p:nvGrpSpPr>
      <p:grpSpPr>
        <a:xfrm>
          <a:off x="0" y="0"/>
          <a:ext cx="0" cy="0"/>
          <a:chOff x="0" y="0"/>
          <a:chExt cx="0" cy="0"/>
        </a:xfrm>
      </p:grpSpPr>
      <p:pic>
        <p:nvPicPr>
          <p:cNvPr id="19" name="Google Shape;19;p15" title="k20center-logo-variations_K20 - Bug Color.png"/>
          <p:cNvPicPr preferRelativeResize="0"/>
          <p:nvPr/>
        </p:nvPicPr>
        <p:blipFill rotWithShape="1">
          <a:blip r:embed="rId3">
            <a:alphaModFix/>
          </a:blip>
          <a:srcRect/>
          <a:stretch/>
        </p:blipFill>
        <p:spPr>
          <a:xfrm>
            <a:off x="8428800" y="4450850"/>
            <a:ext cx="510701" cy="510702"/>
          </a:xfrm>
          <a:prstGeom prst="rect">
            <a:avLst/>
          </a:prstGeom>
          <a:noFill/>
          <a:ln>
            <a:noFill/>
          </a:ln>
        </p:spPr>
      </p:pic>
      <p:sp>
        <p:nvSpPr>
          <p:cNvPr id="20" name="Google Shape;20;p15"/>
          <p:cNvSpPr txBox="1">
            <a:spLocks noGrp="1"/>
          </p:cNvSpPr>
          <p:nvPr>
            <p:ph type="title"/>
          </p:nvPr>
        </p:nvSpPr>
        <p:spPr>
          <a:xfrm>
            <a:off x="1483050" y="1515775"/>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5000"/>
              <a:buFont typeface="Calibri"/>
              <a:buNone/>
              <a:defRPr sz="50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1" name="Google Shape;21;p15"/>
          <p:cNvSpPr txBox="1">
            <a:spLocks noGrp="1"/>
          </p:cNvSpPr>
          <p:nvPr>
            <p:ph type="title" idx="2"/>
          </p:nvPr>
        </p:nvSpPr>
        <p:spPr>
          <a:xfrm>
            <a:off x="1483050" y="3100738"/>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Font typeface="Calibri"/>
              <a:buNone/>
              <a:defRPr sz="26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Layout">
  <p:cSld name="TITLE_AND_BODY_1">
    <p:bg>
      <p:bgPr>
        <a:solidFill>
          <a:schemeClr val="lt1"/>
        </a:solidFill>
        <a:effectLst/>
      </p:bgPr>
    </p:bg>
    <p:spTree>
      <p:nvGrpSpPr>
        <p:cNvPr id="1" name="Shape 22"/>
        <p:cNvGrpSpPr/>
        <p:nvPr/>
      </p:nvGrpSpPr>
      <p:grpSpPr>
        <a:xfrm>
          <a:off x="0" y="0"/>
          <a:ext cx="0" cy="0"/>
          <a:chOff x="0" y="0"/>
          <a:chExt cx="0" cy="0"/>
        </a:xfrm>
      </p:grpSpPr>
      <p:pic>
        <p:nvPicPr>
          <p:cNvPr id="23" name="Google Shape;23;p16"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24" name="Google Shape;24;p1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5" name="Google Shape;25;p16"/>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Clr>
                <a:srgbClr val="91192A"/>
              </a:buClr>
              <a:buSzPts val="2600"/>
              <a:buFont typeface="Calibri"/>
              <a:buChar char="●"/>
              <a:defRPr sz="2600" b="0" cap="none">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Noto Sans Symbols"/>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 Layout">
  <p:cSld name="TITLE_AND_BODY_1_1">
    <p:bg>
      <p:bgPr>
        <a:solidFill>
          <a:schemeClr val="lt1"/>
        </a:solidFill>
        <a:effectLst/>
      </p:bgPr>
    </p:bg>
    <p:spTree>
      <p:nvGrpSpPr>
        <p:cNvPr id="1" name="Shape 26"/>
        <p:cNvGrpSpPr/>
        <p:nvPr/>
      </p:nvGrpSpPr>
      <p:grpSpPr>
        <a:xfrm>
          <a:off x="0" y="0"/>
          <a:ext cx="0" cy="0"/>
          <a:chOff x="0" y="0"/>
          <a:chExt cx="0" cy="0"/>
        </a:xfrm>
      </p:grpSpPr>
      <p:sp>
        <p:nvSpPr>
          <p:cNvPr id="27" name="Google Shape;27;p1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8" name="Google Shape;28;p17"/>
          <p:cNvSpPr txBox="1">
            <a:spLocks noGrp="1"/>
          </p:cNvSpPr>
          <p:nvPr>
            <p:ph type="body" idx="1"/>
          </p:nvPr>
        </p:nvSpPr>
        <p:spPr>
          <a:xfrm>
            <a:off x="456300"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9" name="Google Shape;29;p17"/>
          <p:cNvSpPr txBox="1">
            <a:spLocks noGrp="1"/>
          </p:cNvSpPr>
          <p:nvPr>
            <p:ph type="body" idx="2"/>
          </p:nvPr>
        </p:nvSpPr>
        <p:spPr>
          <a:xfrm>
            <a:off x="4687932"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pic>
        <p:nvPicPr>
          <p:cNvPr id="30" name="Google Shape;30;p17"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_AND_BODY_1_1_1">
    <p:bg>
      <p:bgPr>
        <a:solidFill>
          <a:schemeClr val="lt1"/>
        </a:solidFill>
        <a:effectLst/>
      </p:bgPr>
    </p:bg>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pic>
        <p:nvPicPr>
          <p:cNvPr id="33" name="Google Shape;33;p18"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o Option 1">
  <p:cSld name="TITLE_AND_BODY_1_1_1_2">
    <p:bg>
      <p:bgPr>
        <a:solidFill>
          <a:schemeClr val="lt1"/>
        </a:solidFill>
        <a:effectLst/>
      </p:bgPr>
    </p:bg>
    <p:spTree>
      <p:nvGrpSpPr>
        <p:cNvPr id="1" name="Shape 34"/>
        <p:cNvGrpSpPr/>
        <p:nvPr/>
      </p:nvGrpSpPr>
      <p:grpSpPr>
        <a:xfrm>
          <a:off x="0" y="0"/>
          <a:ext cx="0" cy="0"/>
          <a:chOff x="0" y="0"/>
          <a:chExt cx="0" cy="0"/>
        </a:xfrm>
      </p:grpSpPr>
      <p:pic>
        <p:nvPicPr>
          <p:cNvPr id="35" name="Google Shape;35;p19"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36" name="Google Shape;36;p19"/>
          <p:cNvSpPr txBox="1">
            <a:spLocks noGrp="1"/>
          </p:cNvSpPr>
          <p:nvPr>
            <p:ph type="title"/>
          </p:nvPr>
        </p:nvSpPr>
        <p:spPr>
          <a:xfrm>
            <a:off x="754050" y="4329575"/>
            <a:ext cx="76359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1">
  <p:cSld name="SECTION_HEADER_1">
    <p:bg>
      <p:bgPr>
        <a:blipFill>
          <a:blip r:embed="rId2">
            <a:alphaModFix/>
          </a:blip>
          <a:stretch>
            <a:fillRect/>
          </a:stretch>
        </a:blipFill>
        <a:effectLst/>
      </p:bgPr>
    </p:bg>
    <p:spTree>
      <p:nvGrpSpPr>
        <p:cNvPr id="1" name="Shape 37"/>
        <p:cNvGrpSpPr/>
        <p:nvPr/>
      </p:nvGrpSpPr>
      <p:grpSpPr>
        <a:xfrm>
          <a:off x="0" y="0"/>
          <a:ext cx="0" cy="0"/>
          <a:chOff x="0" y="0"/>
          <a:chExt cx="0" cy="0"/>
        </a:xfrm>
      </p:grpSpPr>
      <p:pic>
        <p:nvPicPr>
          <p:cNvPr id="38" name="Google Shape;38;g3f82295290f_1_68"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39" name="Google Shape;39;g3f82295290f_1_68"/>
          <p:cNvSpPr txBox="1">
            <a:spLocks noGrp="1"/>
          </p:cNvSpPr>
          <p:nvPr>
            <p:ph type="title"/>
          </p:nvPr>
        </p:nvSpPr>
        <p:spPr>
          <a:xfrm>
            <a:off x="623888" y="559689"/>
            <a:ext cx="7886700" cy="2139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2800"/>
              <a:buNone/>
              <a:defRPr sz="3600">
                <a:solidFill>
                  <a:schemeClr val="dk1"/>
                </a:solidFill>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a:endParaRPr/>
          </a:p>
        </p:txBody>
      </p:sp>
      <p:sp>
        <p:nvSpPr>
          <p:cNvPr id="40" name="Google Shape;40;g3f82295290f_1_68"/>
          <p:cNvSpPr txBox="1">
            <a:spLocks noGrp="1"/>
          </p:cNvSpPr>
          <p:nvPr>
            <p:ph type="body" idx="1"/>
          </p:nvPr>
        </p:nvSpPr>
        <p:spPr>
          <a:xfrm>
            <a:off x="623888" y="2718689"/>
            <a:ext cx="7886700" cy="1125600"/>
          </a:xfrm>
          <a:prstGeom prst="rect">
            <a:avLst/>
          </a:prstGeom>
          <a:noFill/>
          <a:ln>
            <a:noFill/>
          </a:ln>
        </p:spPr>
        <p:txBody>
          <a:bodyPr spcFirstLastPara="1" wrap="square" lIns="91425" tIns="45700" rIns="91425" bIns="45700" anchor="t" anchorCtr="0">
            <a:normAutofit/>
          </a:bodyPr>
          <a:lstStyle>
            <a:lvl1pPr marL="457200" lvl="0" indent="-228600" algn="l">
              <a:spcBef>
                <a:spcPts val="520"/>
              </a:spcBef>
              <a:spcAft>
                <a:spcPts val="0"/>
              </a:spcAft>
              <a:buSzPts val="2600"/>
              <a:buNone/>
              <a:defRPr sz="2600">
                <a:solidFill>
                  <a:schemeClr val="dk1"/>
                </a:solidFill>
              </a:defRPr>
            </a:lvl1pPr>
            <a:lvl2pPr marL="914400" lvl="1" indent="-228600" algn="l">
              <a:spcBef>
                <a:spcPts val="400"/>
              </a:spcBef>
              <a:spcAft>
                <a:spcPts val="0"/>
              </a:spcAft>
              <a:buSzPts val="2000"/>
              <a:buNone/>
              <a:defRPr sz="2000">
                <a:solidFill>
                  <a:srgbClr val="757575"/>
                </a:solidFill>
              </a:defRPr>
            </a:lvl2pPr>
            <a:lvl3pPr marL="1371600" lvl="2" indent="-228600" algn="l">
              <a:spcBef>
                <a:spcPts val="340"/>
              </a:spcBef>
              <a:spcAft>
                <a:spcPts val="0"/>
              </a:spcAft>
              <a:buSzPts val="1800"/>
              <a:buNone/>
              <a:defRPr sz="1800">
                <a:solidFill>
                  <a:srgbClr val="757575"/>
                </a:solidFill>
              </a:defRPr>
            </a:lvl3pPr>
            <a:lvl4pPr marL="1828800" lvl="3" indent="-228600" algn="l">
              <a:lnSpc>
                <a:spcPct val="90000"/>
              </a:lnSpc>
              <a:spcBef>
                <a:spcPts val="300"/>
              </a:spcBef>
              <a:spcAft>
                <a:spcPts val="0"/>
              </a:spcAft>
              <a:buSzPts val="1600"/>
              <a:buNone/>
              <a:defRPr sz="1600">
                <a:solidFill>
                  <a:srgbClr val="757575"/>
                </a:solidFill>
              </a:defRPr>
            </a:lvl4pPr>
            <a:lvl5pPr marL="2286000" lvl="4" indent="-228600" algn="l">
              <a:lnSpc>
                <a:spcPct val="90000"/>
              </a:lnSpc>
              <a:spcBef>
                <a:spcPts val="270"/>
              </a:spcBef>
              <a:spcAft>
                <a:spcPts val="0"/>
              </a:spcAft>
              <a:buSzPts val="128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EVS_yYQoLJ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f075981fd7_0_29"/>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3"/>
                </a:solidFill>
              </a:rPr>
              <a:t>Math Lessons with Movement</a:t>
            </a:r>
            <a:endParaRPr dirty="0">
              <a:solidFill>
                <a:schemeClr val="accent3"/>
              </a:solidFill>
            </a:endParaRPr>
          </a:p>
        </p:txBody>
      </p:sp>
      <p:sp>
        <p:nvSpPr>
          <p:cNvPr id="112" name="Google Shape;112;g3f075981fd7_0_29"/>
          <p:cNvSpPr txBox="1">
            <a:spLocks noGrp="1"/>
          </p:cNvSpPr>
          <p:nvPr>
            <p:ph type="body" idx="1"/>
          </p:nvPr>
        </p:nvSpPr>
        <p:spPr>
          <a:xfrm>
            <a:off x="456300" y="1152475"/>
            <a:ext cx="5104200" cy="3416400"/>
          </a:xfrm>
          <a:prstGeom prst="rect">
            <a:avLst/>
          </a:prstGeom>
        </p:spPr>
        <p:txBody>
          <a:bodyPr spcFirstLastPara="1" wrap="square" lIns="91425" tIns="91425" rIns="91425" bIns="91425" anchor="t" anchorCtr="0">
            <a:noAutofit/>
          </a:bodyPr>
          <a:lstStyle/>
          <a:p>
            <a:pPr marL="457200" lvl="0" indent="-393700" algn="l" rtl="0">
              <a:spcBef>
                <a:spcPts val="520"/>
              </a:spcBef>
              <a:spcAft>
                <a:spcPts val="0"/>
              </a:spcAft>
              <a:buSzPts val="2600"/>
              <a:buAutoNum type="arabicPeriod"/>
            </a:pPr>
            <a:r>
              <a:rPr lang="en" dirty="0"/>
              <a:t>Explore the collection. </a:t>
            </a:r>
            <a:endParaRPr dirty="0"/>
          </a:p>
          <a:p>
            <a:pPr marL="457200" lvl="0" indent="-393700" algn="l" rtl="0">
              <a:spcBef>
                <a:spcPts val="520"/>
              </a:spcBef>
              <a:spcAft>
                <a:spcPts val="0"/>
              </a:spcAft>
              <a:buSzPts val="2600"/>
              <a:buAutoNum type="arabicPeriod"/>
            </a:pPr>
            <a:r>
              <a:rPr lang="en" dirty="0"/>
              <a:t>Answer the prompt: </a:t>
            </a:r>
            <a:endParaRPr dirty="0"/>
          </a:p>
          <a:p>
            <a:pPr marL="457200" lvl="0" indent="0" algn="l" rtl="0">
              <a:spcBef>
                <a:spcPts val="0"/>
              </a:spcBef>
              <a:spcAft>
                <a:spcPts val="0"/>
              </a:spcAft>
              <a:buNone/>
            </a:pPr>
            <a:endParaRPr dirty="0"/>
          </a:p>
          <a:p>
            <a:pPr marL="457200" lvl="0" indent="0" algn="l" rtl="0">
              <a:spcBef>
                <a:spcPts val="0"/>
              </a:spcBef>
              <a:spcAft>
                <a:spcPts val="0"/>
              </a:spcAft>
              <a:buNone/>
            </a:pPr>
            <a:r>
              <a:rPr lang="en" dirty="0">
                <a:solidFill>
                  <a:srgbClr val="275781"/>
                </a:solidFill>
              </a:rPr>
              <a:t>What are characteristics of a high-quality movement based math lesson?</a:t>
            </a:r>
            <a:endParaRPr dirty="0">
              <a:solidFill>
                <a:srgbClr val="275781"/>
              </a:solidFill>
            </a:endParaRPr>
          </a:p>
        </p:txBody>
      </p:sp>
      <p:pic>
        <p:nvPicPr>
          <p:cNvPr id="113" name="Google Shape;113;g3f075981fd7_0_29"/>
          <p:cNvPicPr preferRelativeResize="0"/>
          <p:nvPr/>
        </p:nvPicPr>
        <p:blipFill>
          <a:blip r:embed="rId3">
            <a:alphaModFix/>
          </a:blip>
          <a:stretch>
            <a:fillRect/>
          </a:stretch>
        </p:blipFill>
        <p:spPr>
          <a:xfrm>
            <a:off x="5805538" y="1581063"/>
            <a:ext cx="2200025" cy="2559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f7e2a1ae03_0_16"/>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3"/>
                </a:solidFill>
              </a:rPr>
              <a:t>Top Characteristics </a:t>
            </a:r>
            <a:endParaRPr dirty="0">
              <a:solidFill>
                <a:schemeClr val="accent3"/>
              </a:solidFill>
            </a:endParaRPr>
          </a:p>
        </p:txBody>
      </p:sp>
      <p:sp>
        <p:nvSpPr>
          <p:cNvPr id="119" name="Google Shape;119;g3f7e2a1ae03_0_16"/>
          <p:cNvSpPr txBox="1">
            <a:spLocks noGrp="1"/>
          </p:cNvSpPr>
          <p:nvPr>
            <p:ph type="body" idx="1"/>
          </p:nvPr>
        </p:nvSpPr>
        <p:spPr>
          <a:xfrm>
            <a:off x="456300" y="1152475"/>
            <a:ext cx="66261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 your group, create a short list of top characteristics for a high-quality movement based math lesson. </a:t>
            </a:r>
            <a:endParaRPr dirty="0"/>
          </a:p>
          <a:p>
            <a:pPr marL="0" lvl="0" indent="0" algn="l" rtl="0">
              <a:spcBef>
                <a:spcPts val="0"/>
              </a:spcBef>
              <a:spcAft>
                <a:spcPts val="0"/>
              </a:spcAft>
              <a:buNone/>
            </a:pPr>
            <a:endParaRPr dirty="0"/>
          </a:p>
          <a:p>
            <a:pPr marL="457200" lvl="0" indent="-393700" algn="l" rtl="0">
              <a:spcBef>
                <a:spcPts val="520"/>
              </a:spcBef>
              <a:spcAft>
                <a:spcPts val="0"/>
              </a:spcAft>
              <a:buSzPts val="2600"/>
              <a:buAutoNum type="arabicPeriod"/>
            </a:pPr>
            <a:r>
              <a:rPr lang="en" dirty="0"/>
              <a:t>Read all responses. </a:t>
            </a:r>
            <a:endParaRPr dirty="0"/>
          </a:p>
          <a:p>
            <a:pPr marL="457200" lvl="0" indent="-393700" algn="l" rtl="0">
              <a:spcBef>
                <a:spcPts val="520"/>
              </a:spcBef>
              <a:spcAft>
                <a:spcPts val="0"/>
              </a:spcAft>
              <a:buSzPts val="2600"/>
              <a:buAutoNum type="arabicPeriod"/>
            </a:pPr>
            <a:r>
              <a:rPr lang="en" dirty="0"/>
              <a:t>Sort responses into categories. </a:t>
            </a:r>
            <a:endParaRPr dirty="0"/>
          </a:p>
          <a:p>
            <a:pPr marL="457200" lvl="0" indent="-393700" algn="l" rtl="0">
              <a:spcBef>
                <a:spcPts val="520"/>
              </a:spcBef>
              <a:spcAft>
                <a:spcPts val="0"/>
              </a:spcAft>
              <a:buSzPts val="2600"/>
              <a:buAutoNum type="arabicPeriod"/>
            </a:pPr>
            <a:r>
              <a:rPr lang="en" dirty="0"/>
              <a:t>Create a short list of your top 3 characteristics. </a:t>
            </a:r>
            <a:endParaRPr dirty="0"/>
          </a:p>
        </p:txBody>
      </p:sp>
      <p:pic>
        <p:nvPicPr>
          <p:cNvPr id="120" name="Google Shape;120;g3f7e2a1ae03_0_16" title="NumbersMovement_Cover.png"/>
          <p:cNvPicPr preferRelativeResize="0"/>
          <p:nvPr/>
        </p:nvPicPr>
        <p:blipFill rotWithShape="1">
          <a:blip r:embed="rId3">
            <a:alphaModFix/>
          </a:blip>
          <a:srcRect t="13894" b="14560"/>
          <a:stretch/>
        </p:blipFill>
        <p:spPr>
          <a:xfrm>
            <a:off x="5836257" y="2179032"/>
            <a:ext cx="2640020" cy="18889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3f075981fd7_0_34"/>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Lesson Revamp</a:t>
            </a:r>
            <a:endParaRPr dirty="0"/>
          </a:p>
        </p:txBody>
      </p:sp>
      <p:sp>
        <p:nvSpPr>
          <p:cNvPr id="126" name="Google Shape;126;g3f075981fd7_0_34"/>
          <p:cNvSpPr txBox="1">
            <a:spLocks noGrp="1"/>
          </p:cNvSpPr>
          <p:nvPr>
            <p:ph type="body" idx="1"/>
          </p:nvPr>
        </p:nvSpPr>
        <p:spPr>
          <a:xfrm>
            <a:off x="456300" y="1152475"/>
            <a:ext cx="8225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Using your own lesson plan…</a:t>
            </a:r>
            <a:endParaRPr dirty="0"/>
          </a:p>
          <a:p>
            <a:pPr lvl="0" indent="-393192" algn="l" rtl="0">
              <a:spcBef>
                <a:spcPts val="520"/>
              </a:spcBef>
              <a:spcAft>
                <a:spcPts val="0"/>
              </a:spcAft>
              <a:buSzPts val="2600"/>
              <a:buAutoNum type="arabicPeriod"/>
            </a:pPr>
            <a:r>
              <a:rPr lang="en" dirty="0"/>
              <a:t>Identify 2-3 sections where movement could have a high impact. </a:t>
            </a:r>
            <a:endParaRPr dirty="0"/>
          </a:p>
          <a:p>
            <a:pPr lvl="0" indent="-393192" algn="l" rtl="0">
              <a:spcBef>
                <a:spcPts val="520"/>
              </a:spcBef>
              <a:spcAft>
                <a:spcPts val="0"/>
              </a:spcAft>
              <a:buSzPts val="2600"/>
              <a:buAutoNum type="arabicPeriod"/>
            </a:pPr>
            <a:r>
              <a:rPr lang="en" dirty="0"/>
              <a:t>Rewrite the lesson to include a movement strategy intentionally.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f075981fd7_0_39"/>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3"/>
                </a:solidFill>
              </a:rPr>
              <a:t>Remember</a:t>
            </a:r>
            <a:endParaRPr dirty="0">
              <a:solidFill>
                <a:schemeClr val="accent3"/>
              </a:solidFill>
            </a:endParaRPr>
          </a:p>
        </p:txBody>
      </p:sp>
      <p:sp>
        <p:nvSpPr>
          <p:cNvPr id="132" name="Google Shape;132;g3f075981fd7_0_39"/>
          <p:cNvSpPr txBox="1">
            <a:spLocks noGrp="1"/>
          </p:cNvSpPr>
          <p:nvPr>
            <p:ph type="body" idx="1"/>
          </p:nvPr>
        </p:nvSpPr>
        <p:spPr>
          <a:xfrm>
            <a:off x="456300" y="1152475"/>
            <a:ext cx="82254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i="1" dirty="0">
                <a:solidFill>
                  <a:srgbClr val="275781"/>
                </a:solidFill>
              </a:rPr>
              <a:t>Movement needs to be purposeful.</a:t>
            </a:r>
            <a:endParaRPr sz="2800" i="1" dirty="0">
              <a:solidFill>
                <a:srgbClr val="27578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t>When planning, consider: </a:t>
            </a:r>
            <a:endParaRPr dirty="0"/>
          </a:p>
          <a:p>
            <a:pPr marL="457200" lvl="0" indent="-393700" algn="l" rtl="0">
              <a:spcBef>
                <a:spcPts val="520"/>
              </a:spcBef>
              <a:spcAft>
                <a:spcPts val="0"/>
              </a:spcAft>
              <a:buSzPts val="2600"/>
              <a:buChar char="●"/>
            </a:pPr>
            <a:r>
              <a:rPr lang="en" dirty="0"/>
              <a:t>Where does this lesson traditionally lose student attention?</a:t>
            </a:r>
            <a:endParaRPr dirty="0"/>
          </a:p>
          <a:p>
            <a:pPr marL="457200" lvl="0" indent="-393700" algn="l" rtl="0">
              <a:spcBef>
                <a:spcPts val="520"/>
              </a:spcBef>
              <a:spcAft>
                <a:spcPts val="0"/>
              </a:spcAft>
              <a:buSzPts val="2600"/>
              <a:buChar char="●"/>
            </a:pPr>
            <a:r>
              <a:rPr lang="en" dirty="0"/>
              <a:t>Is there a concept that is abstract or hard to grasp? </a:t>
            </a:r>
            <a:endParaRPr dirty="0"/>
          </a:p>
          <a:p>
            <a:pPr marL="457200" lvl="0" indent="-393700" algn="l" rtl="0">
              <a:spcBef>
                <a:spcPts val="520"/>
              </a:spcBef>
              <a:spcAft>
                <a:spcPts val="0"/>
              </a:spcAft>
              <a:buSzPts val="2600"/>
              <a:buChar char="●"/>
            </a:pPr>
            <a:r>
              <a:rPr lang="en" dirty="0"/>
              <a:t>Does the room layout and time frame realistically support movement around this specific moment? </a:t>
            </a:r>
            <a:endParaRPr dirty="0"/>
          </a:p>
          <a:p>
            <a:pPr marL="0" lvl="0" indent="0" algn="l" rtl="0">
              <a:spcBef>
                <a:spcPts val="0"/>
              </a:spcBef>
              <a:spcAft>
                <a:spcPts val="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3f075981fd7_0_44"/>
          <p:cNvSpPr/>
          <p:nvPr/>
        </p:nvSpPr>
        <p:spPr>
          <a:xfrm>
            <a:off x="1794325" y="2445200"/>
            <a:ext cx="5300700" cy="2352600"/>
          </a:xfrm>
          <a:prstGeom prst="rect">
            <a:avLst/>
          </a:prstGeom>
          <a:noFill/>
          <a:ln w="19050" cap="flat" cmpd="sng">
            <a:solidFill>
              <a:srgbClr val="2988C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 name="Google Shape;138;g3f075981fd7_0_44"/>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3"/>
                </a:solidFill>
              </a:rPr>
              <a:t>TAG Me! </a:t>
            </a:r>
            <a:endParaRPr dirty="0">
              <a:solidFill>
                <a:schemeClr val="accent3"/>
              </a:solidFill>
            </a:endParaRPr>
          </a:p>
        </p:txBody>
      </p:sp>
      <p:sp>
        <p:nvSpPr>
          <p:cNvPr id="139" name="Google Shape;139;g3f075981fd7_0_44"/>
          <p:cNvSpPr txBox="1">
            <a:spLocks noGrp="1"/>
          </p:cNvSpPr>
          <p:nvPr>
            <p:ph type="body" idx="1"/>
          </p:nvPr>
        </p:nvSpPr>
        <p:spPr>
          <a:xfrm>
            <a:off x="1926477" y="2445200"/>
            <a:ext cx="5300700" cy="244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91192A"/>
                </a:solidFill>
              </a:rPr>
              <a:t>T</a:t>
            </a:r>
            <a:r>
              <a:rPr lang="en" dirty="0"/>
              <a:t> - tell (or write) something you like.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solidFill>
                  <a:srgbClr val="91192A"/>
                </a:solidFill>
              </a:rPr>
              <a:t>A</a:t>
            </a:r>
            <a:r>
              <a:rPr lang="en" dirty="0"/>
              <a:t> - ask a question.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solidFill>
                  <a:srgbClr val="91192A"/>
                </a:solidFill>
              </a:rPr>
              <a:t>G</a:t>
            </a:r>
            <a:r>
              <a:rPr lang="en" dirty="0"/>
              <a:t> - give one suggestion. </a:t>
            </a:r>
            <a:endParaRPr dirty="0"/>
          </a:p>
        </p:txBody>
      </p:sp>
      <p:pic>
        <p:nvPicPr>
          <p:cNvPr id="140" name="Google Shape;140;g3f075981fd7_0_44"/>
          <p:cNvPicPr preferRelativeResize="0"/>
          <p:nvPr/>
        </p:nvPicPr>
        <p:blipFill>
          <a:blip r:embed="rId3">
            <a:alphaModFix/>
          </a:blip>
          <a:stretch>
            <a:fillRect/>
          </a:stretch>
        </p:blipFill>
        <p:spPr>
          <a:xfrm>
            <a:off x="5600102" y="3164800"/>
            <a:ext cx="990600" cy="1209675"/>
          </a:xfrm>
          <a:prstGeom prst="rect">
            <a:avLst/>
          </a:prstGeom>
          <a:noFill/>
          <a:ln>
            <a:noFill/>
          </a:ln>
        </p:spPr>
      </p:pic>
      <p:sp>
        <p:nvSpPr>
          <p:cNvPr id="141" name="Google Shape;141;g3f075981fd7_0_44"/>
          <p:cNvSpPr txBox="1"/>
          <p:nvPr/>
        </p:nvSpPr>
        <p:spPr>
          <a:xfrm>
            <a:off x="453025" y="1205900"/>
            <a:ext cx="7983300" cy="12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600" dirty="0">
                <a:solidFill>
                  <a:schemeClr val="dk1"/>
                </a:solidFill>
                <a:latin typeface="Calibri"/>
                <a:ea typeface="Calibri"/>
                <a:cs typeface="Calibri"/>
                <a:sym typeface="Calibri"/>
              </a:rPr>
              <a:t>Partner A outlines their 2-3 movement moments that they designed, while Partner B gives feedback. Then switch!</a:t>
            </a:r>
            <a:endParaRPr sz="1800" dirty="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2"/>
          <p:cNvSpPr txBox="1">
            <a:spLocks noGrp="1"/>
          </p:cNvSpPr>
          <p:nvPr>
            <p:ph type="ctrTitle"/>
          </p:nvPr>
        </p:nvSpPr>
        <p:spPr>
          <a:xfrm>
            <a:off x="4036570" y="930302"/>
            <a:ext cx="4561200" cy="21745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5000"/>
              <a:buFont typeface="Arial"/>
              <a:buNone/>
            </a:pPr>
            <a:r>
              <a:rPr lang="en" sz="4000" dirty="0"/>
              <a:t>Less is More </a:t>
            </a:r>
            <a:endParaRPr sz="4000" dirty="0"/>
          </a:p>
          <a:p>
            <a:pPr marL="0" lvl="0" indent="0" algn="l" rtl="0">
              <a:spcBef>
                <a:spcPts val="0"/>
              </a:spcBef>
              <a:spcAft>
                <a:spcPts val="0"/>
              </a:spcAft>
              <a:buClr>
                <a:schemeClr val="dk1"/>
              </a:buClr>
              <a:buSzPts val="5000"/>
              <a:buFont typeface="Arial"/>
              <a:buNone/>
            </a:pPr>
            <a:r>
              <a:rPr lang="en" sz="4000" dirty="0"/>
              <a:t>Math Professional Lesson Series</a:t>
            </a:r>
            <a:endParaRPr sz="4000" dirty="0"/>
          </a:p>
        </p:txBody>
      </p:sp>
      <p:sp>
        <p:nvSpPr>
          <p:cNvPr id="50" name="Google Shape;50;p2"/>
          <p:cNvSpPr txBox="1">
            <a:spLocks noGrp="1"/>
          </p:cNvSpPr>
          <p:nvPr>
            <p:ph type="subTitle" idx="1"/>
          </p:nvPr>
        </p:nvSpPr>
        <p:spPr>
          <a:xfrm>
            <a:off x="4036570" y="3104677"/>
            <a:ext cx="4288800" cy="792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Analyzing Implementation</a:t>
            </a:r>
            <a:endParaRPr dirty="0"/>
          </a:p>
        </p:txBody>
      </p:sp>
      <p:pic>
        <p:nvPicPr>
          <p:cNvPr id="52" name="Google Shape;52;p2" title="MovementNumberSk8_Cover.png"/>
          <p:cNvPicPr preferRelativeResize="0"/>
          <p:nvPr/>
        </p:nvPicPr>
        <p:blipFill>
          <a:blip r:embed="rId3">
            <a:alphaModFix/>
          </a:blip>
          <a:stretch>
            <a:fillRect/>
          </a:stretch>
        </p:blipFill>
        <p:spPr>
          <a:xfrm>
            <a:off x="771555" y="1201039"/>
            <a:ext cx="2908233" cy="2528124"/>
          </a:xfrm>
          <a:prstGeom prst="hexagon">
            <a:avLst>
              <a:gd name="adj" fmla="val 25000"/>
              <a:gd name="vf" fmla="val 115470"/>
            </a:avLst>
          </a:prstGeom>
          <a:noFill/>
          <a:ln w="28575">
            <a:solidFill>
              <a:schemeClr val="bg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3"/>
          <p:cNvSpPr txBox="1">
            <a:spLocks noGrp="1"/>
          </p:cNvSpPr>
          <p:nvPr>
            <p:ph type="ctrTitle"/>
          </p:nvPr>
        </p:nvSpPr>
        <p:spPr>
          <a:xfrm>
            <a:off x="1048975" y="1015000"/>
            <a:ext cx="7326600" cy="10383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Essential Questions</a:t>
            </a:r>
            <a:endParaRPr dirty="0"/>
          </a:p>
        </p:txBody>
      </p:sp>
      <p:sp>
        <p:nvSpPr>
          <p:cNvPr id="58" name="Google Shape;58;p3"/>
          <p:cNvSpPr txBox="1">
            <a:spLocks noGrp="1"/>
          </p:cNvSpPr>
          <p:nvPr>
            <p:ph type="subTitle" idx="1"/>
          </p:nvPr>
        </p:nvSpPr>
        <p:spPr>
          <a:xfrm>
            <a:off x="634775" y="2053300"/>
            <a:ext cx="7965900" cy="3090300"/>
          </a:xfrm>
          <a:prstGeom prst="rect">
            <a:avLst/>
          </a:prstGeom>
          <a:noFill/>
          <a:ln>
            <a:noFill/>
          </a:ln>
        </p:spPr>
        <p:txBody>
          <a:bodyPr spcFirstLastPara="1" wrap="square" lIns="91425" tIns="91425" rIns="91425" bIns="91425" anchor="t" anchorCtr="0">
            <a:noAutofit/>
          </a:bodyPr>
          <a:lstStyle/>
          <a:p>
            <a:pPr marL="457200" lvl="0" indent="-393700" algn="l" rtl="0">
              <a:lnSpc>
                <a:spcPct val="100000"/>
              </a:lnSpc>
              <a:spcBef>
                <a:spcPts val="520"/>
              </a:spcBef>
              <a:spcAft>
                <a:spcPts val="0"/>
              </a:spcAft>
              <a:buSzPts val="2600"/>
              <a:buChar char="●"/>
            </a:pPr>
            <a:r>
              <a:rPr lang="en" sz="2400" dirty="0"/>
              <a:t>How can movement be intentionally incorporated into math lessons to deepen students' understanding, engagement, and problem-solving skills? </a:t>
            </a:r>
            <a:endParaRPr sz="2400" dirty="0"/>
          </a:p>
          <a:p>
            <a:pPr marL="457200" lvl="0" indent="-393700" algn="l" rtl="0">
              <a:lnSpc>
                <a:spcPct val="100000"/>
              </a:lnSpc>
              <a:spcBef>
                <a:spcPts val="520"/>
              </a:spcBef>
              <a:spcAft>
                <a:spcPts val="0"/>
              </a:spcAft>
              <a:buSzPts val="2600"/>
              <a:buChar char="●"/>
            </a:pPr>
            <a:r>
              <a:rPr lang="en" sz="2400" dirty="0"/>
              <a:t>How do we transition from 'trying out' movement to intentionally designing it as a primary strategy for deepening mathematical reasoning and classroom management?</a:t>
            </a:r>
            <a:endParaRP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3f075981fd7_0_1"/>
          <p:cNvSpPr txBox="1">
            <a:spLocks noGrp="1"/>
          </p:cNvSpPr>
          <p:nvPr>
            <p:ph type="ctrTitle"/>
          </p:nvPr>
        </p:nvSpPr>
        <p:spPr>
          <a:xfrm>
            <a:off x="908700" y="656650"/>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Learning Objectives</a:t>
            </a:r>
            <a:endParaRPr dirty="0"/>
          </a:p>
        </p:txBody>
      </p:sp>
      <p:sp>
        <p:nvSpPr>
          <p:cNvPr id="64" name="Google Shape;64;g3f075981fd7_0_1"/>
          <p:cNvSpPr txBox="1">
            <a:spLocks noGrp="1"/>
          </p:cNvSpPr>
          <p:nvPr>
            <p:ph type="subTitle" idx="1"/>
          </p:nvPr>
        </p:nvSpPr>
        <p:spPr>
          <a:xfrm>
            <a:off x="908700" y="2317450"/>
            <a:ext cx="7326600" cy="2210400"/>
          </a:xfrm>
          <a:prstGeom prst="rect">
            <a:avLst/>
          </a:prstGeom>
          <a:noFill/>
          <a:ln>
            <a:noFill/>
          </a:ln>
        </p:spPr>
        <p:txBody>
          <a:bodyPr spcFirstLastPara="1" wrap="square" lIns="91425" tIns="91425" rIns="91425" bIns="91425" anchor="t" anchorCtr="0">
            <a:noAutofit/>
          </a:bodyPr>
          <a:lstStyle/>
          <a:p>
            <a:pPr marL="457200" lvl="0" indent="-393700" algn="l" rtl="0">
              <a:lnSpc>
                <a:spcPct val="100000"/>
              </a:lnSpc>
              <a:spcBef>
                <a:spcPts val="520"/>
              </a:spcBef>
              <a:spcAft>
                <a:spcPts val="0"/>
              </a:spcAft>
              <a:buSzPts val="2600"/>
              <a:buChar char="●"/>
            </a:pPr>
            <a:r>
              <a:rPr lang="en" dirty="0"/>
              <a:t>Analyze past implementation of physical movement lessons.</a:t>
            </a:r>
            <a:endParaRPr dirty="0"/>
          </a:p>
          <a:p>
            <a:pPr marL="457200" lvl="0" indent="-393700" algn="l" rtl="0">
              <a:lnSpc>
                <a:spcPct val="100000"/>
              </a:lnSpc>
              <a:spcBef>
                <a:spcPts val="520"/>
              </a:spcBef>
              <a:spcAft>
                <a:spcPts val="0"/>
              </a:spcAft>
              <a:buSzPts val="2600"/>
              <a:buChar char="●"/>
            </a:pPr>
            <a:r>
              <a:rPr lang="en" dirty="0"/>
              <a:t>Evaluate integrated movement in math lessons.</a:t>
            </a:r>
            <a:endParaRPr dirty="0"/>
          </a:p>
          <a:p>
            <a:pPr marL="457200" lvl="0" indent="-393700" algn="l" rtl="0">
              <a:lnSpc>
                <a:spcPct val="100000"/>
              </a:lnSpc>
              <a:spcBef>
                <a:spcPts val="520"/>
              </a:spcBef>
              <a:spcAft>
                <a:spcPts val="0"/>
              </a:spcAft>
              <a:buSzPts val="2600"/>
              <a:buChar char="●"/>
            </a:pPr>
            <a:r>
              <a:rPr lang="en" dirty="0"/>
              <a:t>Design an active learning experience by modifying an existing lesson.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solidFill>
                  <a:schemeClr val="accent3"/>
                </a:solidFill>
              </a:rPr>
              <a:t>Fold the Line</a:t>
            </a:r>
            <a:endParaRPr dirty="0">
              <a:solidFill>
                <a:schemeClr val="accent3"/>
              </a:solidFill>
            </a:endParaRPr>
          </a:p>
        </p:txBody>
      </p:sp>
      <p:sp>
        <p:nvSpPr>
          <p:cNvPr id="70" name="Google Shape;70;p7"/>
          <p:cNvSpPr txBox="1">
            <a:spLocks noGrp="1"/>
          </p:cNvSpPr>
          <p:nvPr>
            <p:ph type="body" idx="1"/>
          </p:nvPr>
        </p:nvSpPr>
        <p:spPr>
          <a:xfrm>
            <a:off x="485500" y="1733262"/>
            <a:ext cx="8225400" cy="167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solidFill>
                  <a:srgbClr val="275781"/>
                </a:solidFill>
              </a:rPr>
              <a:t>While movement strategies look great on paper, the instructional payoff rarely outweighs the time it takes to transition students back to focus.</a:t>
            </a:r>
            <a:endParaRPr dirty="0">
              <a:solidFill>
                <a:srgbClr val="275781"/>
              </a:solidFill>
            </a:endParaRPr>
          </a:p>
        </p:txBody>
      </p:sp>
      <p:grpSp>
        <p:nvGrpSpPr>
          <p:cNvPr id="72" name="Google Shape;72;p7"/>
          <p:cNvGrpSpPr/>
          <p:nvPr/>
        </p:nvGrpSpPr>
        <p:grpSpPr>
          <a:xfrm>
            <a:off x="711757" y="3752452"/>
            <a:ext cx="7122132" cy="1094199"/>
            <a:chOff x="1466674" y="3301074"/>
            <a:chExt cx="7605052" cy="1168392"/>
          </a:xfrm>
        </p:grpSpPr>
        <p:sp>
          <p:nvSpPr>
            <p:cNvPr id="73" name="Google Shape;73;p7"/>
            <p:cNvSpPr txBox="1"/>
            <p:nvPr/>
          </p:nvSpPr>
          <p:spPr>
            <a:xfrm>
              <a:off x="6621026" y="3582367"/>
              <a:ext cx="2450700" cy="507000"/>
            </a:xfrm>
            <a:prstGeom prst="rect">
              <a:avLst/>
            </a:prstGeom>
            <a:noFill/>
            <a:ln>
              <a:noFill/>
            </a:ln>
          </p:spPr>
          <p:txBody>
            <a:bodyPr spcFirstLastPara="1" wrap="square" lIns="58750" tIns="58750" rIns="58750" bIns="58750" anchor="t" anchorCtr="0">
              <a:spAutoFit/>
            </a:bodyPr>
            <a:lstStyle/>
            <a:p>
              <a:pPr marL="146872" lvl="0" indent="-32638" algn="ctr" rtl="0">
                <a:lnSpc>
                  <a:spcPct val="90000"/>
                </a:lnSpc>
                <a:spcBef>
                  <a:spcPts val="0"/>
                </a:spcBef>
                <a:spcAft>
                  <a:spcPts val="0"/>
                </a:spcAft>
                <a:buNone/>
              </a:pPr>
              <a:r>
                <a:rPr lang="en" sz="2570" dirty="0">
                  <a:latin typeface="Calibri"/>
                  <a:ea typeface="Calibri"/>
                  <a:cs typeface="Calibri"/>
                  <a:sym typeface="Calibri"/>
                </a:rPr>
                <a:t>Agree</a:t>
              </a:r>
              <a:endParaRPr sz="2570" dirty="0"/>
            </a:p>
          </p:txBody>
        </p:sp>
        <p:sp>
          <p:nvSpPr>
            <p:cNvPr id="74" name="Google Shape;74;p7"/>
            <p:cNvSpPr txBox="1"/>
            <p:nvPr/>
          </p:nvSpPr>
          <p:spPr>
            <a:xfrm>
              <a:off x="4170432" y="3582367"/>
              <a:ext cx="2450700" cy="887100"/>
            </a:xfrm>
            <a:prstGeom prst="rect">
              <a:avLst/>
            </a:prstGeom>
            <a:noFill/>
            <a:ln>
              <a:noFill/>
            </a:ln>
          </p:spPr>
          <p:txBody>
            <a:bodyPr spcFirstLastPara="1" wrap="square" lIns="58750" tIns="58750" rIns="58750" bIns="58750" anchor="t" anchorCtr="0">
              <a:spAutoFit/>
            </a:bodyPr>
            <a:lstStyle/>
            <a:p>
              <a:pPr marL="146872" lvl="0" indent="-32638" algn="ctr" rtl="0">
                <a:lnSpc>
                  <a:spcPct val="90000"/>
                </a:lnSpc>
                <a:spcBef>
                  <a:spcPts val="0"/>
                </a:spcBef>
                <a:spcAft>
                  <a:spcPts val="0"/>
                </a:spcAft>
                <a:buNone/>
              </a:pPr>
              <a:r>
                <a:rPr lang="en" sz="2570" dirty="0">
                  <a:solidFill>
                    <a:srgbClr val="000000"/>
                  </a:solidFill>
                  <a:latin typeface="Calibri"/>
                  <a:ea typeface="Calibri"/>
                  <a:cs typeface="Calibri"/>
                  <a:sym typeface="Calibri"/>
                </a:rPr>
                <a:t>Somewhat </a:t>
              </a:r>
              <a:r>
                <a:rPr lang="en" sz="2570" dirty="0">
                  <a:latin typeface="Calibri"/>
                  <a:ea typeface="Calibri"/>
                  <a:cs typeface="Calibri"/>
                  <a:sym typeface="Calibri"/>
                </a:rPr>
                <a:t>Agree</a:t>
              </a:r>
              <a:endParaRPr sz="2570" dirty="0"/>
            </a:p>
          </p:txBody>
        </p:sp>
        <p:sp>
          <p:nvSpPr>
            <p:cNvPr id="75" name="Google Shape;75;p7"/>
            <p:cNvSpPr txBox="1"/>
            <p:nvPr/>
          </p:nvSpPr>
          <p:spPr>
            <a:xfrm>
              <a:off x="1466674" y="3582367"/>
              <a:ext cx="2450700" cy="887100"/>
            </a:xfrm>
            <a:prstGeom prst="rect">
              <a:avLst/>
            </a:prstGeom>
            <a:noFill/>
            <a:ln>
              <a:noFill/>
            </a:ln>
          </p:spPr>
          <p:txBody>
            <a:bodyPr spcFirstLastPara="1" wrap="square" lIns="58750" tIns="58750" rIns="58750" bIns="58750" anchor="t" anchorCtr="0">
              <a:spAutoFit/>
            </a:bodyPr>
            <a:lstStyle/>
            <a:p>
              <a:pPr marL="146872" lvl="0" indent="-32638" algn="ctr" rtl="0">
                <a:lnSpc>
                  <a:spcPct val="90000"/>
                </a:lnSpc>
                <a:spcBef>
                  <a:spcPts val="0"/>
                </a:spcBef>
                <a:spcAft>
                  <a:spcPts val="0"/>
                </a:spcAft>
                <a:buNone/>
              </a:pPr>
              <a:r>
                <a:rPr lang="en" sz="2570" dirty="0">
                  <a:latin typeface="Calibri"/>
                  <a:ea typeface="Calibri"/>
                  <a:cs typeface="Calibri"/>
                  <a:sym typeface="Calibri"/>
                </a:rPr>
                <a:t>Do </a:t>
              </a:r>
              <a:r>
                <a:rPr lang="en" sz="2570" dirty="0">
                  <a:solidFill>
                    <a:srgbClr val="000000"/>
                  </a:solidFill>
                  <a:latin typeface="Calibri"/>
                  <a:ea typeface="Calibri"/>
                  <a:cs typeface="Calibri"/>
                  <a:sym typeface="Calibri"/>
                </a:rPr>
                <a:t>Not </a:t>
              </a:r>
              <a:endParaRPr sz="2570" dirty="0">
                <a:latin typeface="Calibri"/>
                <a:ea typeface="Calibri"/>
                <a:cs typeface="Calibri"/>
                <a:sym typeface="Calibri"/>
              </a:endParaRPr>
            </a:p>
            <a:p>
              <a:pPr marL="146872" lvl="0" indent="-32638" algn="ctr" rtl="0">
                <a:lnSpc>
                  <a:spcPct val="90000"/>
                </a:lnSpc>
                <a:spcBef>
                  <a:spcPts val="0"/>
                </a:spcBef>
                <a:spcAft>
                  <a:spcPts val="0"/>
                </a:spcAft>
                <a:buNone/>
              </a:pPr>
              <a:r>
                <a:rPr lang="en" sz="2570" dirty="0">
                  <a:latin typeface="Calibri"/>
                  <a:ea typeface="Calibri"/>
                  <a:cs typeface="Calibri"/>
                  <a:sym typeface="Calibri"/>
                </a:rPr>
                <a:t>Agree</a:t>
              </a:r>
              <a:endParaRPr sz="2570" dirty="0">
                <a:latin typeface="Calibri"/>
                <a:ea typeface="Calibri"/>
                <a:cs typeface="Calibri"/>
                <a:sym typeface="Calibri"/>
              </a:endParaRPr>
            </a:p>
          </p:txBody>
        </p:sp>
        <p:cxnSp>
          <p:nvCxnSpPr>
            <p:cNvPr id="76" name="Google Shape;76;p7"/>
            <p:cNvCxnSpPr/>
            <p:nvPr/>
          </p:nvCxnSpPr>
          <p:spPr>
            <a:xfrm>
              <a:off x="1746628" y="3301074"/>
              <a:ext cx="7142400" cy="0"/>
            </a:xfrm>
            <a:prstGeom prst="straightConnector1">
              <a:avLst/>
            </a:prstGeom>
            <a:noFill/>
            <a:ln w="48950" cap="flat" cmpd="sng">
              <a:solidFill>
                <a:srgbClr val="000000"/>
              </a:solidFill>
              <a:prstDash val="solid"/>
              <a:round/>
              <a:headEnd type="triangle" w="med" len="med"/>
              <a:tailEnd type="triangle" w="med" len="med"/>
            </a:ln>
          </p:spPr>
        </p:cxnSp>
      </p:grpSp>
      <p:pic>
        <p:nvPicPr>
          <p:cNvPr id="3" name="Picture 2">
            <a:extLst>
              <a:ext uri="{FF2B5EF4-FFF2-40B4-BE49-F238E27FC236}">
                <a16:creationId xmlns:a16="http://schemas.microsoft.com/office/drawing/2014/main" id="{D1E555D2-AEC5-0488-EE8B-54B5BB94604E}"/>
              </a:ext>
            </a:extLst>
          </p:cNvPr>
          <p:cNvPicPr>
            <a:picLocks noChangeAspect="1"/>
          </p:cNvPicPr>
          <p:nvPr/>
        </p:nvPicPr>
        <p:blipFill>
          <a:blip r:embed="rId3"/>
          <a:stretch>
            <a:fillRect/>
          </a:stretch>
        </p:blipFill>
        <p:spPr>
          <a:xfrm>
            <a:off x="7535894" y="127387"/>
            <a:ext cx="1263685" cy="12636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f82295290f_1_0"/>
          <p:cNvSpPr txBox="1">
            <a:spLocks noGrp="1"/>
          </p:cNvSpPr>
          <p:nvPr>
            <p:ph type="title"/>
          </p:nvPr>
        </p:nvSpPr>
        <p:spPr>
          <a:xfrm>
            <a:off x="623900" y="806893"/>
            <a:ext cx="7886700" cy="2670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None/>
            </a:pPr>
            <a:r>
              <a:rPr lang="en" sz="2933" dirty="0">
                <a:latin typeface="Calibri"/>
                <a:ea typeface="Calibri"/>
                <a:cs typeface="Calibri"/>
                <a:sym typeface="Calibri"/>
              </a:rPr>
              <a:t>Teachers can be overwhelmed by the complexity of integrating movement while striving for learning outcomes. However, teachers who incorporated physically active learning into their math classroom expressed high confidence and perceived the approach as feasible when given support with other educators. </a:t>
            </a:r>
            <a:endParaRPr dirty="0"/>
          </a:p>
        </p:txBody>
      </p:sp>
      <p:sp>
        <p:nvSpPr>
          <p:cNvPr id="82" name="Google Shape;82;g3f82295290f_1_0"/>
          <p:cNvSpPr txBox="1">
            <a:spLocks noGrp="1"/>
          </p:cNvSpPr>
          <p:nvPr>
            <p:ph type="body" idx="1"/>
          </p:nvPr>
        </p:nvSpPr>
        <p:spPr>
          <a:xfrm>
            <a:off x="3813716" y="3713228"/>
            <a:ext cx="4125951" cy="1125600"/>
          </a:xfrm>
          <a:prstGeom prst="rect">
            <a:avLst/>
          </a:prstGeom>
          <a:noFill/>
          <a:ln>
            <a:noFill/>
          </a:ln>
        </p:spPr>
        <p:txBody>
          <a:bodyPr spcFirstLastPara="1" wrap="square" lIns="91425" tIns="45700" rIns="91425" bIns="45700" anchor="t" anchorCtr="0">
            <a:normAutofit/>
          </a:bodyPr>
          <a:lstStyle/>
          <a:p>
            <a:pPr marL="63500" lvl="0" indent="0" algn="r" rtl="0">
              <a:spcBef>
                <a:spcPts val="0"/>
              </a:spcBef>
              <a:spcAft>
                <a:spcPts val="0"/>
              </a:spcAft>
              <a:buSzPts val="2600"/>
            </a:pPr>
            <a:r>
              <a:rPr lang="en" sz="2400" dirty="0">
                <a:solidFill>
                  <a:schemeClr val="tx1"/>
                </a:solidFill>
                <a:latin typeface="Calibri"/>
                <a:ea typeface="Calibri"/>
                <a:cs typeface="Calibri"/>
                <a:sym typeface="Calibri"/>
              </a:rPr>
              <a:t>̶  González‑Pérez et al. (2025)  </a:t>
            </a:r>
            <a:r>
              <a:rPr lang="en" dirty="0">
                <a:solidFill>
                  <a:schemeClr val="tx1"/>
                </a:solidFill>
              </a:rPr>
              <a:t> </a:t>
            </a:r>
            <a:endParaRPr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5"/>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solidFill>
                  <a:schemeClr val="accent3"/>
                </a:solidFill>
              </a:rPr>
              <a:t>Thinking Hat</a:t>
            </a:r>
            <a:endParaRPr dirty="0">
              <a:solidFill>
                <a:schemeClr val="accent3"/>
              </a:solidFill>
            </a:endParaRPr>
          </a:p>
        </p:txBody>
      </p:sp>
      <p:sp>
        <p:nvSpPr>
          <p:cNvPr id="88" name="Google Shape;88;p5"/>
          <p:cNvSpPr txBox="1">
            <a:spLocks noGrp="1"/>
          </p:cNvSpPr>
          <p:nvPr>
            <p:ph type="body" idx="1"/>
          </p:nvPr>
        </p:nvSpPr>
        <p:spPr>
          <a:xfrm>
            <a:off x="456300" y="1152475"/>
            <a:ext cx="8225400" cy="10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t>Discuss the topic through different perspectives depending on what “hat” you’re wearing. </a:t>
            </a:r>
            <a:endParaRPr dirty="0"/>
          </a:p>
        </p:txBody>
      </p:sp>
      <p:pic>
        <p:nvPicPr>
          <p:cNvPr id="89" name="Google Shape;89;p5"/>
          <p:cNvPicPr preferRelativeResize="0"/>
          <p:nvPr/>
        </p:nvPicPr>
        <p:blipFill>
          <a:blip r:embed="rId3">
            <a:alphaModFix/>
          </a:blip>
          <a:stretch>
            <a:fillRect/>
          </a:stretch>
        </p:blipFill>
        <p:spPr>
          <a:xfrm>
            <a:off x="7843390" y="120483"/>
            <a:ext cx="1047750" cy="1047750"/>
          </a:xfrm>
          <a:prstGeom prst="rect">
            <a:avLst/>
          </a:prstGeom>
          <a:noFill/>
          <a:ln>
            <a:noFill/>
          </a:ln>
        </p:spPr>
      </p:pic>
      <p:pic>
        <p:nvPicPr>
          <p:cNvPr id="90" name="Google Shape;90;p5"/>
          <p:cNvPicPr preferRelativeResize="0"/>
          <p:nvPr/>
        </p:nvPicPr>
        <p:blipFill rotWithShape="1">
          <a:blip r:embed="rId4">
            <a:alphaModFix/>
          </a:blip>
          <a:srcRect t="8759"/>
          <a:stretch/>
        </p:blipFill>
        <p:spPr>
          <a:xfrm>
            <a:off x="1584603" y="2081204"/>
            <a:ext cx="5968543" cy="2943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f7e2a1ae03_0_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dirty="0">
                <a:solidFill>
                  <a:schemeClr val="accent3"/>
                </a:solidFill>
              </a:rPr>
              <a:t>Thinking Hat</a:t>
            </a:r>
            <a:endParaRPr dirty="0">
              <a:solidFill>
                <a:schemeClr val="accent3"/>
              </a:solidFill>
            </a:endParaRPr>
          </a:p>
        </p:txBody>
      </p:sp>
      <p:sp>
        <p:nvSpPr>
          <p:cNvPr id="96" name="Google Shape;96;g3f7e2a1ae03_0_7"/>
          <p:cNvSpPr txBox="1">
            <a:spLocks noGrp="1"/>
          </p:cNvSpPr>
          <p:nvPr>
            <p:ph type="body" idx="1"/>
          </p:nvPr>
        </p:nvSpPr>
        <p:spPr>
          <a:xfrm>
            <a:off x="456300" y="1152475"/>
            <a:ext cx="5690058" cy="3754062"/>
          </a:xfrm>
          <a:prstGeom prst="rect">
            <a:avLst/>
          </a:prstGeom>
          <a:noFill/>
          <a:ln>
            <a:noFill/>
          </a:ln>
        </p:spPr>
        <p:txBody>
          <a:bodyPr spcFirstLastPara="1" wrap="square" lIns="91425" tIns="91425" rIns="91425" bIns="91425" anchor="t" anchorCtr="0">
            <a:noAutofit/>
          </a:bodyPr>
          <a:lstStyle/>
          <a:p>
            <a:pPr marL="457200" lvl="0" indent="-393192" algn="l" rtl="0">
              <a:lnSpc>
                <a:spcPct val="100000"/>
              </a:lnSpc>
              <a:spcBef>
                <a:spcPts val="520"/>
              </a:spcBef>
              <a:spcAft>
                <a:spcPts val="0"/>
              </a:spcAft>
              <a:buSzPts val="2400"/>
              <a:buAutoNum type="arabicPeriod"/>
            </a:pPr>
            <a:r>
              <a:rPr lang="en" sz="2200" dirty="0"/>
              <a:t>Within your group, choose your first “hat.”</a:t>
            </a:r>
            <a:endParaRPr sz="2200" dirty="0"/>
          </a:p>
          <a:p>
            <a:pPr marL="457200" lvl="0" indent="-393192" algn="l" rtl="0">
              <a:lnSpc>
                <a:spcPct val="100000"/>
              </a:lnSpc>
              <a:spcBef>
                <a:spcPts val="520"/>
              </a:spcBef>
              <a:spcAft>
                <a:spcPts val="0"/>
              </a:spcAft>
              <a:buSzPts val="2400"/>
              <a:buAutoNum type="arabicPeriod"/>
            </a:pPr>
            <a:r>
              <a:rPr lang="en" sz="2200" dirty="0"/>
              <a:t>Go to your assigned chat station. </a:t>
            </a:r>
            <a:endParaRPr sz="2200" dirty="0"/>
          </a:p>
          <a:p>
            <a:pPr marL="457200" lvl="0" indent="-393192" algn="l" rtl="0">
              <a:lnSpc>
                <a:spcPct val="100000"/>
              </a:lnSpc>
              <a:spcBef>
                <a:spcPts val="520"/>
              </a:spcBef>
              <a:spcAft>
                <a:spcPts val="0"/>
              </a:spcAft>
              <a:buSzPts val="2400"/>
              <a:buAutoNum type="arabicPeriod"/>
            </a:pPr>
            <a:r>
              <a:rPr lang="en" sz="2200" dirty="0"/>
              <a:t>Read the prompt. </a:t>
            </a:r>
            <a:endParaRPr sz="2200" dirty="0"/>
          </a:p>
          <a:p>
            <a:pPr marL="457200" lvl="0" indent="-393192" algn="l" rtl="0">
              <a:lnSpc>
                <a:spcPct val="100000"/>
              </a:lnSpc>
              <a:spcBef>
                <a:spcPts val="520"/>
              </a:spcBef>
              <a:spcAft>
                <a:spcPts val="0"/>
              </a:spcAft>
              <a:buSzPts val="2400"/>
              <a:buAutoNum type="arabicPeriod"/>
            </a:pPr>
            <a:r>
              <a:rPr lang="en" sz="2200" dirty="0"/>
              <a:t>Using your chosen perspective, respond/discuss the prompt within your group. </a:t>
            </a:r>
            <a:endParaRPr sz="2200" dirty="0"/>
          </a:p>
          <a:p>
            <a:pPr marL="457200" lvl="0" indent="-393192" algn="l" rtl="0">
              <a:lnSpc>
                <a:spcPct val="100000"/>
              </a:lnSpc>
              <a:spcBef>
                <a:spcPts val="520"/>
              </a:spcBef>
              <a:spcAft>
                <a:spcPts val="0"/>
              </a:spcAft>
              <a:buSzPts val="2400"/>
              <a:buAutoNum type="arabicPeriod"/>
            </a:pPr>
            <a:r>
              <a:rPr lang="en" sz="2200" dirty="0"/>
              <a:t>After the timer, go to a new station and choose a new “hat.” </a:t>
            </a:r>
            <a:endParaRPr sz="2200" dirty="0"/>
          </a:p>
          <a:p>
            <a:pPr marL="457200" lvl="0" indent="-393192" algn="l" rtl="0">
              <a:lnSpc>
                <a:spcPct val="100000"/>
              </a:lnSpc>
              <a:spcBef>
                <a:spcPts val="520"/>
              </a:spcBef>
              <a:spcAft>
                <a:spcPts val="0"/>
              </a:spcAft>
              <a:buSzPts val="2400"/>
              <a:buAutoNum type="arabicPeriod"/>
            </a:pPr>
            <a:r>
              <a:rPr lang="en" sz="2200" dirty="0"/>
              <a:t>Repeat steps 3 &amp; 4. </a:t>
            </a:r>
            <a:endParaRPr sz="2200" dirty="0"/>
          </a:p>
        </p:txBody>
      </p:sp>
      <p:pic>
        <p:nvPicPr>
          <p:cNvPr id="98" name="Google Shape;98;g3f7e2a1ae03_0_7" title="K20 Center 5 minute timer">
            <a:hlinkClick r:id="rId3"/>
          </p:cNvPr>
          <p:cNvPicPr preferRelativeResize="0"/>
          <p:nvPr/>
        </p:nvPicPr>
        <p:blipFill>
          <a:blip r:embed="rId4">
            <a:alphaModFix/>
          </a:blip>
          <a:stretch>
            <a:fillRect/>
          </a:stretch>
        </p:blipFill>
        <p:spPr>
          <a:xfrm>
            <a:off x="5833900" y="1965625"/>
            <a:ext cx="3048000" cy="1714500"/>
          </a:xfrm>
          <a:prstGeom prst="rect">
            <a:avLst/>
          </a:prstGeom>
          <a:noFill/>
          <a:ln>
            <a:noFill/>
          </a:ln>
        </p:spPr>
      </p:pic>
      <p:pic>
        <p:nvPicPr>
          <p:cNvPr id="2" name="Google Shape;89;p5">
            <a:extLst>
              <a:ext uri="{FF2B5EF4-FFF2-40B4-BE49-F238E27FC236}">
                <a16:creationId xmlns:a16="http://schemas.microsoft.com/office/drawing/2014/main" id="{7B7EBFD4-039E-948D-F345-57C70D8A6222}"/>
              </a:ext>
            </a:extLst>
          </p:cNvPr>
          <p:cNvPicPr preferRelativeResize="0"/>
          <p:nvPr/>
        </p:nvPicPr>
        <p:blipFill>
          <a:blip r:embed="rId5">
            <a:alphaModFix/>
          </a:blip>
          <a:stretch>
            <a:fillRect/>
          </a:stretch>
        </p:blipFill>
        <p:spPr>
          <a:xfrm>
            <a:off x="7843390" y="120483"/>
            <a:ext cx="1047750" cy="1047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f075981fd7_0_23"/>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Discussion</a:t>
            </a:r>
            <a:endParaRPr dirty="0"/>
          </a:p>
        </p:txBody>
      </p:sp>
      <p:sp>
        <p:nvSpPr>
          <p:cNvPr id="105" name="Google Shape;105;g3f075981fd7_0_23"/>
          <p:cNvSpPr txBox="1">
            <a:spLocks noGrp="1"/>
          </p:cNvSpPr>
          <p:nvPr>
            <p:ph type="body" idx="1"/>
          </p:nvPr>
        </p:nvSpPr>
        <p:spPr>
          <a:xfrm>
            <a:off x="456300" y="1152475"/>
            <a:ext cx="4974300" cy="3416400"/>
          </a:xfrm>
          <a:prstGeom prst="rect">
            <a:avLst/>
          </a:prstGeom>
        </p:spPr>
        <p:txBody>
          <a:bodyPr spcFirstLastPara="1" wrap="square" lIns="91425" tIns="91425" rIns="91425" bIns="91425" anchor="t" anchorCtr="0">
            <a:noAutofit/>
          </a:bodyPr>
          <a:lstStyle/>
          <a:p>
            <a:pPr marL="457200" lvl="0" indent="-393192" algn="l" rtl="0">
              <a:spcBef>
                <a:spcPts val="520"/>
              </a:spcBef>
              <a:spcAft>
                <a:spcPts val="0"/>
              </a:spcAft>
              <a:buSzPts val="2600"/>
              <a:buChar char="●"/>
            </a:pPr>
            <a:r>
              <a:rPr lang="en" dirty="0"/>
              <a:t>Which scenario do you most identify with?</a:t>
            </a:r>
            <a:endParaRPr dirty="0"/>
          </a:p>
          <a:p>
            <a:pPr marL="457200" lvl="0" indent="-393192" algn="l" rtl="0">
              <a:spcBef>
                <a:spcPts val="520"/>
              </a:spcBef>
              <a:spcAft>
                <a:spcPts val="0"/>
              </a:spcAft>
              <a:buSzPts val="2600"/>
              <a:buChar char="●"/>
            </a:pPr>
            <a:r>
              <a:rPr lang="en" dirty="0"/>
              <a:t>What solutions do you believe can address these barriers to movement in the classroom?</a:t>
            </a:r>
            <a:endParaRPr dirty="0"/>
          </a:p>
          <a:p>
            <a:pPr marL="0" lvl="0" indent="-393192" algn="l" rtl="0">
              <a:spcBef>
                <a:spcPts val="520"/>
              </a:spcBef>
              <a:spcAft>
                <a:spcPts val="0"/>
              </a:spcAft>
              <a:buNone/>
            </a:pPr>
            <a:endParaRPr dirty="0"/>
          </a:p>
        </p:txBody>
      </p:sp>
      <p:pic>
        <p:nvPicPr>
          <p:cNvPr id="106" name="Google Shape;106;g3f075981fd7_0_23" title="7_Soccer.png"/>
          <p:cNvPicPr preferRelativeResize="0"/>
          <p:nvPr/>
        </p:nvPicPr>
        <p:blipFill>
          <a:blip r:embed="rId3">
            <a:alphaModFix/>
          </a:blip>
          <a:stretch>
            <a:fillRect/>
          </a:stretch>
        </p:blipFill>
        <p:spPr>
          <a:xfrm>
            <a:off x="5703662" y="1152475"/>
            <a:ext cx="2747323" cy="2833101"/>
          </a:xfrm>
          <a:prstGeom prst="rect">
            <a:avLst/>
          </a:prstGeom>
          <a:noFill/>
          <a:ln>
            <a:noFill/>
          </a:ln>
        </p:spPr>
      </p:pic>
    </p:spTree>
  </p:cSld>
  <p:clrMapOvr>
    <a:masterClrMapping/>
  </p:clrMapOvr>
</p:sld>
</file>

<file path=ppt/theme/theme1.xml><?xml version="1.0" encoding="utf-8"?>
<a:theme xmlns:a="http://schemas.openxmlformats.org/drawingml/2006/main" name="K20 LEARN">
  <a:themeElements>
    <a:clrScheme name="LEARN 2025">
      <a:dk1>
        <a:srgbClr val="000000"/>
      </a:dk1>
      <a:lt1>
        <a:srgbClr val="FFFFFF"/>
      </a:lt1>
      <a:dk2>
        <a:srgbClr val="595959"/>
      </a:dk2>
      <a:lt2>
        <a:srgbClr val="EEEEEE"/>
      </a:lt2>
      <a:accent1>
        <a:srgbClr val="288AC3"/>
      </a:accent1>
      <a:accent2>
        <a:srgbClr val="285781"/>
      </a:accent2>
      <a:accent3>
        <a:srgbClr val="971D20"/>
      </a:accent3>
      <a:accent4>
        <a:srgbClr val="E8BF3C"/>
      </a:accent4>
      <a:accent5>
        <a:srgbClr val="FFFFFF"/>
      </a:accent5>
      <a:accent6>
        <a:srgbClr val="FFFFFF"/>
      </a:accent6>
      <a:hlink>
        <a:srgbClr val="288AC3"/>
      </a:hlink>
      <a:folHlink>
        <a:srgbClr val="288A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705</Words>
  <Application>Microsoft Office PowerPoint</Application>
  <PresentationFormat>On-screen Show (16:9)</PresentationFormat>
  <Paragraphs>67</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Noto Sans Symbols</vt:lpstr>
      <vt:lpstr>K20 LEARN</vt:lpstr>
      <vt:lpstr>PowerPoint Presentation</vt:lpstr>
      <vt:lpstr>Less is More  Math Professional Lesson Series</vt:lpstr>
      <vt:lpstr>Essential Questions</vt:lpstr>
      <vt:lpstr>Learning Objectives</vt:lpstr>
      <vt:lpstr>Fold the Line</vt:lpstr>
      <vt:lpstr>Teachers can be overwhelmed by the complexity of integrating movement while striving for learning outcomes. However, teachers who incorporated physically active learning into their math classroom expressed high confidence and perceived the approach as feasible when given support with other educators. </vt:lpstr>
      <vt:lpstr>Thinking Hat</vt:lpstr>
      <vt:lpstr>Thinking Hat</vt:lpstr>
      <vt:lpstr>Discussion</vt:lpstr>
      <vt:lpstr>Math Lessons with Movement</vt:lpstr>
      <vt:lpstr>Top Characteristics </vt:lpstr>
      <vt:lpstr>Lesson Revamp</vt:lpstr>
      <vt:lpstr>Remember</vt:lpstr>
      <vt:lpstr>TAG Me!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Analyzing Implementation Properties</dc:title>
  <dc:subject>Math</dc:subject>
  <dc:creator>K20 Center</dc:creator>
  <cp:keywords/>
  <dc:description/>
  <cp:lastModifiedBy>McLeod Porter, Delma</cp:lastModifiedBy>
  <cp:revision>3</cp:revision>
  <dcterms:modified xsi:type="dcterms:W3CDTF">2026-08-17T16:40:54Z</dcterms:modified>
  <cp:category/>
</cp:coreProperties>
</file>