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  <p:sldMasterId id="2147483676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i//tkKQM7d/HbgyclCQ2N1p4TI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F6739A-8F87-49F8-B7CA-BD1444BBB597}" v="4" dt="2026-08-26T16:00:12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79" autoAdjust="0"/>
  </p:normalViewPr>
  <p:slideViewPr>
    <p:cSldViewPr snapToGrid="0">
      <p:cViewPr varScale="1">
        <p:scale>
          <a:sx n="170" d="100"/>
          <a:sy n="170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EVS_yYQoLJg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6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904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HcEEAnwOt2c?si=KGD2iBg1LSLOGQQq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183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18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2183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2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65adb18c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3f65adb18c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 dirty="0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K20 Center. (n.d.). Card sort. Strategies. </a:t>
            </a:r>
            <a:r>
              <a:rPr lang="en" sz="12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https://learn.k20center.ou.edu/strategy/147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5-Minute Timer. YouTube.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https://www.youtube.com/watch?v=EVS_yYQoLJg</a:t>
            </a: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65adb18c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3f65adb18c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65adb18c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g3f65adb18c1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Elbow partners. Strategies.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https://learn.k20center.ou.edu/strategy/116</a:t>
            </a: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65adb18c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3f65adb18c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5adb18c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g3f65adb18c1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 (n.d.). Plus Delta Chart.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https://learn.k20center.ou.edu/strategy/2904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2 Minute Timer. YouTube. 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https://youtu.be/HcEEAnwOt2c?si=KGD2iBg1LSLOGQQq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65adb18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f65adb18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https://learn.k20center.ou.edu/strategy/2183</a:t>
            </a: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5adb18c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3f65adb18c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https://learn.k20center.ou.edu/strategy/2183</a:t>
            </a: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9af87a0d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3f9af87a0d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https://learn.k20center.ou.edu/strategy/2183</a:t>
            </a: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Human scatter graph. Strategies. </a:t>
            </a:r>
            <a:r>
              <a:rPr lang="en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https://learn.k20center.ou.edu/strategy/172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76b48e2c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3f76b48e2c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Human scatter graph.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https://learn.k20center.ou.edu/strategy/172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427174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3692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7173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612966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8089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9948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720931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834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 type="tx">
  <p:cSld name="Question/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7520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One Column Layout"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Noto Sans Symbols"/>
              <a:buChar char="▪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856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5993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With Cover Imag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84C1E7-5E3D-A621-C2AF-8355619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00CFF90-44AF-7644-A3CC-9BC9ACF5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460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412572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4849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76289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803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59748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90406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577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49188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eaLnBrk="1" fontAlgn="base" hangingPunct="1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VS_yYQoLJ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hyperlink" Target="http://www.youtube.com/watch?v=HcEEAnwOt2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65adb18c1_0_15"/>
          <p:cNvSpPr txBox="1">
            <a:spLocks noGrp="1"/>
          </p:cNvSpPr>
          <p:nvPr>
            <p:ph type="title"/>
          </p:nvPr>
        </p:nvSpPr>
        <p:spPr>
          <a:xfrm>
            <a:off x="1191718" y="559689"/>
            <a:ext cx="731887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sz="5000" dirty="0"/>
              <a:t>Debrief</a:t>
            </a:r>
            <a:endParaRPr sz="5000" dirty="0"/>
          </a:p>
        </p:txBody>
      </p:sp>
      <p:sp>
        <p:nvSpPr>
          <p:cNvPr id="103" name="Google Shape;103;g3f65adb18c1_0_15"/>
          <p:cNvSpPr txBox="1">
            <a:spLocks noGrp="1"/>
          </p:cNvSpPr>
          <p:nvPr>
            <p:ph type="body" sz="quarter" idx="10"/>
          </p:nvPr>
        </p:nvSpPr>
        <p:spPr>
          <a:xfrm>
            <a:off x="1191604" y="2807732"/>
            <a:ext cx="731739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Where did you feel the productive struggle in the activity? 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What did your brain have to do during physical activity?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 dirty="0"/>
              <a:t>Card Sort</a:t>
            </a:r>
            <a:endParaRPr sz="3640" dirty="0"/>
          </a:p>
        </p:txBody>
      </p:sp>
      <p:sp>
        <p:nvSpPr>
          <p:cNvPr id="109" name="Google Shape;109;p8"/>
          <p:cNvSpPr txBox="1">
            <a:spLocks noGrp="1"/>
          </p:cNvSpPr>
          <p:nvPr>
            <p:ph sz="half" idx="2"/>
          </p:nvPr>
        </p:nvSpPr>
        <p:spPr>
          <a:xfrm>
            <a:off x="628649" y="1370013"/>
            <a:ext cx="419068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 sz="2400" dirty="0"/>
              <a:t>Sort the physical movement strategies into Webb’s 4 different “depths of knowledge” categories. 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Use the handout as a guide. 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Come to a common agreement before moving on to the next card. </a:t>
            </a:r>
            <a:endParaRPr sz="2400" dirty="0"/>
          </a:p>
        </p:txBody>
      </p:sp>
      <p:pic>
        <p:nvPicPr>
          <p:cNvPr id="110" name="Google Shape;110;p8" title="K20 Center 5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0825" y="226875"/>
            <a:ext cx="2046150" cy="11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0075" y="445025"/>
            <a:ext cx="144780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35500" y="1775650"/>
            <a:ext cx="3803701" cy="2443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;g3f65adb18c1_0_15">
            <a:extLst>
              <a:ext uri="{FF2B5EF4-FFF2-40B4-BE49-F238E27FC236}">
                <a16:creationId xmlns:a16="http://schemas.microsoft.com/office/drawing/2014/main" id="{8C5A2985-566C-986E-3A0D-46A75A4F06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4204" y="559689"/>
            <a:ext cx="7296384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dirty="0"/>
              <a:t>Debrief</a:t>
            </a:r>
            <a:endParaRPr dirty="0"/>
          </a:p>
        </p:txBody>
      </p:sp>
      <p:sp>
        <p:nvSpPr>
          <p:cNvPr id="118" name="Google Shape;118;g3f65adb18c1_0_24"/>
          <p:cNvSpPr txBox="1">
            <a:spLocks noGrp="1"/>
          </p:cNvSpPr>
          <p:nvPr>
            <p:ph type="body" sz="quarter" idx="10"/>
          </p:nvPr>
        </p:nvSpPr>
        <p:spPr>
          <a:xfrm>
            <a:off x="1214086" y="2807732"/>
            <a:ext cx="7294915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Looking at your card sort, what patterns do you see?</a:t>
            </a:r>
            <a:endParaRPr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How can this help you when you are designing a lesson? </a:t>
            </a:r>
            <a:endParaRPr dirty="0"/>
          </a:p>
          <a:p>
            <a:pPr marL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ct val="181818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65adb18c1_0_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/>
              <a:t>Brainstorm a Potential Lesson</a:t>
            </a:r>
            <a:endParaRPr dirty="0"/>
          </a:p>
        </p:txBody>
      </p:sp>
      <p:sp>
        <p:nvSpPr>
          <p:cNvPr id="124" name="Google Shape;124;g3f65adb18c1_0_2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 dirty="0"/>
              <a:t>With a partner, think about the following: </a:t>
            </a:r>
            <a:endParaRPr sz="2400"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What is the concept?</a:t>
            </a:r>
            <a:endParaRPr sz="2400"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What part of the concept is your physical activity highlighting: activating prior knowledge, introducing the concept, reviewing, etc.?</a:t>
            </a:r>
            <a:endParaRPr sz="2400"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What depth of knowledge would your students engage in?</a:t>
            </a:r>
            <a:endParaRPr sz="2400" dirty="0"/>
          </a:p>
          <a:p>
            <a:pPr marL="45720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What physical movement strategy aligns with that depth of knowledge?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400" dirty="0"/>
          </a:p>
        </p:txBody>
      </p:sp>
      <p:pic>
        <p:nvPicPr>
          <p:cNvPr id="125" name="Google Shape;125;g3f65adb18c1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3900" y="445025"/>
            <a:ext cx="144780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65adb18c1_0_34"/>
          <p:cNvSpPr txBox="1">
            <a:spLocks noGrp="1"/>
          </p:cNvSpPr>
          <p:nvPr>
            <p:ph sz="half" idx="1"/>
          </p:nvPr>
        </p:nvSpPr>
        <p:spPr>
          <a:xfrm>
            <a:off x="351496" y="1200563"/>
            <a:ext cx="3867150" cy="342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Using your brainstorming, start drafting your lesson!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Add as much detail as you can.  </a:t>
            </a:r>
            <a:endParaRPr dirty="0"/>
          </a:p>
        </p:txBody>
      </p:sp>
      <p:sp>
        <p:nvSpPr>
          <p:cNvPr id="131" name="Google Shape;131;g3f65adb18c1_0_34"/>
          <p:cNvSpPr txBox="1">
            <a:spLocks noGrp="1"/>
          </p:cNvSpPr>
          <p:nvPr>
            <p:ph type="title" idx="4294967295"/>
          </p:nvPr>
        </p:nvSpPr>
        <p:spPr>
          <a:xfrm>
            <a:off x="351496" y="444500"/>
            <a:ext cx="377079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>
                <a:solidFill>
                  <a:schemeClr val="accent3"/>
                </a:solidFill>
              </a:rPr>
              <a:t>Make a Lesson</a:t>
            </a:r>
            <a:endParaRPr dirty="0">
              <a:solidFill>
                <a:schemeClr val="accent3"/>
              </a:solidFill>
            </a:endParaRPr>
          </a:p>
        </p:txBody>
      </p:sp>
      <p:pic>
        <p:nvPicPr>
          <p:cNvPr id="133" name="Google Shape;133;g3f65adb18c1_0_34"/>
          <p:cNvPicPr preferRelativeResize="0"/>
          <p:nvPr/>
        </p:nvPicPr>
        <p:blipFill rotWithShape="1">
          <a:blip r:embed="rId3">
            <a:alphaModFix/>
          </a:blip>
          <a:srcRect t="788" r="37154" b="680"/>
          <a:stretch/>
        </p:blipFill>
        <p:spPr>
          <a:xfrm>
            <a:off x="4867422" y="261525"/>
            <a:ext cx="2075778" cy="3501583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34" name="Google Shape;134;g3f65adb18c1_0_34"/>
          <p:cNvPicPr preferRelativeResize="0"/>
          <p:nvPr/>
        </p:nvPicPr>
        <p:blipFill rotWithShape="1">
          <a:blip r:embed="rId4">
            <a:alphaModFix/>
          </a:blip>
          <a:srcRect l="465" t="534" r="25729" b="2322"/>
          <a:stretch/>
        </p:blipFill>
        <p:spPr>
          <a:xfrm>
            <a:off x="6738425" y="659146"/>
            <a:ext cx="2213687" cy="36315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135" name="Google Shape;135;g3f65adb18c1_0_34" title="4_Golf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7698" y="3095469"/>
            <a:ext cx="1829852" cy="1886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65adb18c1_0_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dirty="0"/>
              <a:t>Plus Delta Feedback</a:t>
            </a:r>
            <a:endParaRPr dirty="0"/>
          </a:p>
        </p:txBody>
      </p:sp>
      <p:sp>
        <p:nvSpPr>
          <p:cNvPr id="141" name="Google Shape;141;g3f65adb18c1_0_39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5937042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Write one “plus” for your peer’s lesson on one color of sticky note.</a:t>
            </a:r>
            <a:endParaRPr sz="2400" dirty="0"/>
          </a:p>
          <a:p>
            <a:pPr lvl="1" indent="-356616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 i="1" dirty="0">
                <a:solidFill>
                  <a:schemeClr val="tx1"/>
                </a:solidFill>
              </a:rPr>
              <a:t>What went well? What do you like about the lesson?</a:t>
            </a:r>
            <a:r>
              <a:rPr lang="en" sz="2400" dirty="0">
                <a:solidFill>
                  <a:schemeClr val="tx1"/>
                </a:solidFill>
              </a:rPr>
              <a:t> </a:t>
            </a:r>
            <a:endParaRPr sz="2400" dirty="0">
              <a:solidFill>
                <a:schemeClr val="tx1"/>
              </a:solidFill>
            </a:endParaRPr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Write one “delta” for your peer’s lesson on the other color of sticky note. </a:t>
            </a:r>
            <a:endParaRPr sz="2400" dirty="0"/>
          </a:p>
          <a:p>
            <a:pPr lvl="1" indent="-356616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 i="1" dirty="0">
                <a:solidFill>
                  <a:schemeClr val="tx1"/>
                </a:solidFill>
              </a:rPr>
              <a:t>What would you change? Be specific and action-oriented. </a:t>
            </a:r>
            <a:endParaRPr sz="2400" i="1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400" dirty="0"/>
          </a:p>
        </p:txBody>
      </p:sp>
      <p:pic>
        <p:nvPicPr>
          <p:cNvPr id="142" name="Google Shape;142;g3f65adb18c1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08865" y="319088"/>
            <a:ext cx="1000125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f65adb18c1_0_39" title="K20 Center 2 minute timer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09553" y="1370013"/>
            <a:ext cx="2193497" cy="1233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>
            <a:spLocks noGrp="1"/>
          </p:cNvSpPr>
          <p:nvPr>
            <p:ph type="title"/>
          </p:nvPr>
        </p:nvSpPr>
        <p:spPr>
          <a:xfrm>
            <a:off x="3952961" y="739571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sz="4600" dirty="0"/>
              <a:t>Less is More </a:t>
            </a:r>
            <a:endParaRPr sz="46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sz="4600" dirty="0"/>
              <a:t>Math Professional Learning Series</a:t>
            </a:r>
            <a:endParaRPr dirty="0"/>
          </a:p>
        </p:txBody>
      </p:sp>
      <p:sp>
        <p:nvSpPr>
          <p:cNvPr id="46" name="Google Shape;46;p2"/>
          <p:cNvSpPr txBox="1">
            <a:spLocks noGrp="1"/>
          </p:cNvSpPr>
          <p:nvPr>
            <p:ph type="body" sz="quarter" idx="10"/>
          </p:nvPr>
        </p:nvSpPr>
        <p:spPr>
          <a:xfrm>
            <a:off x="3952294" y="2987614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Peer Coaching </a:t>
            </a:r>
            <a:endParaRPr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19F1149C-E6FE-BB3E-BEEE-0227F57C38C7}"/>
              </a:ext>
            </a:extLst>
          </p:cNvPr>
          <p:cNvSpPr/>
          <p:nvPr/>
        </p:nvSpPr>
        <p:spPr>
          <a:xfrm>
            <a:off x="781800" y="1180042"/>
            <a:ext cx="3047853" cy="2627460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title"/>
          </p:nvPr>
        </p:nvSpPr>
        <p:spPr>
          <a:xfrm>
            <a:off x="623888" y="-1742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dirty="0"/>
              <a:t>Essential Questions:</a:t>
            </a:r>
            <a:endParaRPr dirty="0"/>
          </a:p>
        </p:txBody>
      </p:sp>
      <p:sp>
        <p:nvSpPr>
          <p:cNvPr id="54" name="Google Shape;54;p3"/>
          <p:cNvSpPr txBox="1">
            <a:spLocks noGrp="1"/>
          </p:cNvSpPr>
          <p:nvPr>
            <p:ph type="body" sz="quarter" idx="10"/>
          </p:nvPr>
        </p:nvSpPr>
        <p:spPr>
          <a:xfrm>
            <a:off x="623888" y="2230615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How can I intentionally incorporate movement to my math lessons to deepen students' understanding, engagement, and problem-solving skills?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How can we strategically leverage movement to manage cognitive load?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5adb18c1_0_0"/>
          <p:cNvSpPr txBox="1">
            <a:spLocks noGrp="1"/>
          </p:cNvSpPr>
          <p:nvPr>
            <p:ph type="title"/>
          </p:nvPr>
        </p:nvSpPr>
        <p:spPr>
          <a:xfrm>
            <a:off x="623888" y="-219796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 dirty="0"/>
              <a:t>Learning Objectives: </a:t>
            </a:r>
            <a:endParaRPr dirty="0"/>
          </a:p>
        </p:txBody>
      </p:sp>
      <p:sp>
        <p:nvSpPr>
          <p:cNvPr id="60" name="Google Shape;60;g3f65adb18c1_0_0"/>
          <p:cNvSpPr txBox="1">
            <a:spLocks noGrp="1"/>
          </p:cNvSpPr>
          <p:nvPr>
            <p:ph type="body" sz="quarter" idx="10"/>
          </p:nvPr>
        </p:nvSpPr>
        <p:spPr>
          <a:xfrm>
            <a:off x="623888" y="2028247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Collaboratively identify parts of lessons where disengagement tends to happen.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Analyze physical movement strategies and the required cognitive load it requires of students.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Apply kinesthetic learning as the primary method of instruction.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Round Robin</a:t>
            </a:r>
            <a:endParaRPr dirty="0"/>
          </a:p>
        </p:txBody>
      </p:sp>
      <p:sp>
        <p:nvSpPr>
          <p:cNvPr id="66" name="Google Shape;66;p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 dirty="0"/>
              <a:t>Answer the question individually first. </a:t>
            </a:r>
            <a:endParaRPr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 dirty="0"/>
              <a:t>Next, share an idea from your list. 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 dirty="0"/>
              <a:t>While another participant is sharing, the group must refrain from interrupting. </a:t>
            </a:r>
            <a:endParaRPr sz="2400"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 dirty="0"/>
              <a:t>Repeat until everyone has shared an idea from their list. </a:t>
            </a:r>
            <a:endParaRPr dirty="0"/>
          </a:p>
          <a:p>
            <a:pPr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 dirty="0"/>
              <a:t>If an idea has already been shared, say, “Pass.”</a:t>
            </a:r>
            <a:endParaRPr dirty="0"/>
          </a:p>
        </p:txBody>
      </p:sp>
      <p:pic>
        <p:nvPicPr>
          <p:cNvPr id="67" name="Google Shape;6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65adb18c1_0_7"/>
          <p:cNvSpPr/>
          <p:nvPr/>
        </p:nvSpPr>
        <p:spPr>
          <a:xfrm>
            <a:off x="682417" y="1633387"/>
            <a:ext cx="7779166" cy="234796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3f65adb18c1_0_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Round Robin</a:t>
            </a:r>
            <a:endParaRPr dirty="0"/>
          </a:p>
        </p:txBody>
      </p:sp>
      <p:sp>
        <p:nvSpPr>
          <p:cNvPr id="74" name="Google Shape;74;g3f65adb18c1_0_7"/>
          <p:cNvSpPr txBox="1">
            <a:spLocks noGrp="1"/>
          </p:cNvSpPr>
          <p:nvPr>
            <p:ph type="body" idx="4294967295"/>
          </p:nvPr>
        </p:nvSpPr>
        <p:spPr>
          <a:xfrm>
            <a:off x="1011835" y="1752601"/>
            <a:ext cx="7112833" cy="2054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>
                <a:solidFill>
                  <a:schemeClr val="tx1"/>
                </a:solidFill>
              </a:rPr>
              <a:t>What are specific stagnant hotspots in a traditional lesson structure?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>
                <a:solidFill>
                  <a:schemeClr val="tx1"/>
                </a:solidFill>
              </a:rPr>
              <a:t>Create a list that identifies when disengagement occurs.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75" name="Google Shape;75;g3f65adb18c1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9af87a0d5_0_7"/>
          <p:cNvSpPr/>
          <p:nvPr/>
        </p:nvSpPr>
        <p:spPr>
          <a:xfrm>
            <a:off x="720075" y="1743775"/>
            <a:ext cx="7391700" cy="190860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3f9af87a0d5_0_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Round Robin</a:t>
            </a:r>
            <a:endParaRPr dirty="0"/>
          </a:p>
        </p:txBody>
      </p:sp>
      <p:sp>
        <p:nvSpPr>
          <p:cNvPr id="82" name="Google Shape;82;g3f9af87a0d5_0_7"/>
          <p:cNvSpPr txBox="1">
            <a:spLocks noGrp="1"/>
          </p:cNvSpPr>
          <p:nvPr>
            <p:ph type="body" idx="4294967295"/>
          </p:nvPr>
        </p:nvSpPr>
        <p:spPr>
          <a:xfrm>
            <a:off x="1032224" y="2163763"/>
            <a:ext cx="6837612" cy="106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Looking at this list, what are some reasons students would be disengaged?</a:t>
            </a:r>
            <a:endParaRPr dirty="0"/>
          </a:p>
        </p:txBody>
      </p:sp>
      <p:pic>
        <p:nvPicPr>
          <p:cNvPr id="83" name="Google Shape;83;g3f9af87a0d5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Human Scatter Graph</a:t>
            </a:r>
            <a:endParaRPr dirty="0"/>
          </a:p>
        </p:txBody>
      </p:sp>
      <p:sp>
        <p:nvSpPr>
          <p:cNvPr id="89" name="Google Shape;89;p5"/>
          <p:cNvSpPr txBox="1">
            <a:spLocks noGrp="1"/>
          </p:cNvSpPr>
          <p:nvPr>
            <p:ph idx="1"/>
          </p:nvPr>
        </p:nvSpPr>
        <p:spPr>
          <a:xfrm>
            <a:off x="628650" y="1370013"/>
            <a:ext cx="437057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Use your supplies to create an x and y axis graph on the floor.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Be sure to make it large enough so that people can stand in multiple spaces. 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91D6C9-AEB0-2F3D-CABC-D50010CB1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457" y="892725"/>
            <a:ext cx="3276147" cy="33580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76b48e2c0_0_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Human Scatter Graph</a:t>
            </a:r>
            <a:endParaRPr dirty="0"/>
          </a:p>
        </p:txBody>
      </p:sp>
      <p:sp>
        <p:nvSpPr>
          <p:cNvPr id="96" name="Google Shape;96;g3f76b48e2c0_0_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 dirty="0">
                <a:solidFill>
                  <a:srgbClr val="275781"/>
                </a:solidFill>
              </a:rPr>
              <a:t>Math Objective: Students will physically model a linear equation on a coordinate plane to represent the constant rate of change and the initial value.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In small groups, graph your linear equation.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Now show your inverse (i.e. If you had a positive equation, you’re now negative). 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AutoNum type="arabicPeriod"/>
            </a:pPr>
            <a:r>
              <a:rPr lang="en" sz="2400" dirty="0"/>
              <a:t>When everyone has a spot, freeze and notice what part everyone played in the equation. </a:t>
            </a:r>
            <a:endParaRPr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950DD-208A-213A-50CC-93774EDE6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504" y="142407"/>
            <a:ext cx="1023718" cy="10493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F79FC640-6D5A-D648-B5D1-D1D1FBEB47AD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ARN Slides 25" id="{599D4ADF-E4DB-094E-914B-4A8E1DF9F7A5}" vid="{BF08C4D1-4642-C544-959A-3C456151C3B2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LEARN Slides 25</Template>
  <TotalTime>67</TotalTime>
  <Words>769</Words>
  <Application>Microsoft Macintosh PowerPoint</Application>
  <PresentationFormat>On-screen Show (16:9)</PresentationFormat>
  <Paragraphs>65</Paragraphs>
  <Slides>15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Noto Sans Symbols</vt:lpstr>
      <vt:lpstr>System Font Regular</vt:lpstr>
      <vt:lpstr>Wingdings</vt:lpstr>
      <vt:lpstr>Custom Design</vt:lpstr>
      <vt:lpstr>1_Custom Design</vt:lpstr>
      <vt:lpstr>PowerPoint Presentation</vt:lpstr>
      <vt:lpstr>Less is More  Math Professional Learning Series</vt:lpstr>
      <vt:lpstr>Essential Questions:</vt:lpstr>
      <vt:lpstr>Learning Objectives: </vt:lpstr>
      <vt:lpstr>Round Robin</vt:lpstr>
      <vt:lpstr>Round Robin</vt:lpstr>
      <vt:lpstr>Round Robin</vt:lpstr>
      <vt:lpstr>Human Scatter Graph</vt:lpstr>
      <vt:lpstr>Human Scatter Graph</vt:lpstr>
      <vt:lpstr>Debrief</vt:lpstr>
      <vt:lpstr>Card Sort</vt:lpstr>
      <vt:lpstr>Debrief</vt:lpstr>
      <vt:lpstr>Brainstorm a Potential Lesson</vt:lpstr>
      <vt:lpstr>Make a Lesson</vt:lpstr>
      <vt:lpstr>Plus Delta Feedback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Coaching</dc:title>
  <dc:subject/>
  <dc:creator>K20 Center</dc:creator>
  <cp:keywords/>
  <dc:description/>
  <cp:lastModifiedBy>Gracia, Ann M.</cp:lastModifiedBy>
  <cp:revision>3</cp:revision>
  <dcterms:modified xsi:type="dcterms:W3CDTF">2026-08-26T17:07:40Z</dcterms:modified>
  <cp:category/>
</cp:coreProperties>
</file>