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1" roundtripDataSignature="AMtx7mi//tkKQM7d/HbgyclCQ2N1p4TI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147" TargetMode="External"/><Relationship Id="rId3" Type="http://schemas.openxmlformats.org/officeDocument/2006/relationships/hyperlink" Target="https://www.youtube.com/watch?v=EVS_yYQoLJg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116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2904" TargetMode="External"/><Relationship Id="rId3" Type="http://schemas.openxmlformats.org/officeDocument/2006/relationships/hyperlink" Target="https://youtu.be/HcEEAnwOt2c?si=KGD2iBg1LSLOGQQq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2183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2183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2183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172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learn.k20center.ou.edu/strategy/172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" name="Google Shape;3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65adb18c1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3f65adb18c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200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K20 Center. (n.d.). Card Sort. Strategies. </a:t>
            </a:r>
            <a:r>
              <a:rPr lang="en" sz="12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https://learn.k20center.ou.edu/strategy/147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(2021). 5 Minute Timer. YouTube.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https://www.youtube.com/watch?v=EVS_yYQoLJg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65adb18c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g3f65adb18c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65adb18c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3f65adb18c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Elbow partners. Strategies.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https://learn.k20center.ou.edu/strategy/116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65adb18c1_0_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3f65adb18c1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65adb18c1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g3f65adb18c1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 (n.d.). Plus Delta Chart. Strategies.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https://learn.k20center.ou.edu/strategy/2904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200">
              <a:solidFill>
                <a:srgbClr val="29292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(2021). 2 Minute Timer. YouTube. 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https://youtu.be/HcEEAnwOt2c?si=KGD2iBg1LSLOGQQq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" name="Google Shape;5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65adb18c1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g3f65adb18c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Round Robin. Strategies.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https://learn.k20center.ou.edu/strategy/2183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65adb18c1_0_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g3f65adb18c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Round Robin. Strategies.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https://learn.k20center.ou.edu/strategy/2183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9af87a0d5_0_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g3f9af87a0d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Round Robin. Strategies.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https://learn.k20center.ou.edu/strategy/2183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Human scatter graph. Strategies.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https://learn.k20center.ou.edu/strategy/172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f76b48e2c0_0_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g3f76b48e2c0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K20 Center. (n.d.). Human scatter graph. Strategies. </a:t>
            </a:r>
            <a:r>
              <a:rPr lang="en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https://learn.k20center.ou.edu/strategy/172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13"/>
          <p:cNvSpPr txBox="1"/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" type="subTitle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3" name="Google Shape;13;p13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estion/Objective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4"/>
          <p:cNvSpPr txBox="1"/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100"/>
              <a:buFont typeface="Calibri"/>
              <a:buNone/>
              <a:defRPr sz="51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14"/>
          <p:cNvSpPr txBox="1"/>
          <p:nvPr>
            <p:ph idx="1" type="subTitle"/>
          </p:nvPr>
        </p:nvSpPr>
        <p:spPr>
          <a:xfrm>
            <a:off x="456175" y="2834125"/>
            <a:ext cx="82323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Font typeface="Calibri"/>
              <a:buNone/>
              <a:defRPr sz="2700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7" name="Google Shape;17;p14" title="k20center-logo-variations_K20 Bug - Whit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8801" y="4450849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Layout">
  <p:cSld name="TITLE_AND_BODY_1">
    <p:bg>
      <p:bgPr>
        <a:solidFill>
          <a:schemeClr val="lt1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6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6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rgbClr val="9119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16"/>
          <p:cNvSpPr txBox="1"/>
          <p:nvPr>
            <p:ph idx="1" type="body"/>
          </p:nvPr>
        </p:nvSpPr>
        <p:spPr>
          <a:xfrm>
            <a:off x="456300" y="1152475"/>
            <a:ext cx="8225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b="0" sz="26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37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37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Noto Sans Symbols"/>
              <a:buChar char="▪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937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937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937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37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37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37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AND_BODY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15" title="k20center-logo-variations_K20 - Bug Color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15"/>
          <p:cNvSpPr txBox="1"/>
          <p:nvPr>
            <p:ph type="title"/>
          </p:nvPr>
        </p:nvSpPr>
        <p:spPr>
          <a:xfrm>
            <a:off x="1483050" y="1515775"/>
            <a:ext cx="6177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Font typeface="Calibri"/>
              <a:buNone/>
              <a:defRPr sz="50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15"/>
          <p:cNvSpPr txBox="1"/>
          <p:nvPr>
            <p:ph idx="2" type="title"/>
          </p:nvPr>
        </p:nvSpPr>
        <p:spPr>
          <a:xfrm>
            <a:off x="1483050" y="3100738"/>
            <a:ext cx="6177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Calibri"/>
              <a:buNone/>
              <a:defRPr sz="2600"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Layout">
  <p:cSld name="TITLE_AND_BODY_1_1">
    <p:bg>
      <p:bgPr>
        <a:solidFill>
          <a:schemeClr val="lt1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7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rgbClr val="9119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17"/>
          <p:cNvSpPr txBox="1"/>
          <p:nvPr>
            <p:ph idx="1" type="body"/>
          </p:nvPr>
        </p:nvSpPr>
        <p:spPr>
          <a:xfrm>
            <a:off x="456300" y="1152475"/>
            <a:ext cx="3993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37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37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937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937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937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37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37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37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17"/>
          <p:cNvSpPr txBox="1"/>
          <p:nvPr>
            <p:ph idx="2" type="body"/>
          </p:nvPr>
        </p:nvSpPr>
        <p:spPr>
          <a:xfrm>
            <a:off x="4687932" y="1152475"/>
            <a:ext cx="3993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937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937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937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937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937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937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Font typeface="Calibri"/>
              <a:buChar char="●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937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2600"/>
              <a:buFont typeface="Calibri"/>
              <a:buChar char="○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937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5BB38"/>
              </a:buClr>
              <a:buSzPts val="2600"/>
              <a:buFont typeface="Calibri"/>
              <a:buChar char="■"/>
              <a:defRPr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0" name="Google Shape;30;p17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_AND_BODY_1_1_1"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3600"/>
              <a:buFont typeface="Calibri"/>
              <a:buNone/>
              <a:defRPr sz="3600">
                <a:solidFill>
                  <a:srgbClr val="91192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3" name="Google Shape;33;p18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o Option 1">
  <p:cSld name="TITLE_AND_BODY_1_1_1_2">
    <p:bg>
      <p:bgPr>
        <a:solidFill>
          <a:schemeClr val="lt1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9" title="k20center-logo-variations_K20 - Bug Color.pn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28800" y="4450850"/>
            <a:ext cx="510701" cy="510702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9"/>
          <p:cNvSpPr txBox="1"/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www.youtube.com/watch?v=EVS_yYQoLJg" TargetMode="External"/><Relationship Id="rId4" Type="http://schemas.openxmlformats.org/officeDocument/2006/relationships/image" Target="../media/image15.jpg"/><Relationship Id="rId5" Type="http://schemas.openxmlformats.org/officeDocument/2006/relationships/image" Target="../media/image6.png"/><Relationship Id="rId6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hyperlink" Target="http://www.youtube.com/watch?v=HcEEAnwOt2c" TargetMode="External"/><Relationship Id="rId5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65adb18c1_0_15"/>
          <p:cNvSpPr txBox="1"/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/>
              <a:t>Debrief</a:t>
            </a:r>
            <a:endParaRPr/>
          </a:p>
        </p:txBody>
      </p:sp>
      <p:sp>
        <p:nvSpPr>
          <p:cNvPr id="103" name="Google Shape;103;g3f65adb18c1_0_15"/>
          <p:cNvSpPr txBox="1"/>
          <p:nvPr>
            <p:ph idx="1" type="subTitle"/>
          </p:nvPr>
        </p:nvSpPr>
        <p:spPr>
          <a:xfrm>
            <a:off x="456175" y="2834125"/>
            <a:ext cx="8232300" cy="16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-40500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050"/>
              <a:t>Where did you feel the productive struggle in the activity? </a:t>
            </a:r>
            <a:endParaRPr sz="5050"/>
          </a:p>
          <a:p>
            <a:pPr indent="-40500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050"/>
              <a:t>What did your brain have to do during physical activity?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40"/>
              <a:t>Card Sort</a:t>
            </a:r>
            <a:endParaRPr sz="3640"/>
          </a:p>
        </p:txBody>
      </p:sp>
      <p:sp>
        <p:nvSpPr>
          <p:cNvPr id="109" name="Google Shape;109;p8"/>
          <p:cNvSpPr txBox="1"/>
          <p:nvPr>
            <p:ph idx="1" type="body"/>
          </p:nvPr>
        </p:nvSpPr>
        <p:spPr>
          <a:xfrm>
            <a:off x="456300" y="1152475"/>
            <a:ext cx="45792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/>
              <a:t>Sort the physical movement strategies into Webb’s 4 different “depths of knowledge” categories. 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Use the handout as a guide. 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Come to a common agreement before moving on to the next card. </a:t>
            </a:r>
            <a:endParaRPr/>
          </a:p>
        </p:txBody>
      </p:sp>
      <p:pic>
        <p:nvPicPr>
          <p:cNvPr id="110" name="Google Shape;110;p8" title="K20 Center 5 minute timer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80825" y="226875"/>
            <a:ext cx="2046150" cy="115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80075" y="445025"/>
            <a:ext cx="1447800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35500" y="1775650"/>
            <a:ext cx="3803701" cy="2443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65adb18c1_0_24"/>
          <p:cNvSpPr txBox="1"/>
          <p:nvPr>
            <p:ph type="ctrTitle"/>
          </p:nvPr>
        </p:nvSpPr>
        <p:spPr>
          <a:xfrm>
            <a:off x="456175" y="744575"/>
            <a:ext cx="82323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/>
              <a:t>Debrief</a:t>
            </a:r>
            <a:endParaRPr/>
          </a:p>
        </p:txBody>
      </p:sp>
      <p:sp>
        <p:nvSpPr>
          <p:cNvPr id="118" name="Google Shape;118;g3f65adb18c1_0_24"/>
          <p:cNvSpPr txBox="1"/>
          <p:nvPr>
            <p:ph idx="1" type="subTitle"/>
          </p:nvPr>
        </p:nvSpPr>
        <p:spPr>
          <a:xfrm>
            <a:off x="456175" y="2834125"/>
            <a:ext cx="8232300" cy="16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55000" lnSpcReduction="10000"/>
          </a:bodyPr>
          <a:lstStyle/>
          <a:p>
            <a:pPr indent="-40500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050"/>
              <a:t>Looking at your card sort, what patterns do you see?</a:t>
            </a:r>
            <a:endParaRPr sz="5050"/>
          </a:p>
          <a:p>
            <a:pPr indent="-405003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5050"/>
              <a:t>How can this help you when you are designing a lesson? </a:t>
            </a:r>
            <a:endParaRPr sz="505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81818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65adb18c1_0_29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Brainstorm a Potential Lesson</a:t>
            </a:r>
            <a:endParaRPr/>
          </a:p>
        </p:txBody>
      </p:sp>
      <p:sp>
        <p:nvSpPr>
          <p:cNvPr id="124" name="Google Shape;124;g3f65adb18c1_0_29"/>
          <p:cNvSpPr txBox="1"/>
          <p:nvPr>
            <p:ph idx="1" type="body"/>
          </p:nvPr>
        </p:nvSpPr>
        <p:spPr>
          <a:xfrm>
            <a:off x="456300" y="1152475"/>
            <a:ext cx="8225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With a partner think about the following: </a:t>
            </a:r>
            <a:endParaRPr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What’s the concept?</a:t>
            </a:r>
            <a:endParaRPr sz="2400"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What part of the concept is your physical activity highlighting: activating prior knowledge, introducing the concept, reviewing, etc.?</a:t>
            </a:r>
            <a:endParaRPr sz="2400"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What depth of knowledge would you your students engage in?</a:t>
            </a:r>
            <a:endParaRPr sz="2400"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en" sz="2400"/>
              <a:t>What physical movement strategy aligns with that depth of knowledge?</a:t>
            </a:r>
            <a:endParaRPr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</p:txBody>
      </p:sp>
      <p:pic>
        <p:nvPicPr>
          <p:cNvPr id="125" name="Google Shape;125;g3f65adb18c1_0_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3900" y="445025"/>
            <a:ext cx="1447800" cy="8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65adb18c1_0_34"/>
          <p:cNvSpPr/>
          <p:nvPr/>
        </p:nvSpPr>
        <p:spPr>
          <a:xfrm>
            <a:off x="4449675" y="125"/>
            <a:ext cx="4694400" cy="5143500"/>
          </a:xfrm>
          <a:prstGeom prst="rect">
            <a:avLst/>
          </a:prstGeom>
          <a:solidFill>
            <a:srgbClr val="E5BB3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3f65adb18c1_0_34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Make a Lesson</a:t>
            </a:r>
            <a:endParaRPr/>
          </a:p>
        </p:txBody>
      </p:sp>
      <p:sp>
        <p:nvSpPr>
          <p:cNvPr id="132" name="Google Shape;132;g3f65adb18c1_0_34"/>
          <p:cNvSpPr txBox="1"/>
          <p:nvPr>
            <p:ph idx="1" type="body"/>
          </p:nvPr>
        </p:nvSpPr>
        <p:spPr>
          <a:xfrm>
            <a:off x="456300" y="1152475"/>
            <a:ext cx="41157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Using your brainstorming, start drafting your lesson!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Add as much detail as you can.  </a:t>
            </a:r>
            <a:endParaRPr/>
          </a:p>
        </p:txBody>
      </p:sp>
      <p:pic>
        <p:nvPicPr>
          <p:cNvPr id="133" name="Google Shape;133;g3f65adb18c1_0_34"/>
          <p:cNvPicPr preferRelativeResize="0"/>
          <p:nvPr/>
        </p:nvPicPr>
        <p:blipFill rotWithShape="1">
          <a:blip r:embed="rId3">
            <a:alphaModFix/>
          </a:blip>
          <a:srcRect b="680" l="0" r="37154" t="788"/>
          <a:stretch/>
        </p:blipFill>
        <p:spPr>
          <a:xfrm>
            <a:off x="4663750" y="261525"/>
            <a:ext cx="2279450" cy="3765074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</p:pic>
      <p:pic>
        <p:nvPicPr>
          <p:cNvPr id="134" name="Google Shape;134;g3f65adb18c1_0_34"/>
          <p:cNvPicPr preferRelativeResize="0"/>
          <p:nvPr/>
        </p:nvPicPr>
        <p:blipFill rotWithShape="1">
          <a:blip r:embed="rId4">
            <a:alphaModFix/>
          </a:blip>
          <a:srcRect b="2322" l="465" r="25729" t="534"/>
          <a:stretch/>
        </p:blipFill>
        <p:spPr>
          <a:xfrm>
            <a:off x="6581700" y="1152475"/>
            <a:ext cx="2279449" cy="3765076"/>
          </a:xfrm>
          <a:prstGeom prst="rect">
            <a:avLst/>
          </a:prstGeom>
          <a:noFill/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</p:pic>
      <p:pic>
        <p:nvPicPr>
          <p:cNvPr id="135" name="Google Shape;135;g3f65adb18c1_0_34" title="4_Golf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70203" y="2926800"/>
            <a:ext cx="2087902" cy="2153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65adb18c1_0_39"/>
          <p:cNvSpPr txBox="1"/>
          <p:nvPr>
            <p:ph type="title"/>
          </p:nvPr>
        </p:nvSpPr>
        <p:spPr>
          <a:xfrm>
            <a:off x="456175" y="445025"/>
            <a:ext cx="8225400" cy="10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Plus Delta Feedback</a:t>
            </a:r>
            <a:endParaRPr/>
          </a:p>
        </p:txBody>
      </p:sp>
      <p:sp>
        <p:nvSpPr>
          <p:cNvPr id="141" name="Google Shape;141;g3f65adb18c1_0_39"/>
          <p:cNvSpPr txBox="1"/>
          <p:nvPr>
            <p:ph idx="1" type="body"/>
          </p:nvPr>
        </p:nvSpPr>
        <p:spPr>
          <a:xfrm>
            <a:off x="456300" y="1219200"/>
            <a:ext cx="5807100" cy="33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Write one “plus” for your peer’s lesson on one color of sticky note.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i="1" lang="en" sz="2400">
                <a:solidFill>
                  <a:srgbClr val="275781"/>
                </a:solidFill>
              </a:rPr>
              <a:t>What went well? What do you like about the lesson?</a:t>
            </a:r>
            <a:r>
              <a:rPr lang="en" sz="2400">
                <a:solidFill>
                  <a:srgbClr val="275781"/>
                </a:solidFill>
              </a:rPr>
              <a:t> </a:t>
            </a:r>
            <a:endParaRPr sz="2400">
              <a:solidFill>
                <a:srgbClr val="275781"/>
              </a:solidFill>
            </a:endParaRPr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Write one “delta” for your peer’s lesson on the other color of sticky note. </a:t>
            </a:r>
            <a:endParaRPr/>
          </a:p>
          <a:p>
            <a:pPr indent="-3810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i="1" lang="en" sz="2400">
                <a:solidFill>
                  <a:srgbClr val="275781"/>
                </a:solidFill>
              </a:rPr>
              <a:t>What would you change? Be specific and action oriented. </a:t>
            </a:r>
            <a:endParaRPr i="1" sz="2400">
              <a:solidFill>
                <a:srgbClr val="27578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</p:txBody>
      </p:sp>
      <p:pic>
        <p:nvPicPr>
          <p:cNvPr id="142" name="Google Shape;142;g3f65adb18c1_0_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81450" y="445025"/>
            <a:ext cx="1000125" cy="100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g3f65adb18c1_0_39" title="K20 Center 2 minute timer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3400" y="2110663"/>
            <a:ext cx="2785025" cy="156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"/>
          <p:cNvSpPr txBox="1"/>
          <p:nvPr>
            <p:ph type="ctrTitle"/>
          </p:nvPr>
        </p:nvSpPr>
        <p:spPr>
          <a:xfrm>
            <a:off x="4122600" y="744575"/>
            <a:ext cx="4813800" cy="260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" sz="4600"/>
              <a:t>Less is More </a:t>
            </a:r>
            <a:endParaRPr sz="46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" sz="4600"/>
              <a:t>Math Professional Learning Series</a:t>
            </a:r>
            <a:endParaRPr/>
          </a:p>
        </p:txBody>
      </p:sp>
      <p:sp>
        <p:nvSpPr>
          <p:cNvPr id="46" name="Google Shape;46;p2"/>
          <p:cNvSpPr txBox="1"/>
          <p:nvPr>
            <p:ph idx="1" type="subTitle"/>
          </p:nvPr>
        </p:nvSpPr>
        <p:spPr>
          <a:xfrm>
            <a:off x="4122600" y="3353250"/>
            <a:ext cx="4239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Peer Coaching </a:t>
            </a:r>
            <a:endParaRPr/>
          </a:p>
        </p:txBody>
      </p:sp>
      <p:pic>
        <p:nvPicPr>
          <p:cNvPr id="47" name="Google Shape;4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1475" y="1054103"/>
            <a:ext cx="3085901" cy="265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2" title="MovementNumberBall_Cover.png"/>
          <p:cNvPicPr preferRelativeResize="0"/>
          <p:nvPr/>
        </p:nvPicPr>
        <p:blipFill rotWithShape="1">
          <a:blip r:embed="rId4">
            <a:alphaModFix/>
          </a:blip>
          <a:srcRect b="9845" l="0" r="0" t="0"/>
          <a:stretch/>
        </p:blipFill>
        <p:spPr>
          <a:xfrm>
            <a:off x="741125" y="1054100"/>
            <a:ext cx="3166200" cy="26586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/>
          <p:nvPr>
            <p:ph type="ctrTitle"/>
          </p:nvPr>
        </p:nvSpPr>
        <p:spPr>
          <a:xfrm>
            <a:off x="908700" y="1117825"/>
            <a:ext cx="7326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/>
              <a:t>Essential Questions:</a:t>
            </a:r>
            <a:endParaRPr/>
          </a:p>
        </p:txBody>
      </p:sp>
      <p:sp>
        <p:nvSpPr>
          <p:cNvPr id="54" name="Google Shape;54;p3"/>
          <p:cNvSpPr txBox="1"/>
          <p:nvPr>
            <p:ph idx="1" type="subTitle"/>
          </p:nvPr>
        </p:nvSpPr>
        <p:spPr>
          <a:xfrm>
            <a:off x="908700" y="1910425"/>
            <a:ext cx="7326600" cy="29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How can I intentionally incorporate movement to my math lessons to deepen students' understanding, engagement, and problem-solving skills? 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How can we strategically leverage movement to manage cognitive load?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65adb18c1_0_0"/>
          <p:cNvSpPr txBox="1"/>
          <p:nvPr>
            <p:ph type="ctrTitle"/>
          </p:nvPr>
        </p:nvSpPr>
        <p:spPr>
          <a:xfrm>
            <a:off x="908700" y="1117825"/>
            <a:ext cx="7326600" cy="951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</a:pPr>
            <a:r>
              <a:rPr lang="en"/>
              <a:t>Learning Objectives: </a:t>
            </a:r>
            <a:endParaRPr/>
          </a:p>
        </p:txBody>
      </p:sp>
      <p:sp>
        <p:nvSpPr>
          <p:cNvPr id="60" name="Google Shape;60;g3f65adb18c1_0_0"/>
          <p:cNvSpPr txBox="1"/>
          <p:nvPr>
            <p:ph idx="1" type="subTitle"/>
          </p:nvPr>
        </p:nvSpPr>
        <p:spPr>
          <a:xfrm>
            <a:off x="908700" y="2069425"/>
            <a:ext cx="7326600" cy="32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Collaboratively identify parts of lessons where disengagement tends to happen. 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Analyze physical movement strategies and the required cognitive load it requires of students. 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Apply kinesthetic learning as the primary method of instruction.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40"/>
              <a:t>Round Robin</a:t>
            </a:r>
            <a:endParaRPr sz="3640"/>
          </a:p>
        </p:txBody>
      </p:sp>
      <p:sp>
        <p:nvSpPr>
          <p:cNvPr id="66" name="Google Shape;66;p7"/>
          <p:cNvSpPr txBox="1"/>
          <p:nvPr>
            <p:ph idx="1" type="body"/>
          </p:nvPr>
        </p:nvSpPr>
        <p:spPr>
          <a:xfrm>
            <a:off x="456300" y="1152475"/>
            <a:ext cx="82254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/>
              <a:t>Answer the question individually first. 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/>
              <a:t>Next, share an idea from your list. </a:t>
            </a:r>
            <a:endParaRPr/>
          </a:p>
          <a:p>
            <a: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400"/>
              <a:buAutoNum type="alphaLcPeriod"/>
            </a:pPr>
            <a:r>
              <a:rPr lang="en" sz="2400"/>
              <a:t>While another participant is sharing, the group must refrain from interrupting. </a:t>
            </a:r>
            <a:endParaRPr sz="2400"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/>
              <a:t>Repeat until everyone has shared an idea from their list. 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192A"/>
              </a:buClr>
              <a:buSzPts val="2600"/>
              <a:buAutoNum type="arabicPeriod"/>
            </a:pPr>
            <a:r>
              <a:rPr lang="en"/>
              <a:t>If an idea has already been shared, say, “Pass.”</a:t>
            </a:r>
            <a:endParaRPr/>
          </a:p>
        </p:txBody>
      </p:sp>
      <p:pic>
        <p:nvPicPr>
          <p:cNvPr id="67" name="Google Shape;6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3900" y="326563"/>
            <a:ext cx="1447800" cy="80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65adb18c1_0_7"/>
          <p:cNvSpPr/>
          <p:nvPr/>
        </p:nvSpPr>
        <p:spPr>
          <a:xfrm>
            <a:off x="720075" y="1743775"/>
            <a:ext cx="7391700" cy="1908600"/>
          </a:xfrm>
          <a:prstGeom prst="roundRect">
            <a:avLst>
              <a:gd fmla="val 16667" name="adj"/>
            </a:avLst>
          </a:prstGeom>
          <a:solidFill>
            <a:srgbClr val="E5BB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g3f65adb18c1_0_7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40"/>
              <a:t>Round Robin</a:t>
            </a:r>
            <a:endParaRPr sz="3640"/>
          </a:p>
        </p:txBody>
      </p:sp>
      <p:sp>
        <p:nvSpPr>
          <p:cNvPr id="74" name="Google Shape;74;g3f65adb18c1_0_7"/>
          <p:cNvSpPr txBox="1"/>
          <p:nvPr>
            <p:ph idx="1" type="body"/>
          </p:nvPr>
        </p:nvSpPr>
        <p:spPr>
          <a:xfrm>
            <a:off x="876150" y="1751850"/>
            <a:ext cx="7391700" cy="16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What are specific stagnant hotspots in a traditional lesson structure?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Create a list detailing when disengagement happens.</a:t>
            </a:r>
            <a:endParaRPr/>
          </a:p>
        </p:txBody>
      </p:sp>
      <p:pic>
        <p:nvPicPr>
          <p:cNvPr id="75" name="Google Shape;75;g3f65adb18c1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3900" y="326563"/>
            <a:ext cx="1447800" cy="80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9af87a0d5_0_7"/>
          <p:cNvSpPr/>
          <p:nvPr/>
        </p:nvSpPr>
        <p:spPr>
          <a:xfrm>
            <a:off x="720075" y="1743775"/>
            <a:ext cx="7391700" cy="1908600"/>
          </a:xfrm>
          <a:prstGeom prst="roundRect">
            <a:avLst>
              <a:gd fmla="val 16667" name="adj"/>
            </a:avLst>
          </a:prstGeom>
          <a:solidFill>
            <a:srgbClr val="E5BB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g3f9af87a0d5_0_7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40"/>
              <a:t>Round Robin</a:t>
            </a:r>
            <a:endParaRPr sz="3640"/>
          </a:p>
        </p:txBody>
      </p:sp>
      <p:sp>
        <p:nvSpPr>
          <p:cNvPr id="82" name="Google Shape;82;g3f9af87a0d5_0_7"/>
          <p:cNvSpPr txBox="1"/>
          <p:nvPr>
            <p:ph idx="1" type="body"/>
          </p:nvPr>
        </p:nvSpPr>
        <p:spPr>
          <a:xfrm>
            <a:off x="873025" y="2164225"/>
            <a:ext cx="7391700" cy="10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Looking at this list, what are some reasons students would be disengaged?</a:t>
            </a:r>
            <a:endParaRPr/>
          </a:p>
        </p:txBody>
      </p:sp>
      <p:pic>
        <p:nvPicPr>
          <p:cNvPr id="83" name="Google Shape;83;g3f9af87a0d5_0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3900" y="326563"/>
            <a:ext cx="1447800" cy="80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40"/>
              <a:t>Human Scatter Graph</a:t>
            </a:r>
            <a:endParaRPr sz="3640"/>
          </a:p>
        </p:txBody>
      </p:sp>
      <p:sp>
        <p:nvSpPr>
          <p:cNvPr id="89" name="Google Shape;89;p5"/>
          <p:cNvSpPr txBox="1"/>
          <p:nvPr>
            <p:ph idx="1" type="body"/>
          </p:nvPr>
        </p:nvSpPr>
        <p:spPr>
          <a:xfrm>
            <a:off x="456300" y="1306850"/>
            <a:ext cx="8225400" cy="32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Use your supplies to create an x and y axis graph on the floor. 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"/>
              <a:t>Be sure to make it big enough so that people can stand in multiple spaces. </a:t>
            </a:r>
            <a:endParaRPr/>
          </a:p>
        </p:txBody>
      </p:sp>
      <p:pic>
        <p:nvPicPr>
          <p:cNvPr id="90" name="Google Shape;9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067175"/>
            <a:ext cx="1076325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76b48e2c0_0_2"/>
          <p:cNvSpPr txBox="1"/>
          <p:nvPr>
            <p:ph type="title"/>
          </p:nvPr>
        </p:nvSpPr>
        <p:spPr>
          <a:xfrm>
            <a:off x="456175" y="445025"/>
            <a:ext cx="822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640"/>
              <a:t>Human Scatter Graph</a:t>
            </a:r>
            <a:endParaRPr sz="3640"/>
          </a:p>
        </p:txBody>
      </p:sp>
      <p:sp>
        <p:nvSpPr>
          <p:cNvPr id="96" name="Google Shape;96;g3f76b48e2c0_0_2"/>
          <p:cNvSpPr txBox="1"/>
          <p:nvPr>
            <p:ph idx="1" type="body"/>
          </p:nvPr>
        </p:nvSpPr>
        <p:spPr>
          <a:xfrm>
            <a:off x="456300" y="1306850"/>
            <a:ext cx="8225400" cy="32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>
                <a:solidFill>
                  <a:srgbClr val="275781"/>
                </a:solidFill>
              </a:rPr>
              <a:t>Math Objective: Students will physically model a linear equation on a coordinate plane to represent the constant rate of change and the initial value.</a:t>
            </a:r>
            <a:endParaRPr>
              <a:solidFill>
                <a:srgbClr val="27578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In small groups, graph your linear equation.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Now show your inverse (i.e. if you had a positive equation you’re now negative). </a:t>
            </a:r>
            <a:endParaRPr/>
          </a:p>
          <a:p>
            <a:pPr indent="-3937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When everyone has a spot, freeze and notice what part everyone played in the equation. </a:t>
            </a:r>
            <a:endParaRPr/>
          </a:p>
        </p:txBody>
      </p:sp>
      <p:pic>
        <p:nvPicPr>
          <p:cNvPr id="97" name="Google Shape;97;g3f76b48e2c0_0_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22750" y="193213"/>
            <a:ext cx="1076325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20 LEAR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K20 Center</dc:creator>
</cp:coreProperties>
</file>