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+ADyh/QdRUZSvPtE7iZv9N+FH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0FB7774-2D0B-45BA-A606-DE9E3BF0DA05}">
  <a:tblStyle styleId="{50FB7774-2D0B-45BA-A606-DE9E3BF0DA0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12" d="100"/>
          <a:sy n="112" d="100"/>
        </p:scale>
        <p:origin x="114" y="9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049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049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530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reel/DbtZngloz80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tech-tool/612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earn.k20center.ou.edu/tech-tool/2335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748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748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7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65b2cf0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g3f65b2cf0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Beach Ball Talk and Toss. Strategies.</a:t>
            </a:r>
            <a:r>
              <a:rPr lang="en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https://learn.k20center.ou.edu/strategy/3049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Beach Ball Talk and Toss. Strategies.</a:t>
            </a:r>
            <a:r>
              <a:rPr lang="en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https://learn.k20center.ou.edu/strategy/3049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Categorical highlighting. Strategies.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https://learn.k20center.ou.edu/strategy/192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ab611bb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fab611bb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Jigsaw. Strategies.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https://learn.k20center.ou.edu/strategy/179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Anchor charts. Strategies.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https://learn.k20center.ou.edu/strategy/58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ab611bb5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3fab611bb5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Detective board. Strategies.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https://learn.k20center.ou.edu/strategy/3530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Vstraveller75. (2026 Aug. 6). Train the trainer [Meme]. Instagram.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https://www.instagram.com/reel/DbtZngloz80/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bb19da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abb19da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Canva. Tech tools.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https://learn.k20center.ou.edu/tech-tool/612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Google slides. Tech Tools.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https://learn.k20center.ou.edu/tech-tool/2335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ab611bb5d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ab611bb5d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30 second spotlight. Strategies.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https://learn.k20center.ou.edu/strategy/3748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ab611bb5d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fab611bb5d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30 second spotlight. Strategies. </a:t>
            </a:r>
            <a:r>
              <a:rPr lang="en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https://learn.k20center.ou.edu/strategy/3748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67ee875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67ee8757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3-2-1. Strategies.</a:t>
            </a:r>
            <a:r>
              <a:rPr lang="en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https://learn.k20center.ou.edu/strategy/117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3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1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Font typeface="Calibri"/>
              <a:buNone/>
              <a:defRPr sz="51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7" name="Google Shape;17;p1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AND_BODY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5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5"/>
          <p:cNvSpPr txBox="1">
            <a:spLocks noGrp="1"/>
          </p:cNvSpPr>
          <p:nvPr>
            <p:ph type="title"/>
          </p:nvPr>
        </p:nvSpPr>
        <p:spPr>
          <a:xfrm>
            <a:off x="1483050" y="1515775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Calibri"/>
              <a:buNone/>
              <a:defRPr sz="50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title" idx="2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Calibri"/>
              <a:buNone/>
              <a:defRPr sz="26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TITLE_AND_BODY_1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>
                <a:solidFill>
                  <a:srgbClr val="91192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Noto Sans Symbols"/>
              <a:buChar char="▪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TITLE_AND_BODY_1_1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>
                <a:solidFill>
                  <a:srgbClr val="91192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399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2"/>
          </p:nvPr>
        </p:nvSpPr>
        <p:spPr>
          <a:xfrm>
            <a:off x="4687932" y="1152475"/>
            <a:ext cx="399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937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AND_BODY_1_1_1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>
                <a:solidFill>
                  <a:srgbClr val="91192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3" name="Google Shape;33;p1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TITLE_AND_BODY_1_1_1_2"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9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anva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"/>
          <p:cNvSpPr txBox="1">
            <a:spLocks noGrp="1"/>
          </p:cNvSpPr>
          <p:nvPr>
            <p:ph type="ctrTitle"/>
          </p:nvPr>
        </p:nvSpPr>
        <p:spPr>
          <a:xfrm>
            <a:off x="4254400" y="744575"/>
            <a:ext cx="4650600" cy="24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en" sz="4600" dirty="0"/>
              <a:t>Less is More </a:t>
            </a:r>
            <a:endParaRPr sz="4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en" sz="4600" dirty="0"/>
              <a:t>Math Professional Learning Series</a:t>
            </a:r>
            <a:endParaRPr dirty="0"/>
          </a:p>
        </p:txBody>
      </p:sp>
      <p:sp>
        <p:nvSpPr>
          <p:cNvPr id="46" name="Google Shape;46;p2"/>
          <p:cNvSpPr txBox="1">
            <a:spLocks noGrp="1"/>
          </p:cNvSpPr>
          <p:nvPr>
            <p:ph type="subTitle" idx="1"/>
          </p:nvPr>
        </p:nvSpPr>
        <p:spPr>
          <a:xfrm>
            <a:off x="4254400" y="3229500"/>
            <a:ext cx="443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dirty="0"/>
              <a:t>Train the Trainer</a:t>
            </a:r>
            <a:endParaRPr dirty="0"/>
          </a:p>
        </p:txBody>
      </p:sp>
      <p:pic>
        <p:nvPicPr>
          <p:cNvPr id="47" name="Google Shape;4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475" y="1054103"/>
            <a:ext cx="3085901" cy="26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2" title="NumbersMovementFore_Cover.png"/>
          <p:cNvPicPr preferRelativeResize="0"/>
          <p:nvPr/>
        </p:nvPicPr>
        <p:blipFill rotWithShape="1">
          <a:blip r:embed="rId4">
            <a:alphaModFix/>
          </a:blip>
          <a:srcRect l="18438" t="16096" r="9511" b="13832"/>
          <a:stretch/>
        </p:blipFill>
        <p:spPr>
          <a:xfrm>
            <a:off x="821475" y="1054100"/>
            <a:ext cx="3085800" cy="26586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>
            <a:spLocks noGrp="1"/>
          </p:cNvSpPr>
          <p:nvPr>
            <p:ph type="ctrTitle"/>
          </p:nvPr>
        </p:nvSpPr>
        <p:spPr>
          <a:xfrm>
            <a:off x="908700" y="1117825"/>
            <a:ext cx="7326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 dirty="0"/>
              <a:t>Essential Questions:</a:t>
            </a:r>
            <a:endParaRPr dirty="0"/>
          </a:p>
        </p:txBody>
      </p:sp>
      <p:sp>
        <p:nvSpPr>
          <p:cNvPr id="54" name="Google Shape;54;p3"/>
          <p:cNvSpPr txBox="1">
            <a:spLocks noGrp="1"/>
          </p:cNvSpPr>
          <p:nvPr>
            <p:ph type="subTitle" idx="1"/>
          </p:nvPr>
        </p:nvSpPr>
        <p:spPr>
          <a:xfrm>
            <a:off x="908700" y="1910425"/>
            <a:ext cx="7326600" cy="31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How can I intentionally incorporate movement to my math lessons to deepen students' understanding, engagement, and problem-solving skills?</a:t>
            </a:r>
            <a:endParaRPr sz="2400" dirty="0"/>
          </a:p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00"/>
              <a:buChar char="●"/>
            </a:pPr>
            <a:r>
              <a:rPr lang="en" sz="2400" dirty="0"/>
              <a:t>How can we effectively communicate the 'why' behind movement-based math to empower our colleagues to adopt these strategies in their own classrooms?</a:t>
            </a:r>
            <a:endParaRPr sz="2400" dirty="0"/>
          </a:p>
          <a:p>
            <a:pPr marL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65b2cf08e_0_0"/>
          <p:cNvSpPr txBox="1">
            <a:spLocks noGrp="1"/>
          </p:cNvSpPr>
          <p:nvPr>
            <p:ph type="ctrTitle"/>
          </p:nvPr>
        </p:nvSpPr>
        <p:spPr>
          <a:xfrm>
            <a:off x="908700" y="1117825"/>
            <a:ext cx="7326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 dirty="0"/>
              <a:t>Learning Objectives: </a:t>
            </a:r>
            <a:endParaRPr dirty="0"/>
          </a:p>
        </p:txBody>
      </p:sp>
      <p:sp>
        <p:nvSpPr>
          <p:cNvPr id="60" name="Google Shape;60;g3f65b2cf08e_0_0"/>
          <p:cNvSpPr txBox="1">
            <a:spLocks noGrp="1"/>
          </p:cNvSpPr>
          <p:nvPr>
            <p:ph type="subTitle" idx="1"/>
          </p:nvPr>
        </p:nvSpPr>
        <p:spPr>
          <a:xfrm>
            <a:off x="908700" y="1910425"/>
            <a:ext cx="7326600" cy="28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00"/>
              <a:buChar char="●"/>
            </a:pPr>
            <a:r>
              <a:rPr lang="en" dirty="0"/>
              <a:t>Analyze the 4-Part Less is More Professional Learning series to examine andragogical moves.</a:t>
            </a:r>
            <a:endParaRPr dirty="0"/>
          </a:p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00"/>
              <a:buChar char="●"/>
            </a:pPr>
            <a:r>
              <a:rPr lang="en" dirty="0"/>
              <a:t>Construct a miniature professional learning session over one physical movement strategy used with a math concept. 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/>
              <a:t>Beach Ball Talk and Toss</a:t>
            </a:r>
            <a:endParaRPr dirty="0"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AutoNum type="arabicPeriod"/>
            </a:pPr>
            <a:r>
              <a:rPr lang="en" dirty="0"/>
              <a:t>Take turns passing the ball to one another.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As you catch the ball, whichever color your right thumb lands on determines the question you will answer.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After you answer the question, toss the ball to another member.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Repeat the process until everyone has had a chance to answer a question. </a:t>
            </a:r>
            <a:endParaRPr dirty="0"/>
          </a:p>
        </p:txBody>
      </p:sp>
      <p:pic>
        <p:nvPicPr>
          <p:cNvPr id="67" name="Google Shape;6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6450" y="190323"/>
            <a:ext cx="1225125" cy="122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9"/>
          <p:cNvGraphicFramePr/>
          <p:nvPr>
            <p:extLst>
              <p:ext uri="{D42A27DB-BD31-4B8C-83A1-F6EECF244321}">
                <p14:modId xmlns:p14="http://schemas.microsoft.com/office/powerpoint/2010/main" val="143737485"/>
              </p:ext>
            </p:extLst>
          </p:nvPr>
        </p:nvGraphicFramePr>
        <p:xfrm>
          <a:off x="236175" y="717517"/>
          <a:ext cx="8748075" cy="4300700"/>
        </p:xfrm>
        <a:graphic>
          <a:graphicData uri="http://schemas.openxmlformats.org/drawingml/2006/table">
            <a:tbl>
              <a:tblPr>
                <a:noFill/>
                <a:tableStyleId>{50FB7774-2D0B-45BA-A606-DE9E3BF0DA05}</a:tableStyleId>
              </a:tblPr>
              <a:tblGrid>
                <a:gridCol w="2916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6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7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" sz="1900" i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Red: </a:t>
                      </a:r>
                      <a:r>
                        <a:rPr lang="en-US" sz="1900" b="0" i="0" u="none" strike="noStrike" cap="none" spc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Share a time you rewrote a lesson based on your understanding of how students process content with movement.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9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" sz="1900" i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Yellow: </a:t>
                      </a:r>
                      <a:r>
                        <a:rPr lang="en-US" sz="1900" b="0" i="0" u="none" strike="noStrike" cap="none" spc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Describe a time where students engaging with a physical activity helped their understanding better than a traditional worksheet.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9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900" i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White: </a:t>
                      </a:r>
                      <a:r>
                        <a:rPr lang="en" sz="19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has using movement changed your approach to classroom management?</a:t>
                      </a:r>
                      <a:endParaRPr sz="19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2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9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Green: 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comfortable were you initially with the noise and unpredictability of a moving classroom, and where are you now?</a:t>
                      </a:r>
                      <a:endParaRPr sz="1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900" i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Blue: 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has your physical classroom setup evolved to accommodate movement? </a:t>
                      </a:r>
                      <a:endParaRPr sz="19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900" i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Orange: </a:t>
                      </a:r>
                      <a:r>
                        <a:rPr lang="en" sz="19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has incorporating movement changed your own energy levels by the end of the school day?</a:t>
                      </a:r>
                      <a:endParaRPr sz="19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988C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433575" y="0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/>
              <a:t>Beach Ball Talk and </a:t>
            </a:r>
            <a:r>
              <a:rPr lang="en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Toss</a:t>
            </a:r>
            <a:endParaRPr dirty="0"/>
          </a:p>
        </p:txBody>
      </p:sp>
      <p:pic>
        <p:nvPicPr>
          <p:cNvPr id="74" name="Google Shape;7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0450" y="2008200"/>
            <a:ext cx="942425" cy="94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/>
              <a:t>Categorical Highlighting</a:t>
            </a:r>
            <a:endParaRPr dirty="0"/>
          </a:p>
        </p:txBody>
      </p:sp>
      <p:sp>
        <p:nvSpPr>
          <p:cNvPr id="80" name="Google Shape;80;p8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AutoNum type="arabicPeriod"/>
            </a:pPr>
            <a:r>
              <a:rPr lang="en" dirty="0"/>
              <a:t>Read and Annotate your assigned Professional Learning session: </a:t>
            </a:r>
            <a:endParaRPr dirty="0"/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400"/>
              <a:buAutoNum type="alphaLcPeriod"/>
            </a:pPr>
            <a:r>
              <a:rPr lang="en" dirty="0">
                <a:highlight>
                  <a:srgbClr val="CFE2F3"/>
                </a:highlight>
              </a:rPr>
              <a:t>Facilitator Actions - blue </a:t>
            </a:r>
            <a:endParaRPr dirty="0">
              <a:highlight>
                <a:srgbClr val="CFE2F3"/>
              </a:highlight>
            </a:endParaRPr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400"/>
              <a:buAutoNum type="alphaLcPeriod"/>
            </a:pPr>
            <a:r>
              <a:rPr lang="en" dirty="0">
                <a:highlight>
                  <a:srgbClr val="FFF2CC"/>
                </a:highlight>
              </a:rPr>
              <a:t>Participant Actions - yellow </a:t>
            </a:r>
            <a:endParaRPr dirty="0">
              <a:highlight>
                <a:srgbClr val="FFF2CC"/>
              </a:highlight>
            </a:endParaRPr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1192A"/>
              </a:buClr>
              <a:buSzPts val="2600"/>
              <a:buAutoNum type="arabicPeriod"/>
            </a:pPr>
            <a:r>
              <a:rPr lang="en" dirty="0"/>
              <a:t>Share with your group your notes to check your understanding.  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1" name="Google Shape;8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1075" y="236075"/>
            <a:ext cx="1057275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ab611bb5d_0_0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/>
              <a:t>Jigsaw</a:t>
            </a:r>
            <a:endParaRPr dirty="0"/>
          </a:p>
        </p:txBody>
      </p:sp>
      <p:sp>
        <p:nvSpPr>
          <p:cNvPr id="87" name="Google Shape;87;g3fab611bb5d_0_0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466434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Find a new group with 2 other people who read and annotated a different professional learning narrative from you. 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Share your notes and observations with them.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7F75E4-0113-7814-147F-4919CE8FA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300" y="1061250"/>
            <a:ext cx="3020999" cy="3020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04F444-5F0F-7EB3-7048-D79C55710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351" y="656635"/>
            <a:ext cx="6809298" cy="38302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5566925" y="7750"/>
            <a:ext cx="3577200" cy="5135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/>
              <a:t>Anchor Charts </a:t>
            </a:r>
            <a:endParaRPr dirty="0"/>
          </a:p>
        </p:txBody>
      </p:sp>
      <p:sp>
        <p:nvSpPr>
          <p:cNvPr id="100" name="Google Shape;100;p5"/>
          <p:cNvSpPr txBox="1">
            <a:spLocks noGrp="1"/>
          </p:cNvSpPr>
          <p:nvPr>
            <p:ph type="body" idx="1"/>
          </p:nvPr>
        </p:nvSpPr>
        <p:spPr>
          <a:xfrm>
            <a:off x="456299" y="1152475"/>
            <a:ext cx="4378093" cy="37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With your Jigsaw group…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Write your component of andragogy at the top of your chart.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Create space for examples of this component from each PL.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dirty="0"/>
              <a:t>Add evidence from each PL. </a:t>
            </a:r>
            <a:endParaRPr dirty="0"/>
          </a:p>
        </p:txBody>
      </p:sp>
      <p:pic>
        <p:nvPicPr>
          <p:cNvPr id="101" name="Google Shape;10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4296" y="369650"/>
            <a:ext cx="730250" cy="7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5" title="Sample Anchor Chart.jpg"/>
          <p:cNvPicPr preferRelativeResize="0"/>
          <p:nvPr/>
        </p:nvPicPr>
        <p:blipFill rotWithShape="1">
          <a:blip r:embed="rId4">
            <a:alphaModFix/>
          </a:blip>
          <a:srcRect l="3138" t="4270" b="2499"/>
          <a:stretch/>
        </p:blipFill>
        <p:spPr>
          <a:xfrm>
            <a:off x="5683450" y="409150"/>
            <a:ext cx="3344149" cy="4332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ab611bb5d_0_12"/>
          <p:cNvSpPr/>
          <p:nvPr/>
        </p:nvSpPr>
        <p:spPr>
          <a:xfrm>
            <a:off x="5566925" y="7750"/>
            <a:ext cx="3577200" cy="5135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3fab611bb5d_0_12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/>
              <a:t>Detective Board</a:t>
            </a:r>
            <a:endParaRPr dirty="0"/>
          </a:p>
        </p:txBody>
      </p:sp>
      <p:sp>
        <p:nvSpPr>
          <p:cNvPr id="109" name="Google Shape;109;g3fab611bb5d_0_12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41157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With your group examine each anchor chart and look for connections.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These connections can be with your poster or others.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Use string to connect ideas!  </a:t>
            </a:r>
            <a:endParaRPr dirty="0"/>
          </a:p>
        </p:txBody>
      </p:sp>
      <p:pic>
        <p:nvPicPr>
          <p:cNvPr id="110" name="Google Shape;110;g3fab611bb5d_0_12" title="sample detective boar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0500" y="152825"/>
            <a:ext cx="3271574" cy="484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3fab611bb5d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1100" y="260800"/>
            <a:ext cx="1057275" cy="1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>
            <a:spLocks noGrp="1"/>
          </p:cNvSpPr>
          <p:nvPr>
            <p:ph type="title"/>
          </p:nvPr>
        </p:nvSpPr>
        <p:spPr>
          <a:xfrm>
            <a:off x="3522875" y="601050"/>
            <a:ext cx="4970700" cy="19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" dirty="0"/>
              <a:t>You are now a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" dirty="0"/>
              <a:t>Movement Ambassador! </a:t>
            </a:r>
            <a:endParaRPr dirty="0"/>
          </a:p>
        </p:txBody>
      </p:sp>
      <p:pic>
        <p:nvPicPr>
          <p:cNvPr id="117" name="Google Shape;117;p6" title="train the trainer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88622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6" title="NumbersMovement_Her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0213" y="2697675"/>
            <a:ext cx="3677726" cy="206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abb19dab2_0_0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Access a </a:t>
            </a:r>
            <a:r>
              <a:rPr lang="en" dirty="0" err="1"/>
              <a:t>Slidedeck</a:t>
            </a:r>
            <a:r>
              <a:rPr lang="en" dirty="0"/>
              <a:t> </a:t>
            </a:r>
            <a:endParaRPr dirty="0"/>
          </a:p>
        </p:txBody>
      </p:sp>
      <p:sp>
        <p:nvSpPr>
          <p:cNvPr id="124" name="Google Shape;124;g3fabb19dab2_0_0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399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</a:rPr>
              <a:t>[PLACEHOLDER for copy of 30 Second Activity slides] 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25" name="Google Shape;125;g3fabb19dab2_0_0"/>
          <p:cNvSpPr txBox="1">
            <a:spLocks noGrp="1"/>
          </p:cNvSpPr>
          <p:nvPr>
            <p:ph type="body" idx="2"/>
          </p:nvPr>
        </p:nvSpPr>
        <p:spPr>
          <a:xfrm>
            <a:off x="4687932" y="1152475"/>
            <a:ext cx="399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Navigate to one of the following: 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" dirty="0"/>
              <a:t>Google Slides 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" u="sng" dirty="0">
                <a:solidFill>
                  <a:srgbClr val="27578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Canva.com</a:t>
            </a:r>
            <a:r>
              <a:rPr lang="en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ab611bb5d_0_26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30 Second Spotlight</a:t>
            </a:r>
            <a:endParaRPr dirty="0"/>
          </a:p>
        </p:txBody>
      </p:sp>
      <p:sp>
        <p:nvSpPr>
          <p:cNvPr id="131" name="Google Shape;131;g3fab611bb5d_0_26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7597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000" dirty="0"/>
              <a:t>Brainstorm 1 physical movement lesson you’ve implemented successfully! </a:t>
            </a:r>
            <a:endParaRPr sz="2000"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000" dirty="0"/>
              <a:t>Create 1 slide describing the movement as if you were presenting this at a PL session. </a:t>
            </a:r>
            <a:endParaRPr sz="2000"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000" dirty="0"/>
              <a:t>Include how your strategy connects with: </a:t>
            </a:r>
            <a:endParaRPr sz="20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400"/>
              <a:buAutoNum type="alphaLcPeriod"/>
            </a:pPr>
            <a:r>
              <a:rPr lang="en" sz="2000" dirty="0"/>
              <a:t>Autonomy &amp; Choice</a:t>
            </a:r>
            <a:endParaRPr sz="20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400"/>
              <a:buAutoNum type="alphaLcPeriod"/>
            </a:pPr>
            <a:r>
              <a:rPr lang="en" sz="2000" dirty="0"/>
              <a:t>Practical Application</a:t>
            </a:r>
            <a:endParaRPr sz="20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400"/>
              <a:buAutoNum type="alphaLcPeriod"/>
            </a:pPr>
            <a:r>
              <a:rPr lang="en" sz="2000" dirty="0"/>
              <a:t>Honoring Voice</a:t>
            </a:r>
            <a:endParaRPr sz="20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AutoNum type="alphaLcPeriod"/>
            </a:pPr>
            <a:r>
              <a:rPr lang="en" sz="2000" dirty="0"/>
              <a:t>Relevance </a:t>
            </a:r>
            <a:endParaRPr sz="2000" dirty="0"/>
          </a:p>
        </p:txBody>
      </p:sp>
      <p:pic>
        <p:nvPicPr>
          <p:cNvPr id="132" name="Google Shape;132;g3fab611bb5d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7950" y="231313"/>
            <a:ext cx="1000125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ab611bb5d_0_34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30 Second Spotlight</a:t>
            </a:r>
            <a:endParaRPr dirty="0"/>
          </a:p>
        </p:txBody>
      </p:sp>
      <p:sp>
        <p:nvSpPr>
          <p:cNvPr id="138" name="Google Shape;138;g3fab611bb5d_0_34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8225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7850" lvl="0" indent="-514350" algn="l" rtl="0">
              <a:spcBef>
                <a:spcPts val="520"/>
              </a:spcBef>
              <a:spcAft>
                <a:spcPts val="0"/>
              </a:spcAft>
              <a:buSzPts val="2600"/>
              <a:buFont typeface="+mj-lt"/>
              <a:buAutoNum type="arabicPeriod" startAt="4"/>
            </a:pPr>
            <a:r>
              <a:rPr lang="en" dirty="0"/>
              <a:t>Present your idea to your group. You only have 30 seconds! 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 startAt="4"/>
            </a:pPr>
            <a:r>
              <a:rPr lang="en" dirty="0"/>
              <a:t>After each presentation group members offer positive feedback. 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400"/>
              <a:buAutoNum type="alphaLcPeriod"/>
            </a:pPr>
            <a:r>
              <a:rPr lang="en" sz="2400" dirty="0">
                <a:solidFill>
                  <a:srgbClr val="275781"/>
                </a:solidFill>
              </a:rPr>
              <a:t>What are the strengths? </a:t>
            </a:r>
            <a:endParaRPr sz="2400" dirty="0">
              <a:solidFill>
                <a:srgbClr val="275781"/>
              </a:solidFill>
            </a:endParaRPr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400"/>
              <a:buAutoNum type="alphaLcPeriod"/>
            </a:pPr>
            <a:r>
              <a:rPr lang="en" sz="2400" dirty="0">
                <a:solidFill>
                  <a:srgbClr val="275781"/>
                </a:solidFill>
              </a:rPr>
              <a:t>What are potential areas of improvement?</a:t>
            </a:r>
            <a:endParaRPr sz="2400" dirty="0">
              <a:solidFill>
                <a:srgbClr val="275781"/>
              </a:solidFill>
            </a:endParaRPr>
          </a:p>
        </p:txBody>
      </p:sp>
      <p:pic>
        <p:nvPicPr>
          <p:cNvPr id="139" name="Google Shape;139;g3fab611bb5d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7950" y="231313"/>
            <a:ext cx="1000125" cy="100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67ee87578_0_0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3-2-1</a:t>
            </a:r>
            <a:endParaRPr dirty="0"/>
          </a:p>
        </p:txBody>
      </p:sp>
      <p:sp>
        <p:nvSpPr>
          <p:cNvPr id="145" name="Google Shape;145;g3f67ee87578_0_0"/>
          <p:cNvSpPr txBox="1">
            <a:spLocks noGrp="1"/>
          </p:cNvSpPr>
          <p:nvPr>
            <p:ph type="body" idx="1"/>
          </p:nvPr>
        </p:nvSpPr>
        <p:spPr>
          <a:xfrm>
            <a:off x="456300" y="1152475"/>
            <a:ext cx="5268639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" dirty="0"/>
              <a:t>What are </a:t>
            </a:r>
            <a:r>
              <a:rPr lang="en" b="1" i="1" dirty="0">
                <a:solidFill>
                  <a:schemeClr val="accent3"/>
                </a:solidFill>
              </a:rPr>
              <a:t>three</a:t>
            </a:r>
            <a:r>
              <a:rPr lang="en" i="1" dirty="0">
                <a:solidFill>
                  <a:srgbClr val="F8A470"/>
                </a:solidFill>
              </a:rPr>
              <a:t> </a:t>
            </a:r>
            <a:r>
              <a:rPr lang="en" dirty="0"/>
              <a:t>things you learned during the professional learning series and the physical movement lessons in your classroom?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" dirty="0"/>
              <a:t>What are </a:t>
            </a:r>
            <a:r>
              <a:rPr lang="en" b="1" i="1" dirty="0">
                <a:solidFill>
                  <a:schemeClr val="accent3"/>
                </a:solidFill>
              </a:rPr>
              <a:t>two</a:t>
            </a:r>
            <a:r>
              <a:rPr lang="en" i="1" dirty="0">
                <a:solidFill>
                  <a:srgbClr val="F16D7F"/>
                </a:solidFill>
              </a:rPr>
              <a:t> </a:t>
            </a:r>
            <a:r>
              <a:rPr lang="en" dirty="0"/>
              <a:t>questions you still have?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" dirty="0"/>
              <a:t>What is </a:t>
            </a:r>
            <a:r>
              <a:rPr lang="en" b="1" i="1" dirty="0">
                <a:solidFill>
                  <a:schemeClr val="accent3"/>
                </a:solidFill>
              </a:rPr>
              <a:t>one</a:t>
            </a:r>
            <a:r>
              <a:rPr lang="en" i="1" dirty="0">
                <a:solidFill>
                  <a:srgbClr val="86B192"/>
                </a:solidFill>
              </a:rPr>
              <a:t> </a:t>
            </a:r>
            <a:r>
              <a:rPr lang="en" dirty="0"/>
              <a:t>thing you found interesting?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6F75D0-FBF1-9149-7625-2E884F2F6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358" y="1431235"/>
            <a:ext cx="2671141" cy="26711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866</Words>
  <Application>Microsoft Office PowerPoint</Application>
  <PresentationFormat>On-screen Show (16:9)</PresentationFormat>
  <Paragraphs>77</Paragraphs>
  <Slides>16</Slides>
  <Notes>16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Noto Sans Symbols</vt:lpstr>
      <vt:lpstr>K20 LEARN</vt:lpstr>
      <vt:lpstr>PowerPoint Presentation</vt:lpstr>
      <vt:lpstr>Less is More  Math Professional Learning Series</vt:lpstr>
      <vt:lpstr>Essential Questions:</vt:lpstr>
      <vt:lpstr>Learning Objectives: </vt:lpstr>
      <vt:lpstr>Beach Ball Talk and Toss</vt:lpstr>
      <vt:lpstr>Beach Ball Talk and Toss</vt:lpstr>
      <vt:lpstr>Categorical Highlighting</vt:lpstr>
      <vt:lpstr>Jigsaw</vt:lpstr>
      <vt:lpstr>PowerPoint Presentation</vt:lpstr>
      <vt:lpstr>Anchor Charts </vt:lpstr>
      <vt:lpstr>Detective Board</vt:lpstr>
      <vt:lpstr>You are now a  Movement Ambassador! </vt:lpstr>
      <vt:lpstr>Access a Slidedeck </vt:lpstr>
      <vt:lpstr>30 Second Spotlight</vt:lpstr>
      <vt:lpstr>30 Second Spotlight</vt:lpstr>
      <vt:lpstr>3-2-1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 the Trainer</dc:title>
  <dc:subject/>
  <dc:creator>K20 Center</dc:creator>
  <cp:keywords/>
  <dc:description/>
  <cp:lastModifiedBy>Willems, Kelsey</cp:lastModifiedBy>
  <cp:revision>3</cp:revision>
  <dcterms:modified xsi:type="dcterms:W3CDTF">2026-10-16T14:11:23Z</dcterms:modified>
  <cp:category/>
</cp:coreProperties>
</file>