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lsey Willems" initials="" lastIdx="2" clrIdx="0"/>
  <p:cmAuthor id="1" name="McLeod Porter, Delma" initials="DM" lastIdx="2" clrIdx="1">
    <p:extLst>
      <p:ext uri="{19B8F6BF-5375-455C-9EA6-DF929625EA0E}">
        <p15:presenceInfo xmlns:p15="http://schemas.microsoft.com/office/powerpoint/2012/main" userId="S::mcleodporter@ou.edu::32da88d5-4580-4c4a-b4ab-df51f2b33c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50F497-A57E-47BD-966F-D1C219105B3B}" v="10" dt="2026-07-20T18:35:09.1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3699" autoAdjust="0"/>
  </p:normalViewPr>
  <p:slideViewPr>
    <p:cSldViewPr snapToGrid="0">
      <p:cViewPr varScale="1">
        <p:scale>
          <a:sx n="159" d="100"/>
          <a:sy n="159" d="100"/>
        </p:scale>
        <p:origin x="8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educator-resource/235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tech-tool/645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5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5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EVS_yYQoLJg?si=XZd5SIPmZx-yhrug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061/jcte.v34i1.a1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3-2-1. Strategies. </a:t>
            </a:r>
            <a:r>
              <a:rPr lang="en-US" sz="15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https://learn.k20center.ou.edu/strategy/117</a:t>
            </a:r>
            <a:endParaRPr sz="1800"/>
          </a:p>
        </p:txBody>
      </p:sp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ecd8bf6e8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Check out this Educator Resource: Campus Visit Scavenger Hunt: Be a Recruiter. </a:t>
            </a:r>
            <a:r>
              <a:rPr lang="en-US" sz="1200" dirty="0">
                <a:hlinkClick r:id="rId3"/>
              </a:rPr>
              <a:t>K20 LEARN | Campus Visit Scavenger Hunt: Be a Recruiter</a:t>
            </a:r>
            <a:endParaRPr sz="1200" dirty="0"/>
          </a:p>
        </p:txBody>
      </p:sp>
      <p:sp>
        <p:nvSpPr>
          <p:cNvPr id="143" name="Google Shape;143;g3ecd8bf6e8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Mentimeter. Tech Tools. </a:t>
            </a:r>
            <a:r>
              <a:rPr lang="en-US" sz="11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https://learn.k20center.ou.edu/tech-tool/645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Three stray, one stays. Strategies. </a:t>
            </a:r>
            <a:r>
              <a:rPr lang="en-US" sz="11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https://learn.k20center.ou.edu/strategy/85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u="sng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93247f70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Three stray, one stays. Strategies. </a:t>
            </a:r>
            <a:r>
              <a:rPr lang="en-US" sz="11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https://learn.k20center.ou.edu/strategy/85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(2021, September 21). 5-Minute Timer. YouTube. </a:t>
            </a:r>
            <a:r>
              <a:rPr lang="en-US" sz="11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https://youtu.be/EVS_yYQoLJg?si=XZd5SIPmZx-yhrug</a:t>
            </a:r>
            <a:r>
              <a:rPr lang="en-US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u="sng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g3f93247f70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7d2a9967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7d2a9967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dk1"/>
                </a:solidFill>
              </a:rPr>
              <a:t>Smith, M. C., Gosky, R. M., &amp; Li, J. T. (2022). Campus visits as predictors of postsecondary enrollment in low-income, rural school districts. </a:t>
            </a:r>
            <a:r>
              <a:rPr lang="en-US" sz="1100" i="1" dirty="0">
                <a:solidFill>
                  <a:schemeClr val="dk1"/>
                </a:solidFill>
              </a:rPr>
              <a:t>Journal of College Access</a:t>
            </a:r>
            <a:r>
              <a:rPr lang="en-US" sz="1100" dirty="0">
                <a:solidFill>
                  <a:schemeClr val="dk1"/>
                </a:solidFill>
              </a:rPr>
              <a:t>, </a:t>
            </a:r>
            <a:r>
              <a:rPr lang="en-US" sz="1100" i="1" dirty="0">
                <a:solidFill>
                  <a:schemeClr val="dk1"/>
                </a:solidFill>
              </a:rPr>
              <a:t>7</a:t>
            </a:r>
            <a:r>
              <a:rPr lang="en-US" sz="1100" dirty="0">
                <a:solidFill>
                  <a:schemeClr val="dk1"/>
                </a:solidFill>
              </a:rPr>
              <a:t>(1), 130-144. 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</a:rPr>
              <a:t>https://files.eric.ed.gov/fulltext/EJ1345622.pdf</a:t>
            </a:r>
            <a:endParaRPr sz="1100" dirty="0">
              <a:solidFill>
                <a:schemeClr val="dk1"/>
              </a:solidFill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dk1"/>
                </a:solidFill>
              </a:rPr>
              <a:t>Xing, X., Huerta, M., &amp; Garza, T. (2019). College and career preparation activities and their influence on post-high school education and work attainment. </a:t>
            </a:r>
            <a:r>
              <a:rPr lang="en-US" sz="1100" i="1" dirty="0">
                <a:solidFill>
                  <a:schemeClr val="dk1"/>
                </a:solidFill>
              </a:rPr>
              <a:t>Journal of Career and Technical Education,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r>
              <a:rPr lang="en-US" sz="1100" i="1" dirty="0">
                <a:solidFill>
                  <a:schemeClr val="dk1"/>
                </a:solidFill>
              </a:rPr>
              <a:t>34</a:t>
            </a:r>
            <a:r>
              <a:rPr lang="en-US" sz="1100" dirty="0">
                <a:solidFill>
                  <a:schemeClr val="dk1"/>
                </a:solidFill>
              </a:rPr>
              <a:t>(1), 8.</a:t>
            </a:r>
            <a:r>
              <a:rPr lang="en-US" sz="1100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100" u="sng" dirty="0">
                <a:solidFill>
                  <a:schemeClr val="hlink"/>
                </a:solidFill>
                <a:hlinkClick r:id="rId3"/>
              </a:rPr>
              <a:t>https://doi.org/10.21061/jcte.v34i1.a1</a:t>
            </a:r>
            <a:r>
              <a:rPr lang="en-US" sz="1100" dirty="0">
                <a:solidFill>
                  <a:schemeClr val="dk1"/>
                </a:solidFill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5" name="Google Shape;45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15348" y="4195346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49" name="Google Shape;4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3801" y="3927072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3" name="Google Shape;53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15348" y="4195346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Quote">
  <p:cSld name="1_Quote">
    <p:bg>
      <p:bgPr>
        <a:solidFill>
          <a:schemeClr val="dk2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57" name="Google Shape;5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3801" y="3863277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Quote">
  <p:cSld name="3_Quote">
    <p:bg>
      <p:bgPr>
        <a:solidFill>
          <a:schemeClr val="lt2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61" name="Google Shape;6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3801" y="3863277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Quote">
  <p:cSld name="4_Quote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pic>
        <p:nvPicPr>
          <p:cNvPr id="65" name="Google Shape;6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15348" y="4195346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1"/>
          </p:nvPr>
        </p:nvSpPr>
        <p:spPr>
          <a:xfrm>
            <a:off x="362708" y="521400"/>
            <a:ext cx="3868737" cy="4209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/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/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0" name="Google Shape;7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8033" y="4203518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08033" y="4203518"/>
            <a:ext cx="533574" cy="87395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>
            <a:off x="362708" y="521400"/>
            <a:ext cx="3868737" cy="4209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/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/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579100" y="1680645"/>
            <a:ext cx="7985801" cy="1053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514588" y="2842458"/>
            <a:ext cx="7984194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8114" y="3994438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ential Question">
  <p:cSld name="Essential Ques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2621902" y="559689"/>
            <a:ext cx="5888686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951" y="559688"/>
            <a:ext cx="2139951" cy="213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">
  <p:cSld name="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>
                <a:solidFill>
                  <a:schemeClr val="dk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>
                <a:solidFill>
                  <a:schemeClr val="dk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>
                <a:solidFill>
                  <a:schemeClr val="dk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>
                <a:solidFill>
                  <a:schemeClr val="dk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" name="Google Shape;12;p3">
            <a:extLst>
              <a:ext uri="{FF2B5EF4-FFF2-40B4-BE49-F238E27FC236}">
                <a16:creationId xmlns:a16="http://schemas.microsoft.com/office/drawing/2014/main" id="{49AB162E-73BA-4395-620E-3FD9B6E16CB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8298114" y="3994438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Bulleted Column">
  <p:cSld name="Content - 1 Bulleted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985962" y="274638"/>
            <a:ext cx="752938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985962" y="1370012"/>
            <a:ext cx="7529387" cy="326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>
                <a:solidFill>
                  <a:schemeClr val="dk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>
                <a:solidFill>
                  <a:schemeClr val="dk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>
                <a:solidFill>
                  <a:schemeClr val="dk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>
                <a:solidFill>
                  <a:schemeClr val="dk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348" y="4195346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Numbered Column">
  <p:cSld name="Content - 1 Numbered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985962" y="274638"/>
            <a:ext cx="752938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985962" y="1370013"/>
            <a:ext cx="7529386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348" y="4195346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985962" y="274638"/>
            <a:ext cx="752938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985962" y="1382454"/>
            <a:ext cx="350984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/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/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1" name="Google Shape;3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348" y="4195346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>
  <p:cSld name="Content - 2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2"/>
          </p:nvPr>
        </p:nvSpPr>
        <p:spPr>
          <a:xfrm>
            <a:off x="1003361" y="1370013"/>
            <a:ext cx="350984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/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/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985962" y="274638"/>
            <a:ext cx="752938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" name="Google Shape;3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348" y="4195346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3"/>
          </p:nvPr>
        </p:nvSpPr>
        <p:spPr>
          <a:xfrm>
            <a:off x="630237" y="1943894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/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/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4"/>
          </p:nvPr>
        </p:nvSpPr>
        <p:spPr>
          <a:xfrm>
            <a:off x="4645028" y="1943894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Char char="o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Char char="▪"/>
              <a:defRPr/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•"/>
              <a:defRPr/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" name="Google Shape;12;p3">
            <a:extLst>
              <a:ext uri="{FF2B5EF4-FFF2-40B4-BE49-F238E27FC236}">
                <a16:creationId xmlns:a16="http://schemas.microsoft.com/office/drawing/2014/main" id="{67ABA212-29D0-3F19-058B-E15097A2C58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298114" y="3994438"/>
            <a:ext cx="533574" cy="873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enti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imer.k20center.ou.edu/2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VS_yYQoLJ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hyperlink" Target="https://timer.k20center.ou.edu/2m" TargetMode="Externa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>
            <a:spLocks noGrp="1"/>
          </p:cNvSpPr>
          <p:nvPr>
            <p:ph type="body" idx="4294967295"/>
          </p:nvPr>
        </p:nvSpPr>
        <p:spPr>
          <a:xfrm>
            <a:off x="1068300" y="1231850"/>
            <a:ext cx="7007400" cy="34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u="sng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Look over the OK Edge: Campus Visit Checklist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Using the </a:t>
            </a:r>
            <a:r>
              <a:rPr lang="en-US" dirty="0">
                <a:solidFill>
                  <a:schemeClr val="accent5"/>
                </a:solidFill>
              </a:rPr>
              <a:t>sticky notes</a:t>
            </a:r>
            <a:r>
              <a:rPr lang="en-US" dirty="0"/>
              <a:t>, write: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93700" algn="l" rtl="0"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600"/>
              <a:buChar char="●"/>
            </a:pPr>
            <a:r>
              <a:rPr lang="en-US" dirty="0">
                <a:solidFill>
                  <a:schemeClr val="lt2"/>
                </a:solidFill>
              </a:rPr>
              <a:t>3 benefits of using this resource </a:t>
            </a:r>
            <a:endParaRPr dirty="0">
              <a:solidFill>
                <a:schemeClr val="lt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600"/>
              <a:buChar char="●"/>
            </a:pPr>
            <a:r>
              <a:rPr lang="en-US" dirty="0">
                <a:solidFill>
                  <a:srgbClr val="FF9900"/>
                </a:solidFill>
              </a:rPr>
              <a:t>2 questions you have </a:t>
            </a:r>
            <a:endParaRPr dirty="0">
              <a:solidFill>
                <a:srgbClr val="FF9900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Char char="●"/>
            </a:pPr>
            <a:r>
              <a:rPr lang="en-US" dirty="0">
                <a:solidFill>
                  <a:schemeClr val="accent4"/>
                </a:solidFill>
              </a:rPr>
              <a:t>1 way can you implement this resource before or after a campus visit </a:t>
            </a:r>
            <a:endParaRPr sz="3200" dirty="0">
              <a:solidFill>
                <a:schemeClr val="accent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dirty="0"/>
          </a:p>
        </p:txBody>
      </p:sp>
      <p:sp>
        <p:nvSpPr>
          <p:cNvPr id="139" name="Google Shape;139;p29"/>
          <p:cNvSpPr txBox="1">
            <a:spLocks noGrp="1"/>
          </p:cNvSpPr>
          <p:nvPr>
            <p:ph type="title"/>
          </p:nvPr>
        </p:nvSpPr>
        <p:spPr>
          <a:xfrm>
            <a:off x="801024" y="237950"/>
            <a:ext cx="81903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OK Edge: Campus Visit Checklist </a:t>
            </a:r>
            <a:endParaRPr dirty="0"/>
          </a:p>
        </p:txBody>
      </p:sp>
      <p:pic>
        <p:nvPicPr>
          <p:cNvPr id="140" name="Google Shape;14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0362" y="319762"/>
            <a:ext cx="1150675" cy="118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>
            <a:spLocks noGrp="1"/>
          </p:cNvSpPr>
          <p:nvPr>
            <p:ph type="title"/>
          </p:nvPr>
        </p:nvSpPr>
        <p:spPr>
          <a:xfrm>
            <a:off x="985962" y="274638"/>
            <a:ext cx="75294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Checklist for Campus Visits </a:t>
            </a:r>
            <a:endParaRPr dirty="0"/>
          </a:p>
        </p:txBody>
      </p:sp>
      <p:sp>
        <p:nvSpPr>
          <p:cNvPr id="146" name="Google Shape;146;p30"/>
          <p:cNvSpPr txBox="1">
            <a:spLocks noGrp="1"/>
          </p:cNvSpPr>
          <p:nvPr>
            <p:ph type="body" idx="1"/>
          </p:nvPr>
        </p:nvSpPr>
        <p:spPr>
          <a:xfrm>
            <a:off x="985950" y="1370026"/>
            <a:ext cx="7529400" cy="30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l" rtl="0"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Read the Checklist for Campus visits. </a:t>
            </a:r>
            <a:endParaRPr dirty="0"/>
          </a:p>
          <a:p>
            <a:pPr lvl="0" algn="l" rtl="0"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Underline tasks that you feel can easily be completed with little bandwidth. </a:t>
            </a:r>
            <a:endParaRPr dirty="0"/>
          </a:p>
          <a:p>
            <a:pPr lvl="0" algn="l" rtl="0"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Circle tasks you feel may be challenging or a barrier.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579100" y="1680645"/>
            <a:ext cx="7985700" cy="10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Find Your Route</a:t>
            </a:r>
            <a:endParaRPr dirty="0"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>
            <a:off x="514588" y="2842458"/>
            <a:ext cx="7984200" cy="13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Navigating Post Secondary Options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body" idx="4294967295"/>
          </p:nvPr>
        </p:nvSpPr>
        <p:spPr>
          <a:xfrm>
            <a:off x="918400" y="1464567"/>
            <a:ext cx="7529400" cy="11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Thinking back to yourself as a middle schooler, what career or major were you interested in?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985962" y="274638"/>
            <a:ext cx="752938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Menti</a:t>
            </a:r>
            <a:endParaRPr dirty="0"/>
          </a:p>
        </p:txBody>
      </p:sp>
      <p:sp>
        <p:nvSpPr>
          <p:cNvPr id="91" name="Google Shape;91;p22"/>
          <p:cNvSpPr txBox="1"/>
          <p:nvPr/>
        </p:nvSpPr>
        <p:spPr>
          <a:xfrm>
            <a:off x="1267600" y="2656650"/>
            <a:ext cx="4519800" cy="10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 to </a:t>
            </a:r>
            <a:r>
              <a:rPr lang="en-US" sz="26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menti.com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Code: </a:t>
            </a:r>
            <a:r>
              <a:rPr lang="en-US" sz="2600" dirty="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[INSERT CODE]</a:t>
            </a:r>
            <a:endParaRPr sz="2600" dirty="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11478" y="0"/>
            <a:ext cx="1412207" cy="141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2776950" y="1277868"/>
            <a:ext cx="57675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Essential Question</a:t>
            </a:r>
            <a:endParaRPr dirty="0"/>
          </a:p>
        </p:txBody>
      </p:sp>
      <p:sp>
        <p:nvSpPr>
          <p:cNvPr id="98" name="Google Shape;98;p23"/>
          <p:cNvSpPr txBox="1">
            <a:spLocks noGrp="1"/>
          </p:cNvSpPr>
          <p:nvPr>
            <p:ph type="body" idx="4294967295"/>
          </p:nvPr>
        </p:nvSpPr>
        <p:spPr>
          <a:xfrm>
            <a:off x="623888" y="2808288"/>
            <a:ext cx="7885200" cy="13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</a:rPr>
              <a:t>How can exploring postsecondary institutions and planning campus visits support informed college and career decision-making? </a:t>
            </a:r>
            <a:endParaRPr sz="40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title"/>
          </p:nvPr>
        </p:nvSpPr>
        <p:spPr>
          <a:xfrm>
            <a:off x="523125" y="319593"/>
            <a:ext cx="7886700" cy="8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dk2"/>
                </a:solidFill>
              </a:rPr>
              <a:t>Learning Objectives</a:t>
            </a:r>
            <a:endParaRPr sz="3600" dirty="0">
              <a:solidFill>
                <a:schemeClr val="dk2"/>
              </a:solidFill>
            </a:endParaRPr>
          </a:p>
        </p:txBody>
      </p:sp>
      <p:sp>
        <p:nvSpPr>
          <p:cNvPr id="104" name="Google Shape;104;p24"/>
          <p:cNvSpPr txBox="1">
            <a:spLocks noGrp="1"/>
          </p:cNvSpPr>
          <p:nvPr>
            <p:ph type="body" idx="1"/>
          </p:nvPr>
        </p:nvSpPr>
        <p:spPr>
          <a:xfrm>
            <a:off x="523125" y="1244425"/>
            <a:ext cx="7886700" cy="33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100" dirty="0"/>
              <a:t>Explore a variety of postsecondary institutions and educational pathways.</a:t>
            </a:r>
            <a:endParaRPr sz="2100" dirty="0"/>
          </a:p>
          <a:p>
            <a:pPr marL="457200" lvl="0" indent="-393192" algn="l" rtl="0"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100" dirty="0"/>
              <a:t>Identify programs, opportunities, and features available at different postsecondary institutions.</a:t>
            </a:r>
            <a:endParaRPr sz="2100" dirty="0"/>
          </a:p>
          <a:p>
            <a:pPr marL="457200" lvl="0" indent="-393192" algn="l" rtl="0"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100" dirty="0"/>
              <a:t>Recognize how the College Edge Campus Visit Checklist and ICAP planning tools support exploration of postsecondary opportunities and future career pathways. </a:t>
            </a:r>
            <a:endParaRPr sz="2100" dirty="0"/>
          </a:p>
          <a:p>
            <a:pPr marL="457200" lvl="0" indent="-393192" algn="l" rtl="0"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100" dirty="0"/>
              <a:t>Use a campus visit checklist to identify important factors to consider when planning a campus visit and exploring postsecondary options.</a:t>
            </a:r>
            <a:endParaRPr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985962" y="274638"/>
            <a:ext cx="752938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Virtual Scavenger Hunt</a:t>
            </a:r>
            <a:endParaRPr u="sng" dirty="0"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985962" y="1370012"/>
            <a:ext cx="7529386" cy="3498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/>
              <a:t>Use the Virtual Scavenger Hunt Deep Dive handout to explore items about your assigned PSI.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100" dirty="0"/>
          </a:p>
          <a:p>
            <a:pPr marL="457200" lvl="0" indent="-393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600"/>
              <a:buChar char="★"/>
            </a:pPr>
            <a:r>
              <a:rPr lang="en-US" dirty="0"/>
              <a:t>Rose State College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★"/>
            </a:pPr>
            <a:r>
              <a:rPr lang="en-US" dirty="0"/>
              <a:t>Oklahoma City Community College (OCCC)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★"/>
            </a:pPr>
            <a:r>
              <a:rPr lang="en-US" dirty="0"/>
              <a:t>The University of Oklahoma (OU)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★"/>
            </a:pPr>
            <a:r>
              <a:rPr lang="en-US" dirty="0"/>
              <a:t>Southwestern Oklahoma State University (SWOSU)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★"/>
            </a:pPr>
            <a:r>
              <a:rPr lang="en-US" dirty="0"/>
              <a:t>University of Central Oklahoma (UCO)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Three Stray, One Stays</a:t>
            </a:r>
            <a:endParaRPr dirty="0"/>
          </a:p>
        </p:txBody>
      </p:sp>
      <p:sp>
        <p:nvSpPr>
          <p:cNvPr id="115" name="Google Shape;115;p26"/>
          <p:cNvSpPr txBox="1">
            <a:spLocks noGrp="1"/>
          </p:cNvSpPr>
          <p:nvPr>
            <p:ph type="body" idx="1"/>
          </p:nvPr>
        </p:nvSpPr>
        <p:spPr>
          <a:xfrm>
            <a:off x="985962" y="1382454"/>
            <a:ext cx="7444806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One person in the group will represent the table group as the expert of your PSI. </a:t>
            </a:r>
            <a:endParaRPr dirty="0"/>
          </a:p>
          <a:p>
            <a:pPr marL="457200" lvl="0" indent="-393700" algn="l" rtl="0">
              <a:spcAft>
                <a:spcPts val="0"/>
              </a:spcAft>
              <a:buSzPts val="2600"/>
              <a:buAutoNum type="arabicPeriod"/>
            </a:pPr>
            <a:r>
              <a:rPr lang="en-US" dirty="0"/>
              <a:t>Experts will stay at the table. </a:t>
            </a:r>
            <a:endParaRPr dirty="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sz="2400" dirty="0"/>
              <a:t>The expert will be in charge of presenting what the group learned about your chosen PSI to the those who have “strayed” from other groups.</a:t>
            </a:r>
            <a:endParaRPr sz="2400" dirty="0"/>
          </a:p>
        </p:txBody>
      </p:sp>
      <p:pic>
        <p:nvPicPr>
          <p:cNvPr id="117" name="Google Shape;117;p2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7900" y="251354"/>
            <a:ext cx="1225356" cy="113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Three Stray, One Stays</a:t>
            </a:r>
            <a:endParaRPr dirty="0"/>
          </a:p>
        </p:txBody>
      </p:sp>
      <p:sp>
        <p:nvSpPr>
          <p:cNvPr id="122" name="Google Shape;122;p27"/>
          <p:cNvSpPr txBox="1">
            <a:spLocks noGrp="1"/>
          </p:cNvSpPr>
          <p:nvPr>
            <p:ph type="body" idx="1"/>
          </p:nvPr>
        </p:nvSpPr>
        <p:spPr>
          <a:xfrm>
            <a:off x="985962" y="1370013"/>
            <a:ext cx="5787963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393192" algn="l" rtl="0">
              <a:spcAft>
                <a:spcPts val="0"/>
              </a:spcAft>
              <a:buSzPts val="2400"/>
              <a:buAutoNum type="arabicPeriod"/>
            </a:pPr>
            <a:r>
              <a:rPr lang="en-US" sz="2000" dirty="0"/>
              <a:t>Others at the table will “stray” or go to another PSI table. </a:t>
            </a:r>
            <a:endParaRPr sz="2000" dirty="0"/>
          </a:p>
          <a:p>
            <a:pPr lvl="1" indent="-356616" algn="l" rtl="0">
              <a:spcAft>
                <a:spcPts val="0"/>
              </a:spcAft>
              <a:buSzPts val="2200"/>
              <a:buAutoNum type="alphaLcPeriod"/>
            </a:pPr>
            <a:r>
              <a:rPr lang="en-US" sz="2000" dirty="0"/>
              <a:t>Make sure the table is different from your other group members. </a:t>
            </a:r>
            <a:endParaRPr sz="2000" dirty="0"/>
          </a:p>
          <a:p>
            <a:pPr lvl="0" indent="-393192" algn="l" rtl="0">
              <a:spcAft>
                <a:spcPts val="0"/>
              </a:spcAft>
              <a:buSzPts val="2400"/>
              <a:buAutoNum type="arabicPeriod"/>
            </a:pPr>
            <a:r>
              <a:rPr lang="en-US" sz="2000" dirty="0"/>
              <a:t>At the new table, the table expert will share information they have learned about their assigned PSI.</a:t>
            </a:r>
            <a:endParaRPr sz="2000" dirty="0"/>
          </a:p>
          <a:p>
            <a:pPr lvl="0" indent="-393192" algn="l" rtl="0">
              <a:spcAft>
                <a:spcPts val="0"/>
              </a:spcAft>
              <a:buSzPts val="2400"/>
              <a:buAutoNum type="arabicPeriod"/>
            </a:pPr>
            <a:r>
              <a:rPr lang="en-US" sz="2000" dirty="0"/>
              <a:t>Strays use a sticky note to write down key information from the new PSI to report back to your original table group. </a:t>
            </a:r>
            <a:endParaRPr sz="2000" dirty="0"/>
          </a:p>
        </p:txBody>
      </p:sp>
      <p:pic>
        <p:nvPicPr>
          <p:cNvPr id="125" name="Google Shape;125;p27" title="K20 Center 5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3925" y="1753425"/>
            <a:ext cx="2201400" cy="12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17;p26">
            <a:hlinkClick r:id="rId5"/>
            <a:extLst>
              <a:ext uri="{FF2B5EF4-FFF2-40B4-BE49-F238E27FC236}">
                <a16:creationId xmlns:a16="http://schemas.microsoft.com/office/drawing/2014/main" id="{00B63063-6D3C-9497-0AFB-AA97E4810AD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57900" y="251354"/>
            <a:ext cx="1225356" cy="113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8"/>
          <p:cNvSpPr txBox="1">
            <a:spLocks noGrp="1"/>
          </p:cNvSpPr>
          <p:nvPr>
            <p:ph type="title"/>
          </p:nvPr>
        </p:nvSpPr>
        <p:spPr/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 Campus Visits?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9417B-5B71-277B-1D69-AD0FC88D3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5962" y="1370013"/>
            <a:ext cx="5276091" cy="3262312"/>
          </a:xfrm>
        </p:spPr>
        <p:txBody>
          <a:bodyPr/>
          <a:lstStyle/>
          <a:p>
            <a:pPr indent="-393192">
              <a:buSzPct val="100000"/>
            </a:pPr>
            <a:r>
              <a:rPr lang="en-US" sz="1900" dirty="0"/>
              <a:t>Campus visits and direct college information were the top influences on students’ decisions to attend college (Xing et al., 2019).</a:t>
            </a:r>
          </a:p>
          <a:p>
            <a:pPr indent="-393192">
              <a:buSzPct val="100000"/>
            </a:pPr>
            <a:r>
              <a:rPr lang="en-US" sz="1900" dirty="0"/>
              <a:t>Early and repeated visits beginning in middle school significantly improve college readiness and aspirations (Smith et al., 2022).</a:t>
            </a:r>
          </a:p>
          <a:p>
            <a:pPr indent="-393192">
              <a:buSzPct val="100000"/>
            </a:pPr>
            <a:r>
              <a:rPr lang="en-US" sz="1900" dirty="0"/>
              <a:t>Through GEAR UP, annual campus visits allow every student to explore 5+ postsecondary institutions throughout middle and high school.</a:t>
            </a:r>
          </a:p>
          <a:p>
            <a:pPr indent="-393192">
              <a:buSzPct val="100000"/>
            </a:pPr>
            <a:endParaRPr lang="en-US" sz="1900" dirty="0"/>
          </a:p>
        </p:txBody>
      </p:sp>
      <p:pic>
        <p:nvPicPr>
          <p:cNvPr id="133" name="Google Shape;133;p28" descr="Conference room setting filled with students huddled around tables looking up at a projection screen with the words &quot;campus Visit&quot; visible. " title="IMG_2554.jpeg"/>
          <p:cNvPicPr preferRelativeResize="0"/>
          <p:nvPr/>
        </p:nvPicPr>
        <p:blipFill>
          <a:blip r:embed="rId3"/>
          <a:srcRect l="27187" r="21078" b="-3"/>
          <a:stretch>
            <a:fillRect/>
          </a:stretch>
        </p:blipFill>
        <p:spPr>
          <a:xfrm>
            <a:off x="6262053" y="1355074"/>
            <a:ext cx="2251709" cy="3264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Metro">
      <a:dk1>
        <a:srgbClr val="000000"/>
      </a:dk1>
      <a:lt1>
        <a:srgbClr val="FFFFFF"/>
      </a:lt1>
      <a:dk2>
        <a:srgbClr val="0F2C5F"/>
      </a:dk2>
      <a:lt2>
        <a:srgbClr val="3478BB"/>
      </a:lt2>
      <a:accent1>
        <a:srgbClr val="97CEF3"/>
      </a:accent1>
      <a:accent2>
        <a:srgbClr val="DC4B34"/>
      </a:accent2>
      <a:accent3>
        <a:srgbClr val="F3BE50"/>
      </a:accent3>
      <a:accent4>
        <a:srgbClr val="D30E7F"/>
      </a:accent4>
      <a:accent5>
        <a:srgbClr val="000000"/>
      </a:accent5>
      <a:accent6>
        <a:srgbClr val="BFE2F7"/>
      </a:accent6>
      <a:hlink>
        <a:srgbClr val="3478BB"/>
      </a:hlink>
      <a:folHlink>
        <a:srgbClr val="0F2C5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733</Words>
  <Application>Microsoft Macintosh PowerPoint</Application>
  <PresentationFormat>On-screen Show (16:9)</PresentationFormat>
  <Paragraphs>56</Paragraphs>
  <Slides>12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NTR</vt:lpstr>
      <vt:lpstr>Custom Design</vt:lpstr>
      <vt:lpstr>PowerPoint Presentation</vt:lpstr>
      <vt:lpstr>Find Your Route</vt:lpstr>
      <vt:lpstr>Menti</vt:lpstr>
      <vt:lpstr>Essential Question</vt:lpstr>
      <vt:lpstr>Learning Objectives</vt:lpstr>
      <vt:lpstr>Virtual Scavenger Hunt</vt:lpstr>
      <vt:lpstr>Three Stray, One Stays</vt:lpstr>
      <vt:lpstr>Three Stray, One Stays</vt:lpstr>
      <vt:lpstr>Why Campus Visits?</vt:lpstr>
      <vt:lpstr>OK Edge: Campus Visit Checklist </vt:lpstr>
      <vt:lpstr>Checklist for Campus Visits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 Your Route</dc:title>
  <dc:subject/>
  <dc:creator>K20 Center</dc:creator>
  <cp:keywords/>
  <dc:description/>
  <cp:lastModifiedBy>Gracia, Ann M.</cp:lastModifiedBy>
  <cp:revision>7</cp:revision>
  <dcterms:modified xsi:type="dcterms:W3CDTF">2026-08-17T20:16:59Z</dcterms:modified>
  <cp:category/>
</cp:coreProperties>
</file>