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7"/>
  </p:notesMasterIdLst>
  <p:sldIdLst>
    <p:sldId id="256" r:id="rId3"/>
    <p:sldId id="270" r:id="rId4"/>
    <p:sldId id="262" r:id="rId5"/>
    <p:sldId id="263" r:id="rId6"/>
    <p:sldId id="306" r:id="rId7"/>
    <p:sldId id="318" r:id="rId8"/>
    <p:sldId id="329" r:id="rId9"/>
    <p:sldId id="322" r:id="rId10"/>
    <p:sldId id="321" r:id="rId11"/>
    <p:sldId id="328" r:id="rId12"/>
    <p:sldId id="324" r:id="rId13"/>
    <p:sldId id="314" r:id="rId14"/>
    <p:sldId id="327" r:id="rId15"/>
    <p:sldId id="315" r:id="rId1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1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18"/>
    <p:restoredTop sz="86532" autoAdjust="0"/>
  </p:normalViewPr>
  <p:slideViewPr>
    <p:cSldViewPr snapToGrid="0">
      <p:cViewPr varScale="1">
        <p:scale>
          <a:sx n="136" d="100"/>
          <a:sy n="136" d="100"/>
        </p:scale>
        <p:origin x="66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3342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6ilD555O_RE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0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EVS_yYQoLJg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f13001b072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f13001b072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(8 minutes)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Before starting, play a quick game. This activity is based on a K20 Instructional Strategy called Forbidden Phrases (similar to Taboo). For the purpose of this session, it has been adapted to college and career readiness terms.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25450" lvl="0" indent="-28575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/>
              <a:t>Ask for two volunteers. </a:t>
            </a:r>
            <a:endParaRPr dirty="0"/>
          </a:p>
          <a:p>
            <a:pPr marL="425450" lvl="0" indent="-28575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/>
              <a:t>Let the group know they will be playing 2 rounds (each volunteer will do 2-3 depending on the time) of Forbidden Phrases (also known as Taboo).</a:t>
            </a:r>
            <a:endParaRPr dirty="0"/>
          </a:p>
          <a:p>
            <a:pPr marL="425450" lvl="0" indent="-28575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/>
              <a:t>Each volunteer will get a card and will have 60 seconds to give the group all clues to guess the word on the card they have.</a:t>
            </a:r>
          </a:p>
          <a:p>
            <a:pPr marL="882650" lvl="1" indent="-28575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/>
              <a:t>Rules: </a:t>
            </a:r>
            <a:r>
              <a:rPr lang="en-US" dirty="0">
                <a:solidFill>
                  <a:schemeClr val="dk1"/>
                </a:solidFill>
              </a:rPr>
              <a:t>Participants cannot use the banned word as a part of a compound word or any words embedded in the forbidden word. </a:t>
            </a:r>
          </a:p>
          <a:p>
            <a:pPr marL="882650" lvl="1" indent="-28575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Participants cannot use any words listed under the forbidden word.</a:t>
            </a:r>
          </a:p>
          <a:p>
            <a:pPr marL="882650" lvl="1" indent="-28575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They may not act it out. Minimal hand movement is allowed.</a:t>
            </a:r>
          </a:p>
          <a:p>
            <a:pPr marL="425450" lvl="0" indent="-28575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Discussion questions:</a:t>
            </a:r>
          </a:p>
          <a:p>
            <a:pPr marL="882650" lvl="1" indent="-28575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Which term(s) were harder to explain without using the typical “insider” words or descriptors?</a:t>
            </a:r>
          </a:p>
          <a:p>
            <a:pPr marL="882650" lvl="1" indent="-28575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What did participants typically revert to in order to help define the terms? Did they use acronyms or educational jargon, a longer explanation or a story?  </a:t>
            </a:r>
          </a:p>
          <a:p>
            <a:pPr marL="882650" lvl="1" indent="-285750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How do these efforts mirror what a family hears when we use this language without “translating” it? 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endParaRPr lang="en-US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endParaRPr dirty="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Forbidden phrases.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https://learn.k20center.ou.edu/strategy/3342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400" b="0" i="0" u="none" strike="noStrike" dirty="0">
              <a:solidFill>
                <a:srgbClr val="000000"/>
              </a:solidFill>
              <a:effectLst/>
              <a:latin typeface="Arial"/>
              <a:cs typeface="Arial"/>
              <a:sym typeface="Arial" panose="020B0604020202020204" pitchFamily="34" charset="0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(2021). 1-Minute Timer. YouTube.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4"/>
              </a:rPr>
              <a:t>https://www.youtube.com/watch?v=6ilD555O_RE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f13001b072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f13001b072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15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>
          <a:extLst>
            <a:ext uri="{FF2B5EF4-FFF2-40B4-BE49-F238E27FC236}">
              <a16:creationId xmlns:a16="http://schemas.microsoft.com/office/drawing/2014/main" id="{35D914E8-C94C-FDE2-E9BA-4077C9CB9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f13001b072_0_35:notes">
            <a:extLst>
              <a:ext uri="{FF2B5EF4-FFF2-40B4-BE49-F238E27FC236}">
                <a16:creationId xmlns:a16="http://schemas.microsoft.com/office/drawing/2014/main" id="{3ACE08A0-C403-8647-E6C5-522F03D00A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f13001b072_0_35:notes">
            <a:extLst>
              <a:ext uri="{FF2B5EF4-FFF2-40B4-BE49-F238E27FC236}">
                <a16:creationId xmlns:a16="http://schemas.microsoft.com/office/drawing/2014/main" id="{FB0F2B13-1DA2-19A0-A0F7-7668CEA24B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886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>
          <a:extLst>
            <a:ext uri="{FF2B5EF4-FFF2-40B4-BE49-F238E27FC236}">
              <a16:creationId xmlns:a16="http://schemas.microsoft.com/office/drawing/2014/main" id="{442F1D47-EA32-3E8F-4865-E34ECFDC6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f13001b072_0_35:notes">
            <a:extLst>
              <a:ext uri="{FF2B5EF4-FFF2-40B4-BE49-F238E27FC236}">
                <a16:creationId xmlns:a16="http://schemas.microsoft.com/office/drawing/2014/main" id="{74A81BA8-1048-9AA5-3D2B-1DBE84F1C9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f13001b072_0_35:notes">
            <a:extLst>
              <a:ext uri="{FF2B5EF4-FFF2-40B4-BE49-F238E27FC236}">
                <a16:creationId xmlns:a16="http://schemas.microsoft.com/office/drawing/2014/main" id="{633A8227-89B5-DC43-48BE-ED4F4F1CC5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b="0" i="0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Flamboyan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Foundation. (2022). Five roles families play. https://</a:t>
            </a:r>
            <a:r>
              <a:rPr lang="en-US" sz="1400" b="0" i="0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flamboyanfoundation.org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/wp-content/uploads/2022/11/Five-Roles-Families-Play_Flamboyan-</a:t>
            </a:r>
            <a:r>
              <a:rPr lang="en-US" sz="1400" b="0" i="0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Foundation.pdf</a:t>
            </a:r>
            <a:endParaRPr lang="en-US" sz="1400" b="0" i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400" b="0" i="0" u="none" strike="noStrik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I notice, I wonder.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https://learn.k20center.ou.edu/strategy/180</a:t>
            </a:r>
            <a:endParaRPr lang="en-US" sz="1400" b="0" i="0" u="sng" strike="noStrik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400" b="0" i="0" u="sng" strike="noStrike" dirty="0">
              <a:solidFill>
                <a:srgbClr val="000000"/>
              </a:solidFill>
              <a:effectLst/>
              <a:latin typeface="Arial"/>
              <a:cs typeface="Arial"/>
              <a:sym typeface="Arial" panose="020B0604020202020204" pitchFamily="34" charset="0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(2021). 5-Minute Timer. YouTube.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4"/>
              </a:rPr>
              <a:t>https://www.youtube.com/watch?v=EVS_yYQoLJg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573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>
          <a:extLst>
            <a:ext uri="{FF2B5EF4-FFF2-40B4-BE49-F238E27FC236}">
              <a16:creationId xmlns:a16="http://schemas.microsoft.com/office/drawing/2014/main" id="{F41F2EDC-AC8D-B7D9-928B-D18288644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f13001b072_0_35:notes">
            <a:extLst>
              <a:ext uri="{FF2B5EF4-FFF2-40B4-BE49-F238E27FC236}">
                <a16:creationId xmlns:a16="http://schemas.microsoft.com/office/drawing/2014/main" id="{BDBA1A0A-39BE-CEE7-9377-F74C3DF8EA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f13001b072_0_35:notes">
            <a:extLst>
              <a:ext uri="{FF2B5EF4-FFF2-40B4-BE49-F238E27FC236}">
                <a16:creationId xmlns:a16="http://schemas.microsoft.com/office/drawing/2014/main" id="{23DB7B45-C551-1075-3EE4-D7009458F8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501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>
          <a:extLst>
            <a:ext uri="{FF2B5EF4-FFF2-40B4-BE49-F238E27FC236}">
              <a16:creationId xmlns:a16="http://schemas.microsoft.com/office/drawing/2014/main" id="{66241BA8-9238-29DB-CD2C-FB1C73B69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f13001b072_0_35:notes">
            <a:extLst>
              <a:ext uri="{FF2B5EF4-FFF2-40B4-BE49-F238E27FC236}">
                <a16:creationId xmlns:a16="http://schemas.microsoft.com/office/drawing/2014/main" id="{1CBFD584-554C-3037-10FE-6510F84DAB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f13001b072_0_35:notes">
            <a:extLst>
              <a:ext uri="{FF2B5EF4-FFF2-40B4-BE49-F238E27FC236}">
                <a16:creationId xmlns:a16="http://schemas.microsoft.com/office/drawing/2014/main" id="{1ABEE8AC-4D4A-D042-F1F7-AC89FE91D2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378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f42c4a6b4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3f42c4a6b4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(5-8 minutes)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After completing the activity, at your table take 3-5 minutes to discuss: </a:t>
            </a:r>
            <a:endParaRPr dirty="0">
              <a:solidFill>
                <a:schemeClr val="dk1"/>
              </a:solidFill>
            </a:endParaRPr>
          </a:p>
          <a:p>
            <a:pPr marL="8826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Are there any categories your school’s family engagement programming tends to emphasize more than others? </a:t>
            </a:r>
            <a:endParaRPr dirty="0">
              <a:solidFill>
                <a:schemeClr val="dk1"/>
              </a:solidFill>
            </a:endParaRPr>
          </a:p>
          <a:p>
            <a:pPr marL="8826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</a:rPr>
              <a:t>Is there a particular activity that you would like to implement at your school? Why? </a:t>
            </a:r>
            <a:endParaRPr dirty="0">
              <a:solidFill>
                <a:schemeClr val="dk1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>
          <a:extLst>
            <a:ext uri="{FF2B5EF4-FFF2-40B4-BE49-F238E27FC236}">
              <a16:creationId xmlns:a16="http://schemas.microsoft.com/office/drawing/2014/main" id="{491A7431-AD86-3AD8-85EC-4F99706FF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ed89db72a1_1_0:notes">
            <a:extLst>
              <a:ext uri="{FF2B5EF4-FFF2-40B4-BE49-F238E27FC236}">
                <a16:creationId xmlns:a16="http://schemas.microsoft.com/office/drawing/2014/main" id="{7E158B56-5E13-C183-6265-A7C8071CEF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ed89db72a1_1_0:notes">
            <a:extLst>
              <a:ext uri="{FF2B5EF4-FFF2-40B4-BE49-F238E27FC236}">
                <a16:creationId xmlns:a16="http://schemas.microsoft.com/office/drawing/2014/main" id="{48183C88-9A86-13D0-F4F3-1644F8692D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807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ed89db72a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ed89db72a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00" y="1680645"/>
            <a:ext cx="7985801" cy="1053719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14588" y="2842458"/>
            <a:ext cx="7984194" cy="1397000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chemeClr val="bg1"/>
              </a:buClr>
              <a:buNone/>
              <a:defRPr>
                <a:solidFill>
                  <a:schemeClr val="tx2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57D62-FCF4-8D9E-AB35-0F2B57CFEC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98114" y="3994438"/>
            <a:ext cx="533574" cy="8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384C1E7-5E3D-A621-C2AF-8355619A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800CFF90-44AF-7644-A3CC-9BC9ACF5E8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9EA15-98CA-7EE9-3B05-C241EF97E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902" y="559689"/>
            <a:ext cx="5888686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FEF5416A-26C5-9714-10A8-C5E39DA6B9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22B838-4AE4-B265-F699-6BC27C1316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1951" y="559688"/>
            <a:ext cx="2139951" cy="213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Numbered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962" y="274638"/>
            <a:ext cx="7529387" cy="993775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5962" y="1370013"/>
            <a:ext cx="7529386" cy="3262312"/>
          </a:xfrm>
          <a:prstGeom prst="rect">
            <a:avLst/>
          </a:prstGeom>
        </p:spPr>
        <p:txBody>
          <a:bodyPr/>
          <a:lstStyle>
            <a:lvl1pPr marL="457200" indent="-393192">
              <a:spcBef>
                <a:spcPts val="520"/>
              </a:spcBef>
              <a:buClr>
                <a:schemeClr val="tx2"/>
              </a:buClr>
              <a:buFont typeface="+mj-lt"/>
              <a:buAutoNum type="arabicPeriod"/>
              <a:defRPr/>
            </a:lvl1pPr>
            <a:lvl2pPr marL="685800" indent="-320040">
              <a:buClr>
                <a:schemeClr val="bg2"/>
              </a:buClr>
              <a:buFont typeface="+mj-lt"/>
              <a:buAutoNum type="alphaLcPeriod"/>
              <a:defRPr/>
            </a:lvl2pPr>
            <a:lvl3pPr marL="1143000" indent="-320040">
              <a:buClr>
                <a:schemeClr val="accent3"/>
              </a:buClr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C2038-DC07-5E02-E195-A77D193FB5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15348" y="4195346"/>
            <a:ext cx="533574" cy="8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Bulleted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962" y="274638"/>
            <a:ext cx="7529387" cy="993775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38BF217-7A31-7C24-034C-4E40EC09A5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5962" y="1370012"/>
            <a:ext cx="7529387" cy="3262311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316D87-50F1-6CAF-8C9E-798A19804A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15348" y="4195346"/>
            <a:ext cx="533574" cy="8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3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457200" indent="-393192">
              <a:spcBef>
                <a:spcPts val="520"/>
              </a:spcBef>
              <a:buClr>
                <a:schemeClr val="tx2"/>
              </a:buClr>
              <a:buFont typeface="+mj-lt"/>
              <a:buAutoNum type="arabicPeriod"/>
              <a:defRPr/>
            </a:lvl1pPr>
            <a:lvl2pPr marL="685800" indent="-320040">
              <a:buClr>
                <a:schemeClr val="bg2"/>
              </a:buClr>
              <a:buFont typeface="+mj-lt"/>
              <a:buAutoNum type="alphaLcPeriod"/>
              <a:defRPr/>
            </a:lvl2pPr>
            <a:lvl3pPr marL="1143000" indent="-320040">
              <a:buClr>
                <a:schemeClr val="accent3"/>
              </a:buClr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C7BCD9F-E034-21A9-D6AD-3B8F6C5C579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03361" y="1370013"/>
            <a:ext cx="3509840" cy="3262312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B7819E4-B8EC-B70B-62AE-E309C2BDF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2" y="274638"/>
            <a:ext cx="7529387" cy="993775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B0B6F5-36B5-AE69-5A01-1FC398FDB8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15348" y="4195346"/>
            <a:ext cx="533574" cy="8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36BF210-CCD8-759E-6DF3-86D6A965E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2" y="274638"/>
            <a:ext cx="7529387" cy="993775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2DCBEB9-850E-AAD6-DC7F-A8F20ABA34A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985962" y="1382454"/>
            <a:ext cx="3509840" cy="3262312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4E506-383F-4494-71AC-FE86D4274D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15348" y="4195346"/>
            <a:ext cx="533574" cy="8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611303-E04A-1825-BE46-E07EDB889C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15348" y="4195346"/>
            <a:ext cx="533574" cy="8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374F3B0-7ECA-A536-B915-5686D2FD599E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0237" y="1943894"/>
            <a:ext cx="3868737" cy="2762250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6044EA0-6556-2DAC-A77C-818A514E5B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45028" y="1943894"/>
            <a:ext cx="3868737" cy="2762250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509584-F2A6-7CB7-AACD-5D6C625857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15348" y="4195346"/>
            <a:ext cx="533574" cy="8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339E09-80BA-BA08-6B4F-61522B4B0D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43801" y="3927072"/>
            <a:ext cx="533574" cy="8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C30F0D-D5C4-057C-103A-71FB8358E8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43801" y="3863277"/>
            <a:ext cx="533574" cy="8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11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254C4E-3DF5-8141-29F0-1CCDF57184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43801" y="3863277"/>
            <a:ext cx="533574" cy="8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913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E8B97F-3317-82A7-BD5E-2D39292BA7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15348" y="4195346"/>
            <a:ext cx="533574" cy="8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02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AABDF-AD36-A9C9-37AB-903B570FA4B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62708" y="521400"/>
            <a:ext cx="3868737" cy="4209219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8AFF98-7C03-0C20-4FCA-9DA3A0D55D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08033" y="4203518"/>
            <a:ext cx="533574" cy="8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B40A80-E9AF-0C72-960B-3341A0F3B0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8033" y="4203518"/>
            <a:ext cx="533574" cy="87395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67F2D-DA19-FE6E-6874-EB9C1D5813E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62708" y="521400"/>
            <a:ext cx="3868737" cy="4209219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al Strategy">
  <p:cSld name="1_Instructional Strateg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985962" y="274638"/>
            <a:ext cx="7529387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985962" y="1382454"/>
            <a:ext cx="350984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600"/>
              <a:buChar char="o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accent3"/>
              </a:buClr>
              <a:buSzPts val="2600"/>
              <a:buChar char="▪"/>
              <a:defRPr/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Char char="•"/>
              <a:defRPr/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1" name="Google Shape;3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5348" y="4195346"/>
            <a:ext cx="533574" cy="8739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9344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2" r:id="rId4"/>
    <p:sldLayoutId id="2147483703" r:id="rId5"/>
    <p:sldLayoutId id="2147483716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8" r:id="rId13"/>
    <p:sldLayoutId id="2147483720" r:id="rId14"/>
    <p:sldLayoutId id="2147483721" r:id="rId15"/>
    <p:sldLayoutId id="2147483711" r:id="rId16"/>
    <p:sldLayoutId id="2147483712" r:id="rId17"/>
    <p:sldLayoutId id="2147483722" r:id="rId18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chemeClr val="tx2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bg2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chemeClr val="accent3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5C4E7F9-2C22-5D85-545D-C8FBCD851E96}"/>
              </a:ext>
            </a:extLst>
          </p:cNvPr>
          <p:cNvSpPr txBox="1">
            <a:spLocks/>
          </p:cNvSpPr>
          <p:nvPr userDrawn="1"/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>
            <a:lvl1pPr marL="457200" indent="-393192" algn="l" rtl="0" fontAlgn="base">
              <a:spcBef>
                <a:spcPts val="520"/>
              </a:spcBef>
              <a:spcAft>
                <a:spcPct val="0"/>
              </a:spcAft>
              <a:buClr>
                <a:schemeClr val="tx2"/>
              </a:buClr>
              <a:buFont typeface="+mj-lt"/>
              <a:buAutoNum type="arabicPeriod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320040" algn="l" rtl="0" fontAlgn="base">
              <a:spcBef>
                <a:spcPts val="400"/>
              </a:spcBef>
              <a:spcAft>
                <a:spcPct val="0"/>
              </a:spcAft>
              <a:buClr>
                <a:schemeClr val="bg2"/>
              </a:buClr>
              <a:buFont typeface="+mj-lt"/>
              <a:buAutoNum type="alphaLcPeriod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320040" algn="l" rtl="0" fontAlgn="base">
              <a:spcBef>
                <a:spcPts val="340"/>
              </a:spcBef>
              <a:spcAft>
                <a:spcPct val="0"/>
              </a:spcAft>
              <a:buClr>
                <a:schemeClr val="accent3"/>
              </a:buClr>
              <a:buFont typeface="+mj-lt"/>
              <a:buAutoNum type="romanLcPeriod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320040" algn="l" rtl="0" fontAlgn="base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320040" algn="l" rtl="0" fontAlgn="base">
              <a:lnSpc>
                <a:spcPct val="10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dirty="0"/>
              <a:t>Click to edit Master text styles</a:t>
            </a:r>
          </a:p>
          <a:p>
            <a:pPr lvl="1" eaLnBrk="1" hangingPunct="1"/>
            <a:r>
              <a:rPr lang="en-US" dirty="0"/>
              <a:t>Second level</a:t>
            </a:r>
          </a:p>
          <a:p>
            <a:pPr lvl="2" eaLnBrk="1" hangingPunct="1"/>
            <a:r>
              <a:rPr lang="en-US" dirty="0"/>
              <a:t>Third level</a:t>
            </a:r>
          </a:p>
          <a:p>
            <a:pPr lvl="3" eaLnBrk="1" hangingPunct="1"/>
            <a:r>
              <a:rPr lang="en-US" dirty="0"/>
              <a:t>Fourth level</a:t>
            </a:r>
          </a:p>
          <a:p>
            <a:pPr lvl="4" eaLnBrk="1" hangingPunct="1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2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chemeClr val="accent4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2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5" Type="http://schemas.openxmlformats.org/officeDocument/2006/relationships/hyperlink" Target="http://k20.ou.edu/r1" TargetMode="External"/><Relationship Id="rId4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Navigating Partnerships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Engaging Families through College and Career Readiness</a:t>
            </a:r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3200" y="560388"/>
            <a:ext cx="5767388" cy="2139950"/>
          </a:xfrm>
        </p:spPr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pPr marL="64008" indent="0">
              <a:buClr>
                <a:schemeClr val="bg1"/>
              </a:buClr>
              <a:buNone/>
            </a:pPr>
            <a:r>
              <a:rPr lang="en-US" dirty="0">
                <a:solidFill>
                  <a:schemeClr val="lt1"/>
                </a:solidFill>
              </a:rPr>
              <a:t>How can we begin to view and implement family engagement as a strategy to achieve student success?</a:t>
            </a:r>
            <a:endParaRPr lang="en-US" dirty="0"/>
          </a:p>
          <a:p>
            <a:pPr marL="64008" indent="0">
              <a:buClr>
                <a:schemeClr val="bg1"/>
              </a:buClr>
              <a:buNone/>
            </a:pPr>
            <a:endParaRPr lang="en-US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59689"/>
            <a:ext cx="7886700" cy="1052980"/>
          </a:xfrm>
        </p:spPr>
        <p:txBody>
          <a:bodyPr>
            <a:normAutofit/>
          </a:bodyPr>
          <a:lstStyle/>
          <a:p>
            <a:r>
              <a:rPr lang="en-US" altLang="en-US" sz="3600" dirty="0">
                <a:solidFill>
                  <a:schemeClr val="tx2"/>
                </a:solidFill>
              </a:rPr>
              <a:t>Learning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4999" y="1612669"/>
            <a:ext cx="7952048" cy="2971142"/>
          </a:xfrm>
        </p:spPr>
        <p:txBody>
          <a:bodyPr rtlCol="0">
            <a:normAutofit fontScale="92500" lnSpcReduction="10000"/>
          </a:bodyPr>
          <a:lstStyle/>
          <a:p>
            <a:r>
              <a:rPr lang="en-US" dirty="0"/>
              <a:t>Identify GEAR UP METRO family engagement support and resources. </a:t>
            </a:r>
          </a:p>
          <a:p>
            <a:r>
              <a:rPr lang="en-US" dirty="0"/>
              <a:t>Recognize family engagement as a strategy for student success.</a:t>
            </a:r>
          </a:p>
          <a:p>
            <a:r>
              <a:rPr lang="en-US" dirty="0"/>
              <a:t>Evaluate family engagement activities that align to career pathway exploration.</a:t>
            </a:r>
          </a:p>
          <a:p>
            <a:r>
              <a:rPr lang="en-US" dirty="0"/>
              <a:t>Collaborate with peers to identify implementation strategies.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89"/>
          <p:cNvSpPr txBox="1">
            <a:spLocks noGrp="1"/>
          </p:cNvSpPr>
          <p:nvPr>
            <p:ph type="body" idx="1"/>
          </p:nvPr>
        </p:nvSpPr>
        <p:spPr>
          <a:xfrm>
            <a:off x="969372" y="932766"/>
            <a:ext cx="4958461" cy="384021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52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Select a card. 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Read the word at the top silently.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You may use: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o"/>
            </a:pPr>
            <a:r>
              <a:rPr lang="en-US" sz="2400" dirty="0"/>
              <a:t>Words and phrases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o"/>
            </a:pPr>
            <a:r>
              <a:rPr lang="en-US" sz="2400" dirty="0"/>
              <a:t>Minimal hand movement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You may not use: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o"/>
            </a:pPr>
            <a:r>
              <a:rPr lang="en-US" sz="2400" dirty="0"/>
              <a:t>Any part of the target word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o"/>
            </a:pPr>
            <a:r>
              <a:rPr lang="en-US" sz="2400" dirty="0"/>
              <a:t>Any words listed below </a:t>
            </a:r>
            <a:endParaRPr sz="2400"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o"/>
            </a:pPr>
            <a:r>
              <a:rPr lang="en-US" sz="2400" dirty="0"/>
              <a:t>No acting or sound effects!</a:t>
            </a:r>
            <a:endParaRPr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C01875-F746-9B79-C513-6515F92B71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4763" y="490186"/>
            <a:ext cx="2540000" cy="2146300"/>
          </a:xfrm>
          <a:prstGeom prst="rect">
            <a:avLst/>
          </a:prstGeom>
        </p:spPr>
      </p:pic>
      <p:pic>
        <p:nvPicPr>
          <p:cNvPr id="6" name="K20 Center 1 minute timer_VeryFast480.mp4">
            <a:hlinkClick r:id="" action="ppaction://media"/>
            <a:extLst>
              <a:ext uri="{FF2B5EF4-FFF2-40B4-BE49-F238E27FC236}">
                <a16:creationId xmlns:a16="http://schemas.microsoft.com/office/drawing/2014/main" id="{07969E2B-6062-575B-5621-E81BC91688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11610" y="2925803"/>
            <a:ext cx="2986306" cy="16803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BA22A9-9CF8-13F1-77A1-7136B2409A32}"/>
              </a:ext>
            </a:extLst>
          </p:cNvPr>
          <p:cNvSpPr txBox="1"/>
          <p:nvPr/>
        </p:nvSpPr>
        <p:spPr>
          <a:xfrm>
            <a:off x="969373" y="370517"/>
            <a:ext cx="442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</a:rPr>
              <a:t>Forbidden Phrases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C01875-F746-9B79-C513-6515F92B7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326" y="948685"/>
            <a:ext cx="2254549" cy="1905094"/>
          </a:xfrm>
          <a:prstGeom prst="rect">
            <a:avLst/>
          </a:prstGeom>
        </p:spPr>
      </p:pic>
      <p:sp>
        <p:nvSpPr>
          <p:cNvPr id="481" name="Google Shape;481;p89"/>
          <p:cNvSpPr txBox="1">
            <a:spLocks noGrp="1"/>
          </p:cNvSpPr>
          <p:nvPr>
            <p:ph type="body" idx="1"/>
          </p:nvPr>
        </p:nvSpPr>
        <p:spPr>
          <a:xfrm>
            <a:off x="947225" y="948685"/>
            <a:ext cx="5308101" cy="331851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400" dirty="0"/>
              <a:t>Which terms were more difficult to explain without using the typical “insider” words or descriptors?</a:t>
            </a:r>
          </a:p>
          <a:p>
            <a:r>
              <a:rPr lang="en-US" sz="2400" dirty="0"/>
              <a:t>What did you typically revert to? Using acronyms or educational jargon? Giving a longer explanation?</a:t>
            </a:r>
          </a:p>
          <a:p>
            <a:r>
              <a:rPr lang="en-US" sz="2400" dirty="0"/>
              <a:t>Do you think this mirrors what a family hears?</a:t>
            </a:r>
          </a:p>
          <a:p>
            <a:endParaRPr lang="en-US" sz="2400" dirty="0"/>
          </a:p>
          <a:p>
            <a:pPr marL="63500" indent="0">
              <a:buNone/>
            </a:pPr>
            <a:endParaRPr lang="en-US" sz="2400" dirty="0"/>
          </a:p>
        </p:txBody>
      </p:sp>
      <p:sp>
        <p:nvSpPr>
          <p:cNvPr id="14" name="Google Shape;481;p89">
            <a:extLst>
              <a:ext uri="{FF2B5EF4-FFF2-40B4-BE49-F238E27FC236}">
                <a16:creationId xmlns:a16="http://schemas.microsoft.com/office/drawing/2014/main" id="{BC2DAFA8-19A1-3B62-B5A0-3B8078FF0A99}"/>
              </a:ext>
            </a:extLst>
          </p:cNvPr>
          <p:cNvSpPr txBox="1">
            <a:spLocks/>
          </p:cNvSpPr>
          <p:nvPr/>
        </p:nvSpPr>
        <p:spPr bwMode="auto">
          <a:xfrm>
            <a:off x="947225" y="3248891"/>
            <a:ext cx="7671258" cy="1018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lvl1pPr marL="457200" lvl="0" indent="-393700" algn="l" rtl="0" eaLnBrk="1" fontAlgn="base" hangingPunct="1"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lvl="1" indent="-393700" algn="l" rtl="0" eaLnBrk="1" fontAlgn="base" hangingPunct="1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6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lvl="2" indent="-393700" algn="l" rtl="0" eaLnBrk="1" fontAlgn="base" hangingPunct="1">
              <a:spcBef>
                <a:spcPts val="34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Wingdings" pitchFamily="2" charset="2"/>
              <a:buChar char="▪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lvl="3" indent="-39370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lvl="4" indent="-360680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7AD276-6B90-ECEA-B378-2BC653CA5F29}"/>
              </a:ext>
            </a:extLst>
          </p:cNvPr>
          <p:cNvSpPr txBox="1"/>
          <p:nvPr/>
        </p:nvSpPr>
        <p:spPr>
          <a:xfrm>
            <a:off x="947225" y="302354"/>
            <a:ext cx="442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</a:rPr>
              <a:t>Forbidden Phrases</a:t>
            </a:r>
          </a:p>
        </p:txBody>
      </p:sp>
    </p:spTree>
    <p:extLst>
      <p:ext uri="{BB962C8B-B14F-4D97-AF65-F5344CB8AC3E}">
        <p14:creationId xmlns:p14="http://schemas.microsoft.com/office/powerpoint/2010/main" val="255225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7A2B4-E891-8F8D-842A-832FFDC26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 dirty="0"/>
              <a:t>What do we know about Family Engagement?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4B3894-7B83-8725-D791-287B5ABF93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85963" y="1370012"/>
            <a:ext cx="5050696" cy="326231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Parent engagement and shared leadership roles result in higher achievement in high school, increased graduation rates, increased PSE admission rates, and a higher percentage of students enrolled in PSE (Plagens, 2011; Velez, 2020).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Google Shape;468;p87" title="OKANA Leadership Summit 07-28-2025-207.jpg">
            <a:extLst>
              <a:ext uri="{FF2B5EF4-FFF2-40B4-BE49-F238E27FC236}">
                <a16:creationId xmlns:a16="http://schemas.microsoft.com/office/drawing/2014/main" id="{F69B96D3-FF7C-0FEE-F028-40A1CFEB3FA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79805" y="2997588"/>
            <a:ext cx="2635544" cy="1525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67;p87" title="OKANA Leadership Summit 07-28-2025-196.jpg">
            <a:extLst>
              <a:ext uri="{FF2B5EF4-FFF2-40B4-BE49-F238E27FC236}">
                <a16:creationId xmlns:a16="http://schemas.microsoft.com/office/drawing/2014/main" id="{BDF5F81C-79B4-FC5C-FA55-8DB20D7B4CD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9805" y="1370012"/>
            <a:ext cx="2635544" cy="15259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2667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>
          <a:extLst>
            <a:ext uri="{FF2B5EF4-FFF2-40B4-BE49-F238E27FC236}">
              <a16:creationId xmlns:a16="http://schemas.microsoft.com/office/drawing/2014/main" id="{69998879-E4B7-BA3B-B008-1EE069C4D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89">
            <a:extLst>
              <a:ext uri="{FF2B5EF4-FFF2-40B4-BE49-F238E27FC236}">
                <a16:creationId xmlns:a16="http://schemas.microsoft.com/office/drawing/2014/main" id="{942671FB-CAEA-6B9D-8BE2-A492B1D579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01397" y="1066749"/>
            <a:ext cx="7447180" cy="390928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400" dirty="0"/>
              <a:t>Despite the challenges we often face with family engagement in schools, research has shown time and again that parents/families who are engaged in their child’s learning are one of the ingredients in academic success for students. </a:t>
            </a:r>
          </a:p>
          <a:p>
            <a:r>
              <a:rPr lang="en-US" sz="2400" dirty="0"/>
              <a:t>Over the last decade, family engagement research has helped evolve our thinking around defining what it looks like for parents/guardians/family members to be involved in their student’s education.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83255C-B033-9CFA-4EE3-592D2C28CC4D}"/>
              </a:ext>
            </a:extLst>
          </p:cNvPr>
          <p:cNvSpPr txBox="1"/>
          <p:nvPr/>
        </p:nvSpPr>
        <p:spPr>
          <a:xfrm>
            <a:off x="947225" y="302354"/>
            <a:ext cx="7601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</a:rPr>
              <a:t>What do we know…? </a:t>
            </a:r>
          </a:p>
        </p:txBody>
      </p:sp>
    </p:spTree>
    <p:extLst>
      <p:ext uri="{BB962C8B-B14F-4D97-AF65-F5344CB8AC3E}">
        <p14:creationId xmlns:p14="http://schemas.microsoft.com/office/powerpoint/2010/main" val="2488028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80">
          <a:extLst>
            <a:ext uri="{FF2B5EF4-FFF2-40B4-BE49-F238E27FC236}">
              <a16:creationId xmlns:a16="http://schemas.microsoft.com/office/drawing/2014/main" id="{EE94D709-A1B5-83AE-8473-966490873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89">
            <a:extLst>
              <a:ext uri="{FF2B5EF4-FFF2-40B4-BE49-F238E27FC236}">
                <a16:creationId xmlns:a16="http://schemas.microsoft.com/office/drawing/2014/main" id="{B029E8E6-F162-4680-B8AC-FF2168FC56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26" y="909617"/>
            <a:ext cx="5432309" cy="356668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5138" indent="-401638">
              <a:buFont typeface="+mj-lt"/>
              <a:buAutoNum type="arabicPeriod"/>
            </a:pPr>
            <a:r>
              <a:rPr lang="en-US" dirty="0"/>
              <a:t>Download and open a copy of “Five Roles Families Play to Accelerate Student Learning.”  </a:t>
            </a:r>
          </a:p>
          <a:p>
            <a:pPr marL="465138" indent="-401638">
              <a:buFont typeface="+mj-lt"/>
              <a:buAutoNum type="arabicPeriod"/>
            </a:pPr>
            <a:r>
              <a:rPr lang="en-US" dirty="0"/>
              <a:t>Read the document. </a:t>
            </a:r>
          </a:p>
          <a:p>
            <a:pPr marL="465138" indent="-401638">
              <a:buFont typeface="+mj-lt"/>
              <a:buAutoNum type="arabicPeriod"/>
            </a:pPr>
            <a:r>
              <a:rPr lang="en-US" dirty="0"/>
              <a:t>Write down something you notice (a true statement) and something you wonder about (a question).   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818F16-E043-7FC4-DC9F-D62472777A15}"/>
              </a:ext>
            </a:extLst>
          </p:cNvPr>
          <p:cNvSpPr txBox="1"/>
          <p:nvPr/>
        </p:nvSpPr>
        <p:spPr>
          <a:xfrm>
            <a:off x="947225" y="302354"/>
            <a:ext cx="7601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n-lt"/>
              </a:rPr>
              <a:t>I Notice, I Wonder</a:t>
            </a:r>
          </a:p>
        </p:txBody>
      </p:sp>
      <p:sp>
        <p:nvSpPr>
          <p:cNvPr id="4" name="Google Shape;481;p89">
            <a:extLst>
              <a:ext uri="{FF2B5EF4-FFF2-40B4-BE49-F238E27FC236}">
                <a16:creationId xmlns:a16="http://schemas.microsoft.com/office/drawing/2014/main" id="{0521C516-AA00-FE81-4AA1-AA75868EE746}"/>
              </a:ext>
            </a:extLst>
          </p:cNvPr>
          <p:cNvSpPr txBox="1">
            <a:spLocks/>
          </p:cNvSpPr>
          <p:nvPr/>
        </p:nvSpPr>
        <p:spPr bwMode="auto">
          <a:xfrm>
            <a:off x="6491177" y="2389329"/>
            <a:ext cx="2254796" cy="64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lvl1pPr marL="457200" lvl="0" indent="-393700" algn="l" rtl="0" eaLnBrk="1" fontAlgn="base" hangingPunct="1"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lvl="1" indent="-393700" algn="l" rtl="0" eaLnBrk="1" fontAlgn="base" hangingPunct="1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6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lvl="2" indent="-393700" algn="l" rtl="0" eaLnBrk="1" fontAlgn="base" hangingPunct="1">
              <a:spcBef>
                <a:spcPts val="34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Wingdings" pitchFamily="2" charset="2"/>
              <a:buChar char="▪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lvl="3" indent="-39370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lvl="4" indent="-360680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indent="0" algn="ctr">
              <a:buNone/>
            </a:pPr>
            <a:r>
              <a:rPr lang="en-US" dirty="0">
                <a:solidFill>
                  <a:schemeClr val="tx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k20.ou.edu/r1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CFA535-E23C-AA15-E04A-32123F9D3D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8573" y="486067"/>
            <a:ext cx="1860004" cy="1875045"/>
          </a:xfrm>
          <a:prstGeom prst="rect">
            <a:avLst/>
          </a:prstGeom>
        </p:spPr>
      </p:pic>
      <p:pic>
        <p:nvPicPr>
          <p:cNvPr id="8" name="K20 Center 5 minute timer-360p.mp4">
            <a:hlinkClick r:id="" action="ppaction://media"/>
            <a:extLst>
              <a:ext uri="{FF2B5EF4-FFF2-40B4-BE49-F238E27FC236}">
                <a16:creationId xmlns:a16="http://schemas.microsoft.com/office/drawing/2014/main" id="{304BB39D-9F46-E7B3-9FB9-2B330262E7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61720" y="3168502"/>
            <a:ext cx="2784568" cy="156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6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1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>
          <a:extLst>
            <a:ext uri="{FF2B5EF4-FFF2-40B4-BE49-F238E27FC236}">
              <a16:creationId xmlns:a16="http://schemas.microsoft.com/office/drawing/2014/main" id="{58AE1376-C3B3-2C3E-A26D-106E88A33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CAEB6FC9-EA10-3CE5-A990-770CF8A69D31}"/>
              </a:ext>
            </a:extLst>
          </p:cNvPr>
          <p:cNvSpPr txBox="1"/>
          <p:nvPr/>
        </p:nvSpPr>
        <p:spPr>
          <a:xfrm>
            <a:off x="947225" y="302354"/>
            <a:ext cx="7601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Card Sort: CCR Family Standards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561A944-4FAE-0697-3437-A0717A25BB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625704"/>
              </p:ext>
            </p:extLst>
          </p:nvPr>
        </p:nvGraphicFramePr>
        <p:xfrm>
          <a:off x="1047196" y="1108708"/>
          <a:ext cx="7174311" cy="3350003"/>
        </p:xfrm>
        <a:graphic>
          <a:graphicData uri="http://schemas.openxmlformats.org/drawingml/2006/table">
            <a:tbl>
              <a:tblPr firstRow="1" bandRow="1">
                <a:tableStyleId>{BEDF182F-1DE7-4F13-8AA3-002D9E3B458A}</a:tableStyleId>
              </a:tblPr>
              <a:tblGrid>
                <a:gridCol w="2391437">
                  <a:extLst>
                    <a:ext uri="{9D8B030D-6E8A-4147-A177-3AD203B41FA5}">
                      <a16:colId xmlns:a16="http://schemas.microsoft.com/office/drawing/2014/main" val="3647503511"/>
                    </a:ext>
                  </a:extLst>
                </a:gridCol>
                <a:gridCol w="2391437">
                  <a:extLst>
                    <a:ext uri="{9D8B030D-6E8A-4147-A177-3AD203B41FA5}">
                      <a16:colId xmlns:a16="http://schemas.microsoft.com/office/drawing/2014/main" val="2287164061"/>
                    </a:ext>
                  </a:extLst>
                </a:gridCol>
                <a:gridCol w="2391437">
                  <a:extLst>
                    <a:ext uri="{9D8B030D-6E8A-4147-A177-3AD203B41FA5}">
                      <a16:colId xmlns:a16="http://schemas.microsoft.com/office/drawing/2014/main" val="2961930352"/>
                    </a:ext>
                  </a:extLst>
                </a:gridCol>
              </a:tblGrid>
              <a:tr h="521429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Knowledge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Skills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Attitude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096618"/>
                  </a:ext>
                </a:extLst>
              </a:tr>
              <a:tr h="2828574">
                <a:tc>
                  <a:txBody>
                    <a:bodyPr/>
                    <a:lstStyle/>
                    <a:p>
                      <a:pPr marL="63500" indent="0">
                        <a:buNone/>
                      </a:pPr>
                      <a:r>
                        <a:rPr lang="en-US" sz="2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Information that families need to understand CCR (College and Career Readiness)</a:t>
                      </a:r>
                    </a:p>
                    <a:p>
                      <a:pPr marL="63500" indent="0">
                        <a:buNone/>
                      </a:pPr>
                      <a:endParaRPr lang="en-US" sz="2200" dirty="0"/>
                    </a:p>
                    <a:p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3500" indent="0">
                        <a:buNone/>
                      </a:pPr>
                      <a:r>
                        <a:rPr lang="en-US" sz="2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Actions or abilities that families practice to support their student’s CCR</a:t>
                      </a:r>
                    </a:p>
                    <a:p>
                      <a:endParaRPr lang="en-US" sz="2200" dirty="0"/>
                    </a:p>
                    <a:p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Beliefs, confidence, or mindsets that encourage CCR</a:t>
                      </a:r>
                      <a:endParaRPr lang="en-US" sz="2200" dirty="0"/>
                    </a:p>
                    <a:p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0146281"/>
                  </a:ext>
                </a:extLst>
              </a:tr>
            </a:tbl>
          </a:graphicData>
        </a:graphic>
      </p:graphicFrame>
      <p:pic>
        <p:nvPicPr>
          <p:cNvPr id="3" name="Google Shape;489;p90" descr="a group of people are dancing in a hallway and the word team work is visible (Provided by Tenor)">
            <a:extLst>
              <a:ext uri="{FF2B5EF4-FFF2-40B4-BE49-F238E27FC236}">
                <a16:creationId xmlns:a16="http://schemas.microsoft.com/office/drawing/2014/main" id="{4398CF62-E0D3-EBE4-FD9B-3092B7AAB71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9379" y="2969777"/>
            <a:ext cx="2402128" cy="14889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6470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>
          <a:extLst>
            <a:ext uri="{FF2B5EF4-FFF2-40B4-BE49-F238E27FC236}">
              <a16:creationId xmlns:a16="http://schemas.microsoft.com/office/drawing/2014/main" id="{BA6F4EFB-AACC-0839-7E41-4A3666DBA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A0796957-B0F5-16B5-F56C-C686B9094206}"/>
              </a:ext>
            </a:extLst>
          </p:cNvPr>
          <p:cNvSpPr txBox="1"/>
          <p:nvPr/>
        </p:nvSpPr>
        <p:spPr>
          <a:xfrm>
            <a:off x="947225" y="302354"/>
            <a:ext cx="7601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</a:t>
            </a:r>
          </a:p>
        </p:txBody>
      </p:sp>
      <p:sp>
        <p:nvSpPr>
          <p:cNvPr id="6" name="Google Shape;481;p89">
            <a:extLst>
              <a:ext uri="{FF2B5EF4-FFF2-40B4-BE49-F238E27FC236}">
                <a16:creationId xmlns:a16="http://schemas.microsoft.com/office/drawing/2014/main" id="{66EDB492-8506-0DEE-F57B-DC104C5EF8C6}"/>
              </a:ext>
            </a:extLst>
          </p:cNvPr>
          <p:cNvSpPr txBox="1">
            <a:spLocks/>
          </p:cNvSpPr>
          <p:nvPr/>
        </p:nvSpPr>
        <p:spPr bwMode="auto">
          <a:xfrm>
            <a:off x="947224" y="2345046"/>
            <a:ext cx="7876209" cy="2188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lvl1pPr marL="457200" lvl="0" indent="-393700" algn="l" rtl="0" eaLnBrk="1" fontAlgn="base" hangingPunct="1"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lvl="1" indent="-393700" algn="l" rtl="0" eaLnBrk="1" fontAlgn="base" hangingPunct="1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6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lvl="2" indent="-393700" algn="l" rtl="0" eaLnBrk="1" fontAlgn="base" hangingPunct="1">
              <a:spcBef>
                <a:spcPts val="34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Wingdings" pitchFamily="2" charset="2"/>
              <a:buChar char="▪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lvl="3" indent="-39370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lvl="4" indent="-360680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Which category had the most activities?</a:t>
            </a:r>
          </a:p>
          <a:p>
            <a:r>
              <a:rPr lang="en-US" dirty="0"/>
              <a:t>Are there any categories that your school’s Family Engagement programming tends to emphasize more than others? 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3DF2FB-96D5-A3B0-662A-EE226D7388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036486"/>
              </p:ext>
            </p:extLst>
          </p:nvPr>
        </p:nvGraphicFramePr>
        <p:xfrm>
          <a:off x="1047196" y="1108709"/>
          <a:ext cx="7174311" cy="1347487"/>
        </p:xfrm>
        <a:graphic>
          <a:graphicData uri="http://schemas.openxmlformats.org/drawingml/2006/table">
            <a:tbl>
              <a:tblPr firstRow="1" bandRow="1">
                <a:tableStyleId>{BEDF182F-1DE7-4F13-8AA3-002D9E3B458A}</a:tableStyleId>
              </a:tblPr>
              <a:tblGrid>
                <a:gridCol w="2391437">
                  <a:extLst>
                    <a:ext uri="{9D8B030D-6E8A-4147-A177-3AD203B41FA5}">
                      <a16:colId xmlns:a16="http://schemas.microsoft.com/office/drawing/2014/main" val="3647503511"/>
                    </a:ext>
                  </a:extLst>
                </a:gridCol>
                <a:gridCol w="2391437">
                  <a:extLst>
                    <a:ext uri="{9D8B030D-6E8A-4147-A177-3AD203B41FA5}">
                      <a16:colId xmlns:a16="http://schemas.microsoft.com/office/drawing/2014/main" val="2287164061"/>
                    </a:ext>
                  </a:extLst>
                </a:gridCol>
                <a:gridCol w="2391437">
                  <a:extLst>
                    <a:ext uri="{9D8B030D-6E8A-4147-A177-3AD203B41FA5}">
                      <a16:colId xmlns:a16="http://schemas.microsoft.com/office/drawing/2014/main" val="2961930352"/>
                    </a:ext>
                  </a:extLst>
                </a:gridCol>
              </a:tblGrid>
              <a:tr h="376531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Knowledge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Skills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Attitude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096618"/>
                  </a:ext>
                </a:extLst>
              </a:tr>
              <a:tr h="859807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0146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7398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7826DB-BFBB-53F0-18F5-ED7E54D6B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849" y="317500"/>
            <a:ext cx="7543800" cy="4508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>
          <a:extLst>
            <a:ext uri="{FF2B5EF4-FFF2-40B4-BE49-F238E27FC236}">
              <a16:creationId xmlns:a16="http://schemas.microsoft.com/office/drawing/2014/main" id="{8E844F40-9923-FF38-E6E9-677BA58FE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21E166-1A37-FE5C-75DD-1F0F15B3B55F}"/>
              </a:ext>
            </a:extLst>
          </p:cNvPr>
          <p:cNvSpPr txBox="1"/>
          <p:nvPr/>
        </p:nvSpPr>
        <p:spPr>
          <a:xfrm>
            <a:off x="1130032" y="699401"/>
            <a:ext cx="3441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+mj-lt"/>
              </a:rPr>
              <a:t>Think–Pair–Share</a:t>
            </a:r>
            <a:endParaRPr lang="en-US" sz="3600" dirty="0">
              <a:solidFill>
                <a:srgbClr val="971D2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20B37B-7B76-98A0-04D9-0A150516B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147" y="286561"/>
            <a:ext cx="2265821" cy="1059171"/>
          </a:xfrm>
          <a:prstGeom prst="rect">
            <a:avLst/>
          </a:prstGeom>
        </p:spPr>
      </p:pic>
      <p:sp>
        <p:nvSpPr>
          <p:cNvPr id="6" name="Google Shape;481;p89">
            <a:extLst>
              <a:ext uri="{FF2B5EF4-FFF2-40B4-BE49-F238E27FC236}">
                <a16:creationId xmlns:a16="http://schemas.microsoft.com/office/drawing/2014/main" id="{330583BE-CA5C-4FCA-163F-55137B6B7508}"/>
              </a:ext>
            </a:extLst>
          </p:cNvPr>
          <p:cNvSpPr txBox="1">
            <a:spLocks/>
          </p:cNvSpPr>
          <p:nvPr/>
        </p:nvSpPr>
        <p:spPr bwMode="auto">
          <a:xfrm>
            <a:off x="975791" y="2625357"/>
            <a:ext cx="7484718" cy="1818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lvl1pPr marL="457200" lvl="0" indent="-393700" algn="l" rtl="0" eaLnBrk="1" fontAlgn="base" hangingPunct="1"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lvl="1" indent="-393700" algn="l" rtl="0" eaLnBrk="1" fontAlgn="base" hangingPunct="1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6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lvl="2" indent="-393700" algn="l" rtl="0" eaLnBrk="1" fontAlgn="base" hangingPunct="1">
              <a:spcBef>
                <a:spcPts val="34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Wingdings" pitchFamily="2" charset="2"/>
              <a:buChar char="▪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lvl="3" indent="-39370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lvl="4" indent="-360680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Which category could your school strengthen? Why? </a:t>
            </a:r>
          </a:p>
          <a:p>
            <a:r>
              <a:rPr lang="en-US" sz="2400" dirty="0"/>
              <a:t>Choose an activity from that category. How could you implement that activity? </a:t>
            </a:r>
          </a:p>
          <a:p>
            <a:r>
              <a:rPr lang="en-US" sz="2400" dirty="0"/>
              <a:t>What modifications would you make?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443E802-7054-EDEE-C6E5-41367F3ED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710831"/>
              </p:ext>
            </p:extLst>
          </p:nvPr>
        </p:nvGraphicFramePr>
        <p:xfrm>
          <a:off x="1130032" y="1478418"/>
          <a:ext cx="7174311" cy="1219522"/>
        </p:xfrm>
        <a:graphic>
          <a:graphicData uri="http://schemas.openxmlformats.org/drawingml/2006/table">
            <a:tbl>
              <a:tblPr firstRow="1" bandRow="1">
                <a:tableStyleId>{BEDF182F-1DE7-4F13-8AA3-002D9E3B458A}</a:tableStyleId>
              </a:tblPr>
              <a:tblGrid>
                <a:gridCol w="2391437">
                  <a:extLst>
                    <a:ext uri="{9D8B030D-6E8A-4147-A177-3AD203B41FA5}">
                      <a16:colId xmlns:a16="http://schemas.microsoft.com/office/drawing/2014/main" val="3647503511"/>
                    </a:ext>
                  </a:extLst>
                </a:gridCol>
                <a:gridCol w="2391437">
                  <a:extLst>
                    <a:ext uri="{9D8B030D-6E8A-4147-A177-3AD203B41FA5}">
                      <a16:colId xmlns:a16="http://schemas.microsoft.com/office/drawing/2014/main" val="2287164061"/>
                    </a:ext>
                  </a:extLst>
                </a:gridCol>
                <a:gridCol w="2391437">
                  <a:extLst>
                    <a:ext uri="{9D8B030D-6E8A-4147-A177-3AD203B41FA5}">
                      <a16:colId xmlns:a16="http://schemas.microsoft.com/office/drawing/2014/main" val="2961930352"/>
                    </a:ext>
                  </a:extLst>
                </a:gridCol>
              </a:tblGrid>
              <a:tr h="415098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Knowledge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Skills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Attitude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096618"/>
                  </a:ext>
                </a:extLst>
              </a:tr>
              <a:tr h="731842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0146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56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92" title="counselor things 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8587" y="141151"/>
            <a:ext cx="5926825" cy="4861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Metro">
      <a:dk1>
        <a:srgbClr val="000000"/>
      </a:dk1>
      <a:lt1>
        <a:srgbClr val="FFFFFF"/>
      </a:lt1>
      <a:dk2>
        <a:srgbClr val="0F2C5F"/>
      </a:dk2>
      <a:lt2>
        <a:srgbClr val="3478BB"/>
      </a:lt2>
      <a:accent1>
        <a:srgbClr val="97CEF3"/>
      </a:accent1>
      <a:accent2>
        <a:srgbClr val="DC4B34"/>
      </a:accent2>
      <a:accent3>
        <a:srgbClr val="F3BE50"/>
      </a:accent3>
      <a:accent4>
        <a:srgbClr val="D30E7F"/>
      </a:accent4>
      <a:accent5>
        <a:srgbClr val="000000"/>
      </a:accent5>
      <a:accent6>
        <a:srgbClr val="BFE2F7"/>
      </a:accent6>
      <a:hlink>
        <a:srgbClr val="3478BB"/>
      </a:hlink>
      <a:folHlink>
        <a:srgbClr val="0F2C5F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2955A4EC-A41F-924E-8A5C-EC8D30BCF2B0}" vid="{C1FC503B-5766-4541-B590-824E08429B9B}"/>
    </a:ext>
  </a:extLst>
</a:theme>
</file>

<file path=ppt/theme/theme2.xml><?xml version="1.0" encoding="utf-8"?>
<a:theme xmlns:a="http://schemas.openxmlformats.org/drawingml/2006/main" name="1_Custom Design">
  <a:themeElements>
    <a:clrScheme name="Metro">
      <a:dk1>
        <a:srgbClr val="000000"/>
      </a:dk1>
      <a:lt1>
        <a:srgbClr val="FFFFFF"/>
      </a:lt1>
      <a:dk2>
        <a:srgbClr val="0F2C5F"/>
      </a:dk2>
      <a:lt2>
        <a:srgbClr val="3478BB"/>
      </a:lt2>
      <a:accent1>
        <a:srgbClr val="97CEF3"/>
      </a:accent1>
      <a:accent2>
        <a:srgbClr val="DC4B34"/>
      </a:accent2>
      <a:accent3>
        <a:srgbClr val="F3BE50"/>
      </a:accent3>
      <a:accent4>
        <a:srgbClr val="D30E7F"/>
      </a:accent4>
      <a:accent5>
        <a:srgbClr val="000000"/>
      </a:accent5>
      <a:accent6>
        <a:srgbClr val="BFE2F7"/>
      </a:accent6>
      <a:hlink>
        <a:srgbClr val="3478BB"/>
      </a:hlink>
      <a:folHlink>
        <a:srgbClr val="0F2C5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2955A4EC-A41F-924E-8A5C-EC8D30BCF2B0}" vid="{D45ADE69-AC46-AB4B-AFB7-4F6B3A12186F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17758</TotalTime>
  <Words>864</Words>
  <Application>Microsoft Office PowerPoint</Application>
  <PresentationFormat>On-screen Show (16:9)</PresentationFormat>
  <Paragraphs>86</Paragraphs>
  <Slides>14</Slides>
  <Notes>10</Notes>
  <HiddenSlides>1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Navigating Partnerships</vt:lpstr>
      <vt:lpstr>Essential Question</vt:lpstr>
      <vt:lpstr>Learning Objectives</vt:lpstr>
      <vt:lpstr>PowerPoint Presentation</vt:lpstr>
      <vt:lpstr>PowerPoint Presentation</vt:lpstr>
      <vt:lpstr>What do we know about Family Engagement?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Navigating Partnerships</dc:title>
  <dc:subject>Parent Responsbility</dc:subject>
  <dc:creator>K20 Center</dc:creator>
  <cp:keywords/>
  <dc:description/>
  <cp:lastModifiedBy>McLeod Porter, Delma</cp:lastModifiedBy>
  <cp:revision>27</cp:revision>
  <dcterms:created xsi:type="dcterms:W3CDTF">2025-08-05T20:58:42Z</dcterms:created>
  <dcterms:modified xsi:type="dcterms:W3CDTF">2026-10-05T12:18:14Z</dcterms:modified>
  <cp:category/>
</cp:coreProperties>
</file>