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/>
    <p:restoredTop sz="89205" autoAdjust="0"/>
  </p:normalViewPr>
  <p:slideViewPr>
    <p:cSldViewPr snapToGrid="0" snapToObjects="1">
      <p:cViewPr varScale="1">
        <p:scale>
          <a:sx n="164" d="100"/>
          <a:sy n="164" d="100"/>
        </p:scale>
        <p:origin x="54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893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6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45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95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18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you switch it up and use one as formative assessment instead of engage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you apply this to your content area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746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Pass out the strategy cards to everyone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94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rubric and have them discuss with an elbow partner what they are already doing in classroom that meets authenticity * if you have time only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68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out evals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33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85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200" b="0" i="0" u="none" strike="noStrike" cap="none" dirty="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44199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bars as a backup in case tech goes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customize code before PD session. It must be changed for each PD session held.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change the code to the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you have established for your group on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using this slide!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16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31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63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64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97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67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CDD4D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CDD4D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DD4D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DD4D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1pPr>
            <a:lvl2pPr marL="457200" marR="0" lvl="1" indent="0" algn="ctr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2pPr>
            <a:lvl3pPr marL="914400" marR="0" lvl="2" indent="0" algn="ctr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3pPr>
            <a:lvl4pPr marL="1371600" marR="0" lvl="3" indent="0" algn="ctr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4pPr>
            <a:lvl5pPr marL="1828800" marR="0" lvl="4" indent="0" algn="ctr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5pPr>
            <a:lvl6pPr marL="2286000" marR="0" lvl="5" indent="0" algn="ctr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6pPr>
            <a:lvl7pPr marL="2743200" marR="0" lvl="6" indent="0" algn="ctr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7pPr>
            <a:lvl8pPr marL="3200400" marR="0" lvl="7" indent="0" algn="ctr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8pPr>
            <a:lvl9pPr marL="3657600" marR="0" lvl="8" indent="0" algn="ctr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0" marR="0" lvl="0" indent="-23368" algn="l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4" y="6278944"/>
            <a:ext cx="523112" cy="523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19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39"/>
            <a:ext cx="4894728" cy="4829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CDD4D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CDD4D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DD4D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DD4D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033194" y="2172648"/>
            <a:ext cx="5966665" cy="242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022438" y="4607510"/>
            <a:ext cx="5970493" cy="835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142999" y="731518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5151" y="731520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889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1pPr>
            <a:lvl2pPr marL="548640" lvl="1" indent="-27940" algn="l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2pPr>
            <a:lvl3pPr marL="822960" lvl="2" indent="-39370" algn="l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3pPr>
            <a:lvl4pPr marL="1097280" lvl="3" indent="-50800" algn="l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4pPr>
            <a:lvl5pPr marL="1389888" lvl="4" indent="-67818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5pPr>
            <a:lvl6pPr marL="1664207" lvl="5" indent="-75437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6pPr>
            <a:lvl7pPr marL="1965960" lvl="6" indent="-7238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7pPr>
            <a:lvl8pPr marL="2286000" lvl="7" indent="-7492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8pPr>
            <a:lvl9pPr marL="2587752" lvl="8" indent="-71881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1156446" y="1400326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7301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53847" algn="r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lvl="0" indent="-22860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93514" y="731520"/>
            <a:ext cx="4017085" cy="4894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1075765" y="3497801"/>
            <a:ext cx="3388659" cy="2139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CDD4D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CDD4D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DD4D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DD4D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5"/>
          </a:xfrm>
          <a:prstGeom prst="roundRect">
            <a:avLst>
              <a:gd name="adj" fmla="val 4230"/>
            </a:avLst>
          </a:prstGeom>
          <a:solidFill>
            <a:srgbClr val="B5BFC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3" cy="2163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0" lvl="0" indent="-81279" rtl="0">
              <a:spcBef>
                <a:spcPts val="0"/>
              </a:spcBef>
              <a:buFont typeface="Georgia"/>
              <a:buChar char="*"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3D6"/>
            </a:gs>
            <a:gs pos="60000">
              <a:srgbClr val="FFFFFF"/>
            </a:gs>
            <a:gs pos="100000">
              <a:srgbClr val="A3B2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CDD4D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10539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CDD4D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DD4D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DD4D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5240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53847" algn="r" rtl="0">
              <a:spcBef>
                <a:spcPts val="0"/>
              </a:spcBef>
              <a:buClr>
                <a:srgbClr val="207566"/>
              </a:buClr>
              <a:buFont typeface="Georgia"/>
              <a:buChar char="*"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207566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4" y="6278849"/>
            <a:ext cx="523112" cy="52311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1" y="0"/>
            <a:ext cx="4190999" cy="65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 rot="178617">
            <a:off x="5482397" y="1122517"/>
            <a:ext cx="3132206" cy="3320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rtl="0">
              <a:spcBef>
                <a:spcPts val="0"/>
              </a:spcBef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Instructional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</a:t>
            </a:r>
            <a:br>
              <a:rPr lang="en-US" sz="32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2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Strategy 	 	Café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6" y="1858932"/>
            <a:ext cx="4779523" cy="11363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38" t="1127"/>
          <a:stretch/>
        </p:blipFill>
        <p:spPr>
          <a:xfrm>
            <a:off x="1298606" y="0"/>
            <a:ext cx="6882391" cy="49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1298606" y="5071044"/>
            <a:ext cx="688239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Using the given information, create a problem in context that would result in the given solution.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1999" y="5118250"/>
            <a:ext cx="4017085" cy="979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buClr>
                <a:srgbClr val="207566"/>
              </a:buClr>
              <a:buSzPct val="128000"/>
              <a:buFont typeface="Georgia"/>
              <a:buChar char="*"/>
            </a:pPr>
            <a:r>
              <a:rPr lang="en-US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3-2-1</a:t>
            </a:r>
          </a:p>
        </p:txBody>
      </p:sp>
      <p:pic>
        <p:nvPicPr>
          <p:cNvPr id="204" name="Shape 2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418" r="18418"/>
          <a:stretch/>
        </p:blipFill>
        <p:spPr>
          <a:xfrm>
            <a:off x="4572000" y="166370"/>
            <a:ext cx="4017085" cy="489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554915" y="962723"/>
            <a:ext cx="3737685" cy="37172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3200" b="1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3</a:t>
            </a: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- things you notice</a:t>
            </a:r>
          </a:p>
          <a:p>
            <a:pPr marL="0" marR="0" lvl="0" indent="0" algn="l" rtl="0">
              <a:spcBef>
                <a:spcPts val="940"/>
              </a:spcBef>
              <a:spcAft>
                <a:spcPts val="60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3200" b="1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2</a:t>
            </a: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- things you can infer based on your knowledge of the Dust Bowl</a:t>
            </a:r>
          </a:p>
          <a:p>
            <a:pPr marL="0" marR="0" lvl="0" indent="0" algn="l" rtl="0">
              <a:spcBef>
                <a:spcPts val="940"/>
              </a:spcBef>
              <a:spcAft>
                <a:spcPts val="30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3200" b="1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1</a:t>
            </a: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- question you have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800" b="20801"/>
          <a:stretch/>
        </p:blipFill>
        <p:spPr>
          <a:xfrm>
            <a:off x="4475175" y="1143000"/>
            <a:ext cx="4114800" cy="3127805"/>
          </a:xfrm>
          <a:prstGeom prst="roundRect">
            <a:avLst>
              <a:gd name="adj" fmla="val 4230"/>
            </a:avLst>
          </a:prstGeom>
          <a:solidFill>
            <a:srgbClr val="B5BFC4"/>
          </a:solidFill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54025" y="1010485"/>
            <a:ext cx="4190667" cy="3260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7566"/>
              </a:buClr>
              <a:buSzPct val="129999"/>
              <a:buNone/>
            </a:pPr>
            <a:r>
              <a:rPr lang="en-US" sz="35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 cell is like a _____ because _________.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>
                <a:srgbClr val="207566"/>
              </a:buClr>
              <a:buSzPct val="25000"/>
              <a:buFont typeface="Georgia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Shopping mall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 Bowl of Jell-o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Brick Wall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740"/>
              </a:spcBef>
              <a:spcAft>
                <a:spcPts val="30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iPod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744692" y="4502521"/>
            <a:ext cx="384528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rgbClr val="207566"/>
              </a:buClr>
              <a:buSzPct val="128000"/>
              <a:buFont typeface="Georgia"/>
              <a:buChar char="*"/>
            </a:pPr>
            <a:r>
              <a:rPr lang="en-US" sz="46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Synectics</a:t>
            </a:r>
            <a:r>
              <a:rPr lang="en-US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168143" y="4342670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4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How would I…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293" y="665775"/>
            <a:ext cx="3966874" cy="531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2065">
            <a:off x="3438524" y="1313818"/>
            <a:ext cx="2235199" cy="283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37322" y="4635965"/>
            <a:ext cx="515937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rgbClr val="207566"/>
              </a:buClr>
              <a:buSzPct val="128000"/>
              <a:buFont typeface="Georgia"/>
              <a:buChar char="*"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Strategy Cards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06962">
            <a:off x="5740399" y="472246"/>
            <a:ext cx="22225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63269">
            <a:off x="743731" y="584199"/>
            <a:ext cx="2222500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11997" b="11997"/>
          <a:stretch/>
        </p:blipFill>
        <p:spPr>
          <a:xfrm>
            <a:off x="172682" y="200834"/>
            <a:ext cx="2071021" cy="1574256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l="2804" r="2805"/>
          <a:stretch/>
        </p:blipFill>
        <p:spPr>
          <a:xfrm>
            <a:off x="6641203" y="0"/>
            <a:ext cx="2358434" cy="1792730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t="2734" b="2734"/>
          <a:stretch/>
        </p:blipFill>
        <p:spPr>
          <a:xfrm>
            <a:off x="6735089" y="3180621"/>
            <a:ext cx="2264547" cy="17213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l="-32871" r="-32870"/>
          <a:stretch/>
        </p:blipFill>
        <p:spPr>
          <a:xfrm>
            <a:off x="-316940" y="3057730"/>
            <a:ext cx="2912399" cy="2213818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2017796" y="855537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Higher-Order Thinking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5396463" y="855537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017796" y="4356692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Beyond School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5396464" y="4356692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Implicit View of Students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718401" y="2603914"/>
            <a:ext cx="5577750" cy="15742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dirty="0">
                <a:solidFill>
                  <a:srgbClr val="E0E6E8"/>
                </a:solidFill>
                <a:latin typeface="Trebuchet MS"/>
                <a:ea typeface="Trebuchet MS"/>
                <a:cs typeface="Trebuchet MS"/>
                <a:sym typeface="Trebuchet MS"/>
              </a:rPr>
              <a:t>Authentic Teaching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2923" y="341531"/>
            <a:ext cx="4658154" cy="5434513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01219" y="215300"/>
            <a:ext cx="5320405" cy="13681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182880" marR="0" lvl="0" indent="-5079" algn="l" rtl="0">
              <a:spcBef>
                <a:spcPts val="0"/>
              </a:spcBef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Session Objectives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93514" y="731520"/>
            <a:ext cx="4017085" cy="48947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07566"/>
              </a:buClr>
              <a:buSzPct val="25000"/>
              <a:buFont typeface="Georgia"/>
              <a:buNone/>
            </a:pP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-190500" algn="l" rtl="0">
              <a:spcBef>
                <a:spcPts val="860"/>
              </a:spcBef>
              <a:spcAft>
                <a:spcPts val="0"/>
              </a:spcAft>
              <a:buClr>
                <a:srgbClr val="207566"/>
              </a:buClr>
              <a:buSzPct val="130000"/>
              <a:buFont typeface="Georgia"/>
              <a:buNone/>
            </a:pP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-190500" algn="l" rtl="0">
              <a:spcBef>
                <a:spcPts val="860"/>
              </a:spcBef>
              <a:spcAft>
                <a:spcPts val="0"/>
              </a:spcAft>
              <a:buClr>
                <a:srgbClr val="207566"/>
              </a:buClr>
              <a:buSzPct val="130000"/>
              <a:buFont typeface="Georgia"/>
              <a:buNone/>
            </a:pP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marR="0" lvl="0" indent="-190500" algn="l" rtl="0">
              <a:spcBef>
                <a:spcPts val="740"/>
              </a:spcBef>
              <a:spcAft>
                <a:spcPts val="300"/>
              </a:spcAft>
              <a:buClr>
                <a:srgbClr val="207566"/>
              </a:buClr>
              <a:buSzPct val="130000"/>
              <a:buFont typeface="Georgia"/>
              <a:buNone/>
            </a:pPr>
            <a:endParaRPr sz="2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48645" y="1767425"/>
            <a:ext cx="5072979" cy="4042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7566"/>
              </a:buClr>
              <a:buSzPct val="13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6F6A5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Evaluate the basics of six instructional strategies used to engage, formatively assess, and give closure. </a:t>
            </a:r>
          </a:p>
          <a:p>
            <a:pPr marL="571500" marR="0" lvl="0" indent="-571500" algn="l" rtl="0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207566"/>
              </a:buClr>
              <a:buSzPct val="131181"/>
              <a:buFont typeface="Arial"/>
              <a:buNone/>
            </a:pPr>
            <a:endParaRPr sz="2400" b="0" i="0" u="none" strike="noStrike" cap="none" dirty="0">
              <a:solidFill>
                <a:srgbClr val="6F6A5A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207566"/>
              </a:buClr>
              <a:buSzPct val="13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6F6A5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Through hands-on collaboration, explore </a:t>
            </a:r>
            <a:r>
              <a:rPr lang="en-US" sz="2400" dirty="0">
                <a:solidFill>
                  <a:srgbClr val="6F6A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2400" b="0" i="0" u="none" strike="noStrike" cap="none" dirty="0">
                <a:solidFill>
                  <a:srgbClr val="6F6A5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instructional strategies more in-depth. </a:t>
            </a:r>
          </a:p>
          <a:p>
            <a:pPr marL="571500" marR="0" lvl="0" indent="-571500" algn="l" rtl="0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207566"/>
              </a:buClr>
              <a:buSzPct val="131181"/>
              <a:buFont typeface="Arial"/>
              <a:buNone/>
            </a:pPr>
            <a:endParaRPr sz="2400" b="0" i="0" u="none" strike="noStrike" cap="none" dirty="0">
              <a:solidFill>
                <a:srgbClr val="6F6A5A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207566"/>
              </a:buClr>
              <a:buSzPct val="13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6F6A5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Reflect on opportunities to use the strategies in your own classrooms.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59"/>
              </a:spcBef>
              <a:spcAft>
                <a:spcPts val="300"/>
              </a:spcAft>
              <a:buClr>
                <a:srgbClr val="207566"/>
              </a:buClr>
              <a:buSzPct val="25000"/>
              <a:buFont typeface="Georgia"/>
              <a:buNone/>
            </a:pPr>
            <a:endParaRPr sz="13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750" y="1767425"/>
            <a:ext cx="2736850" cy="404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31943" y="4564906"/>
            <a:ext cx="8280113" cy="121316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Strike Out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| 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Create the Problem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| 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Strategy Harvest  Tweet Up 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|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 3-2-1 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|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Synectics</a:t>
            </a:r>
            <a:endParaRPr lang="en-US"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23540" y="1718814"/>
            <a:ext cx="3761109" cy="27717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35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Which of these instructional strategies would you like to explore?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397" y="1729622"/>
            <a:ext cx="458390" cy="48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1886" y="3429339"/>
            <a:ext cx="455414" cy="4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0977" y="2286214"/>
            <a:ext cx="477232" cy="48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11703" y="2786271"/>
            <a:ext cx="535780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6257" y="3425176"/>
            <a:ext cx="477231" cy="48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0812" y="2858925"/>
            <a:ext cx="477231" cy="48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2262" y="2259425"/>
            <a:ext cx="535781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1537" y="3398387"/>
            <a:ext cx="535781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167" y="2817014"/>
            <a:ext cx="455414" cy="47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2564" y="2853613"/>
            <a:ext cx="458390" cy="48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353" y="1718814"/>
            <a:ext cx="458391" cy="48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5541" y="2290377"/>
            <a:ext cx="455414" cy="4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4632" y="3425176"/>
            <a:ext cx="477231" cy="48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2006853" y="141889"/>
            <a:ext cx="5139224" cy="1287848"/>
          </a:xfrm>
          <a:prstGeom prst="rect">
            <a:avLst/>
          </a:prstGeom>
          <a:noFill/>
          <a:ln>
            <a:noFill/>
          </a:ln>
        </p:spPr>
        <p:txBody>
          <a:bodyPr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bin"/>
                <a:cs typeface="Calibri" panose="020F0502020204030204" pitchFamily="34" charset="0"/>
                <a:sym typeface="Cabin"/>
              </a:rPr>
              <a:t>Sticky Bars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3726" y="3429339"/>
            <a:ext cx="455414" cy="4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8453" y="2832136"/>
            <a:ext cx="535780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894" y="2258201"/>
            <a:ext cx="458390" cy="48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77887" y="622805"/>
            <a:ext cx="3389313" cy="24339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36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Explore our menu of items. Then vote to see your top three!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45115" y="3680685"/>
            <a:ext cx="8253770" cy="2433914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 cap="flat" cmpd="sng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indent="-320040">
              <a:buSzPct val="128000"/>
              <a:buFont typeface="Noto Symbol"/>
              <a:buChar char="➢"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Link to vote is . . .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</a:t>
            </a:r>
            <a:r>
              <a:rPr lang="en-US" sz="4400" b="1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https://www.menti.com</a:t>
            </a:r>
            <a:br>
              <a:rPr lang="en-US" sz="4400" b="1" i="0" u="none" strike="noStrike" cap="none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Enter code   67 71 12 </a:t>
            </a: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46" b="2146"/>
          <a:stretch/>
        </p:blipFill>
        <p:spPr>
          <a:xfrm>
            <a:off x="4572001" y="431207"/>
            <a:ext cx="4025899" cy="2997794"/>
          </a:xfrm>
          <a:prstGeom prst="roundRect">
            <a:avLst>
              <a:gd name="adj" fmla="val 4230"/>
            </a:avLst>
          </a:prstGeom>
          <a:solidFill>
            <a:srgbClr val="B5BFC4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952" b="8951"/>
          <a:stretch/>
        </p:blipFill>
        <p:spPr>
          <a:xfrm>
            <a:off x="4668828" y="710619"/>
            <a:ext cx="4114800" cy="3127805"/>
          </a:xfrm>
          <a:prstGeom prst="roundRect">
            <a:avLst>
              <a:gd name="adj" fmla="val 4230"/>
            </a:avLst>
          </a:prstGeom>
          <a:solidFill>
            <a:srgbClr val="B5BFC4"/>
          </a:solidFill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63550" y="593837"/>
            <a:ext cx="3860800" cy="41403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 rectangular box holds 36 cubes. When she opened the top, Marcia could see 12 on the top. If she opened it from the side, how many cubes would she see?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624458" y="4734203"/>
            <a:ext cx="5159170" cy="922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rgbClr val="207566"/>
              </a:buClr>
              <a:buSzPct val="128000"/>
              <a:buFont typeface="Georgia"/>
              <a:buChar char="*"/>
            </a:pPr>
            <a:r>
              <a:rPr lang="en-US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Strategy Harvest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441" r="6440"/>
          <a:stretch/>
        </p:blipFill>
        <p:spPr>
          <a:xfrm>
            <a:off x="4648200" y="1046217"/>
            <a:ext cx="4114800" cy="3127805"/>
          </a:xfrm>
          <a:prstGeom prst="roundRect">
            <a:avLst>
              <a:gd name="adj" fmla="val 4230"/>
            </a:avLst>
          </a:prstGeom>
          <a:solidFill>
            <a:srgbClr val="B5BFC4"/>
          </a:solidFill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01649" y="774701"/>
            <a:ext cx="4038602" cy="4705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207566"/>
              </a:buClr>
              <a:buSzPct val="129999"/>
              <a:buNone/>
            </a:pPr>
            <a:r>
              <a:rPr lang="en-US" sz="3400" b="1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What skills do you need for college readiness? </a:t>
            </a:r>
          </a:p>
          <a:p>
            <a:pPr marL="0" marR="0" lvl="0" indent="0" algn="l" rtl="0">
              <a:spcBef>
                <a:spcPts val="940"/>
              </a:spcBef>
              <a:spcAft>
                <a:spcPts val="600"/>
              </a:spcAft>
              <a:buClr>
                <a:srgbClr val="207566"/>
              </a:buClr>
              <a:buSzPct val="129999"/>
              <a:buNone/>
            </a:pP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Pass your paper to a different group.</a:t>
            </a:r>
          </a:p>
          <a:p>
            <a:pPr marL="0" marR="0" lvl="0" indent="0" algn="l" rtl="0">
              <a:spcBef>
                <a:spcPts val="940"/>
              </a:spcBef>
              <a:spcAft>
                <a:spcPts val="0"/>
              </a:spcAft>
              <a:buClr>
                <a:srgbClr val="207566"/>
              </a:buClr>
              <a:buSzPct val="129999"/>
              <a:buNone/>
            </a:pP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Based on the</a:t>
            </a:r>
            <a:r>
              <a:rPr lang="en-US" sz="3200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answers given</a:t>
            </a: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, strike out one</a:t>
            </a:r>
            <a:r>
              <a:rPr lang="en-US" sz="3200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item</a:t>
            </a: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that does not meet the criteria.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648199" y="4509037"/>
            <a:ext cx="403860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rgbClr val="207566"/>
              </a:buClr>
              <a:buSzPct val="128000"/>
              <a:buFont typeface="Georgia"/>
              <a:buChar char="*"/>
            </a:pPr>
            <a:r>
              <a:rPr lang="en-US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Strike Out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995" r="15641"/>
          <a:stretch/>
        </p:blipFill>
        <p:spPr>
          <a:xfrm>
            <a:off x="4781550" y="844550"/>
            <a:ext cx="3967583" cy="3127805"/>
          </a:xfrm>
          <a:prstGeom prst="roundRect">
            <a:avLst>
              <a:gd name="adj" fmla="val 4230"/>
            </a:avLst>
          </a:prstGeom>
          <a:solidFill>
            <a:srgbClr val="B5BFC4"/>
          </a:solidFill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45667" y="730250"/>
            <a:ext cx="4201414" cy="5022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07566"/>
              </a:buClr>
              <a:buSzPct val="130000"/>
              <a:buNone/>
            </a:pPr>
            <a:r>
              <a:rPr lang="en-US" sz="30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Similar to a GIST, write an opinion statement about the concept presented in the infographic. </a:t>
            </a:r>
            <a:r>
              <a:rPr lang="en-US" sz="3000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Your “tweet”</a:t>
            </a:r>
            <a:r>
              <a:rPr lang="en-US" sz="30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must be fewer than 140 characters and include a hashtag. </a:t>
            </a:r>
          </a:p>
          <a:p>
            <a:pPr marL="0" marR="0" lvl="0" indent="0" algn="l" rtl="0">
              <a:spcAft>
                <a:spcPts val="0"/>
              </a:spcAft>
              <a:buClr>
                <a:srgbClr val="207566"/>
              </a:buClr>
              <a:buSzPct val="25000"/>
              <a:buFont typeface="Georgia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marR="0" lvl="0" indent="0" algn="l" rtl="0">
              <a:spcBef>
                <a:spcPts val="660"/>
              </a:spcBef>
              <a:spcAft>
                <a:spcPts val="0"/>
              </a:spcAft>
              <a:buClr>
                <a:srgbClr val="207566"/>
              </a:buClr>
              <a:buSzPct val="129999"/>
              <a:buNone/>
            </a:pPr>
            <a:r>
              <a:rPr lang="en-US" sz="2000" b="1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Example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: </a:t>
            </a:r>
          </a:p>
          <a:p>
            <a:pPr marL="0" marR="0" lvl="0" indent="0" algn="l" rtl="0">
              <a:spcBef>
                <a:spcPts val="660"/>
              </a:spcBef>
              <a:spcAft>
                <a:spcPts val="300"/>
              </a:spcAft>
              <a:buClr>
                <a:srgbClr val="207566"/>
              </a:buClr>
              <a:buSzPct val="25000"/>
              <a:buFont typeface="Georgia"/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Students today must learn how to move beyond basic comprehension. #CriticalThinking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814467" y="4508871"/>
            <a:ext cx="396758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rgbClr val="207566"/>
              </a:buClr>
              <a:buSzPct val="128000"/>
              <a:buFont typeface="Georgia"/>
              <a:buChar char="*"/>
            </a:pPr>
            <a:r>
              <a:rPr lang="en-US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Tweet Up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099" y="0"/>
            <a:ext cx="6776501" cy="47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1190099" y="4835296"/>
            <a:ext cx="6776501" cy="1114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Write an opinion statement about the concept presented in the infographic.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It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must be fewer than 140 characters and include a hashtag.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554025" y="1117600"/>
            <a:ext cx="3662375" cy="26786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Clr>
                <a:srgbClr val="207566"/>
              </a:buClr>
              <a:buSzPct val="130000"/>
              <a:buNone/>
            </a:pPr>
            <a:r>
              <a:rPr lang="en-US" sz="3200" b="0" i="0" u="none" strike="noStrike" cap="none" dirty="0">
                <a:solidFill>
                  <a:srgbClr val="3F3F3F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Using the given information, create a problem in context that would result in the given solution.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732076" y="4794905"/>
            <a:ext cx="5954724" cy="8629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rgbClr val="207566"/>
              </a:buClr>
              <a:buSzPct val="128000"/>
              <a:buFont typeface="Georgia"/>
              <a:buChar char="*"/>
            </a:pPr>
            <a:r>
              <a:rPr lang="en-US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the Problem</a:t>
            </a:r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81" r="6181"/>
          <a:stretch/>
        </p:blipFill>
        <p:spPr>
          <a:xfrm>
            <a:off x="4572000" y="976224"/>
            <a:ext cx="4114800" cy="3127805"/>
          </a:xfrm>
          <a:prstGeom prst="roundRect">
            <a:avLst>
              <a:gd name="adj" fmla="val 4230"/>
            </a:avLst>
          </a:prstGeom>
          <a:solidFill>
            <a:srgbClr val="B5BFC4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ipstream">
  <a:themeElements>
    <a:clrScheme name="Story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480</Words>
  <Application>Microsoft Office PowerPoint</Application>
  <PresentationFormat>On-screen Show (4:3)</PresentationFormat>
  <Paragraphs>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Merriweather Sans</vt:lpstr>
      <vt:lpstr>Noto Symbol</vt:lpstr>
      <vt:lpstr>Trebuchet MS</vt:lpstr>
      <vt:lpstr>Slipstream</vt:lpstr>
      <vt:lpstr> Instructional          Strategy    Café  </vt:lpstr>
      <vt:lpstr>Session Objectives</vt:lpstr>
      <vt:lpstr>Strike Out  |  Create the Problem  |  Strategy Harvest  Tweet Up  |  3-2-1  |  Synectics</vt:lpstr>
      <vt:lpstr> Link to vote is . . .   https://www.menti.com Enter code   67 71 12 </vt:lpstr>
      <vt:lpstr>Strategy Harvest</vt:lpstr>
      <vt:lpstr>Strike Out</vt:lpstr>
      <vt:lpstr>Tweet Up</vt:lpstr>
      <vt:lpstr>PowerPoint Presentation</vt:lpstr>
      <vt:lpstr>Create the Problem</vt:lpstr>
      <vt:lpstr>PowerPoint Presentation</vt:lpstr>
      <vt:lpstr>3-2-1</vt:lpstr>
      <vt:lpstr>Synectics </vt:lpstr>
      <vt:lpstr>How would I…</vt:lpstr>
      <vt:lpstr>Strategy Cards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Strategy Café</dc:title>
  <dc:creator>K20 Center</dc:creator>
  <cp:lastModifiedBy>Daniella Peters</cp:lastModifiedBy>
  <cp:revision>14</cp:revision>
  <dcterms:modified xsi:type="dcterms:W3CDTF">2021-11-10T16:45:03Z</dcterms:modified>
</cp:coreProperties>
</file>