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74" r:id="rId13"/>
    <p:sldId id="267" r:id="rId14"/>
    <p:sldId id="275" r:id="rId15"/>
    <p:sldId id="269" r:id="rId16"/>
    <p:sldId id="270" r:id="rId17"/>
    <p:sldId id="271" r:id="rId18"/>
    <p:sldId id="272" r:id="rId19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D9BBBE"/>
    <a:srgbClr val="910D28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77458-E51F-4E66-9502-4F549560B554}">
  <a:tblStyle styleId="{58D77458-E51F-4E66-9502-4F549560B554}" styleName="Table_0">
    <a:wholeTbl>
      <a:tcTxStyle b="off" i="off">
        <a:font>
          <a:latin typeface="Gill Sans Light"/>
          <a:ea typeface="Gill Sans Light"/>
          <a:cs typeface="Gill Sans Ligh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6"/>
    <p:restoredTop sz="76649"/>
  </p:normalViewPr>
  <p:slideViewPr>
    <p:cSldViewPr snapToGrid="0" snapToObjects="1">
      <p:cViewPr varScale="1">
        <p:scale>
          <a:sx n="52" d="100"/>
          <a:sy n="52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2286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4572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6858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9144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11430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13716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16002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18288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1438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51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This is an example of how to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do </a:t>
            </a:r>
            <a:r>
              <a:rPr lang="en-US" sz="2400" b="0" i="0" u="none" strike="noStrike" cap="none" dirty="0" err="1" smtClean="0">
                <a:latin typeface="Georgia"/>
                <a:ea typeface="Georgia"/>
                <a:cs typeface="Georgia"/>
                <a:sym typeface="Georgia"/>
              </a:rPr>
              <a:t>Synectics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history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class. Mention scaffolding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opportunity: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you delete the examples after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a while,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and the students have to come up with the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ideas.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0450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Discuss the “why” for this. Really pushes abstract thinking.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It’s another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way of assessing a student’s depth of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knowledge.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8546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First discuss the “whys” for using this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strategy.</a:t>
            </a:r>
            <a:r>
              <a:rPr lang="en-US" sz="2400" b="0" i="0" u="none" strike="noStrike" cap="none" baseline="0" dirty="0" smtClean="0">
                <a:latin typeface="Georgia"/>
                <a:ea typeface="Georgia"/>
                <a:cs typeface="Georgia"/>
                <a:sym typeface="Georgia"/>
              </a:rPr>
              <a:t> I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t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is used to engage but also allows teacher to look for prior knowledge and gauge growth and fill in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gaps. 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After they fill out in groups, they share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out.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*Make sure they keep it to use at end of session</a:t>
            </a:r>
          </a:p>
        </p:txBody>
      </p:sp>
    </p:spTree>
    <p:extLst>
      <p:ext uri="{BB962C8B-B14F-4D97-AF65-F5344CB8AC3E}">
        <p14:creationId xmlns:p14="http://schemas.microsoft.com/office/powerpoint/2010/main" val="2307455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Georgia"/>
                <a:ea typeface="Georgia"/>
                <a:cs typeface="Georgia"/>
                <a:sym typeface="Georgia"/>
              </a:rPr>
              <a:t>Give participants 3 minutes to jot down ideas for the strategies</a:t>
            </a:r>
          </a:p>
        </p:txBody>
      </p:sp>
    </p:spTree>
    <p:extLst>
      <p:ext uri="{BB962C8B-B14F-4D97-AF65-F5344CB8AC3E}">
        <p14:creationId xmlns:p14="http://schemas.microsoft.com/office/powerpoint/2010/main" val="134731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rubric and have them discuss with an elbow partner what they are already doing in classroom that meets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authenticity.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time only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27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19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Georgia"/>
                <a:ea typeface="Georgia"/>
                <a:cs typeface="Georgia"/>
                <a:sym typeface="Georgia"/>
              </a:rPr>
              <a:t>Website to Instructional Strategies used in session</a:t>
            </a:r>
          </a:p>
        </p:txBody>
      </p:sp>
    </p:spTree>
    <p:extLst>
      <p:ext uri="{BB962C8B-B14F-4D97-AF65-F5344CB8AC3E}">
        <p14:creationId xmlns:p14="http://schemas.microsoft.com/office/powerpoint/2010/main" val="175925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965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49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First discuss the “whys” for using this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strategy.</a:t>
            </a:r>
            <a:r>
              <a:rPr lang="en-US" sz="2400" b="0" i="0" u="none" strike="noStrike" cap="none" baseline="0" dirty="0" smtClean="0">
                <a:latin typeface="Georgia"/>
                <a:ea typeface="Georgia"/>
                <a:cs typeface="Georgia"/>
                <a:sym typeface="Georgia"/>
              </a:rPr>
              <a:t> I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t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is used to engage but also allows teacher to look for prior knowledge and gauge growth and fill in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gaps. 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After they fill out in groups, they share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out.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*Make sure they keep it to use at end of session</a:t>
            </a:r>
          </a:p>
        </p:txBody>
      </p:sp>
    </p:spTree>
    <p:extLst>
      <p:ext uri="{BB962C8B-B14F-4D97-AF65-F5344CB8AC3E}">
        <p14:creationId xmlns:p14="http://schemas.microsoft.com/office/powerpoint/2010/main" val="107092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Pass out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“Instructional Strategy Note Sheet”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7081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75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Georgia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Point out that the assessment strategy in the video is an example of formative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assessment.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Georgia"/>
              <a:buNone/>
            </a:pPr>
            <a:endParaRPr lang="en-US" sz="2400" b="0" i="0" u="none" strike="noStrike" cap="none" dirty="0" smtClean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Georgia"/>
              <a:buNone/>
            </a:pP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NOTE: Video is not</a:t>
            </a:r>
            <a:r>
              <a:rPr lang="en-US" sz="2400" b="0" i="0" u="none" strike="noStrike" cap="none" baseline="0" dirty="0" smtClean="0">
                <a:latin typeface="Georgia"/>
                <a:ea typeface="Georgia"/>
                <a:cs typeface="Georgia"/>
                <a:sym typeface="Georgia"/>
              </a:rPr>
              <a:t> embedded but is linked from below the preview image. Please be sure to have Internet access for this feature to work.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0133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Discuss “</a:t>
            </a:r>
            <a:r>
              <a:rPr lang="en-US" sz="2400" b="0" i="0" u="none" strike="noStrike" cap="none" dirty="0" smtClean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whys” 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strategy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Explain </a:t>
            </a:r>
            <a:r>
              <a:rPr lang="en-US" sz="2400" b="0" i="0" u="none" strike="noStrike" cap="none" dirty="0" smtClean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paired verbal fluency is 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way to structure collaborative discussions. Mention there will be three rounds, each round will get a little bit more time as the questions get a little more difficult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Round One: 15 sec each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Round Two: 30 sec each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Round Three: 50 sec each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070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Form groups of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three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(must have one person from each reading section). Each member reads a different section of text. They highlight parts of the text that stood out to them. In their circle, the first person shares one thing they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highlighted;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they DO NOT give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commentary—they only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read part they highlighted. Go around circle and other people share their thoughts on that highlighted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sentence/phrase. Lastly,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the person who shared the highlighted text gets to share their thoughts. Do this through several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rounds.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Link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to article </a:t>
            </a:r>
            <a:r>
              <a:rPr lang="en-US" sz="2400" b="0" i="0" u="none" strike="noStrike" cap="none" dirty="0">
                <a:solidFill>
                  <a:srgbClr val="3366FF"/>
                </a:solidFill>
                <a:latin typeface="Georgia"/>
                <a:ea typeface="Georgia"/>
                <a:cs typeface="Georgia"/>
                <a:sym typeface="Georgia"/>
              </a:rPr>
              <a:t>http://edglossary.org/formative-assessment/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9688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Form groups of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three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(must have one person from each reading section). Each member reads a different section of text. They highlight parts of the text that stood out to them. In their circle, the first person shares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the new and</a:t>
            </a:r>
            <a:r>
              <a:rPr lang="en-US" sz="2400" b="0" i="0" u="none" strike="noStrike" cap="none" baseline="0" dirty="0" smtClean="0">
                <a:latin typeface="Georgia"/>
                <a:ea typeface="Georgia"/>
                <a:cs typeface="Georgia"/>
                <a:sym typeface="Georgia"/>
              </a:rPr>
              <a:t> important information gained from the text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; Go 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around </a:t>
            </a:r>
            <a:r>
              <a:rPr lang="en-US" sz="2400" b="0" i="0" u="none" strike="noStrike" cap="none" dirty="0" smtClean="0">
                <a:latin typeface="Georgia"/>
                <a:ea typeface="Georgia"/>
                <a:cs typeface="Georgia"/>
                <a:sym typeface="Georgia"/>
              </a:rPr>
              <a:t>circle</a:t>
            </a:r>
            <a:r>
              <a:rPr lang="en-US" sz="2400" b="0" i="0" u="none" strike="noStrike" cap="none" baseline="0" dirty="0" smtClean="0">
                <a:latin typeface="Georgia"/>
                <a:ea typeface="Georgia"/>
                <a:cs typeface="Georgia"/>
                <a:sym typeface="Georgia"/>
              </a:rPr>
              <a:t> and continue to share from the other parts of the text that were read. Each group member will fill in their circles as each person shares in their group.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0" i="0" u="none" strike="noStrike" cap="none" baseline="0" dirty="0" smtClean="0">
              <a:solidFill>
                <a:srgbClr val="3366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 smtClean="0">
                <a:solidFill>
                  <a:srgbClr val="3366FF"/>
                </a:solidFill>
                <a:latin typeface="Georgia"/>
                <a:ea typeface="Georgia"/>
                <a:cs typeface="Georgia"/>
                <a:sym typeface="Georgia"/>
              </a:rPr>
              <a:t>Can allow a whole group share out if time allows.</a:t>
            </a:r>
            <a:endParaRPr lang="en-US" sz="2400" b="0" i="0" u="none" strike="noStrike" cap="none" dirty="0">
              <a:solidFill>
                <a:srgbClr val="3366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4564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Georgia"/>
                <a:ea typeface="Georgia"/>
                <a:cs typeface="Georgia"/>
                <a:sym typeface="Georgia"/>
              </a:rPr>
              <a:t>A way to encourage higher level abstract thinking , thinking outside of the box</a:t>
            </a:r>
          </a:p>
        </p:txBody>
      </p:sp>
    </p:spTree>
    <p:extLst>
      <p:ext uri="{BB962C8B-B14F-4D97-AF65-F5344CB8AC3E}">
        <p14:creationId xmlns:p14="http://schemas.microsoft.com/office/powerpoint/2010/main" val="17674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/>
            </a:gs>
            <a:gs pos="8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58613" y="1950720"/>
            <a:ext cx="11166788" cy="260096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8613" y="4591695"/>
            <a:ext cx="11171123" cy="2492587"/>
          </a:xfrm>
        </p:spPr>
        <p:txBody>
          <a:bodyPr lIns="0" rIns="26009"/>
          <a:lstStyle>
            <a:lvl1pPr marL="0" marR="65020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650197" indent="0" algn="ctr">
              <a:buNone/>
            </a:lvl2pPr>
            <a:lvl3pPr marL="1300393" indent="0" algn="ctr">
              <a:buNone/>
            </a:lvl3pPr>
            <a:lvl4pPr marL="1950590" indent="0" algn="ctr">
              <a:buNone/>
            </a:lvl4pPr>
            <a:lvl5pPr marL="2600786" indent="0" algn="ctr">
              <a:buNone/>
            </a:lvl5pPr>
            <a:lvl6pPr marL="3250983" indent="0" algn="ctr">
              <a:buNone/>
            </a:lvl6pPr>
            <a:lvl7pPr marL="3901180" indent="0" algn="ctr">
              <a:buNone/>
            </a:lvl7pPr>
            <a:lvl8pPr marL="4551376" indent="0" algn="ctr">
              <a:buNone/>
            </a:lvl8pPr>
            <a:lvl9pPr marL="520157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5306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5681067" cy="7065173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2600"/>
            </a:lvl5pPr>
            <a:lvl6pPr rtl="0">
              <a:defRPr sz="2600"/>
            </a:lvl6pPr>
            <a:lvl7pPr rtl="0">
              <a:defRPr sz="2600"/>
            </a:lvl7pPr>
            <a:lvl8pPr rtl="0">
              <a:defRPr sz="2600"/>
            </a:lvl8pPr>
            <a:lvl9pPr rtl="0"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673456" y="2275840"/>
            <a:ext cx="5681067" cy="7065173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2600"/>
            </a:lvl5pPr>
            <a:lvl6pPr rtl="0">
              <a:defRPr sz="2600"/>
            </a:lvl6pPr>
            <a:lvl7pPr rtl="0">
              <a:defRPr sz="2600"/>
            </a:lvl7pPr>
            <a:lvl8pPr rtl="0">
              <a:defRPr sz="2600"/>
            </a:lvl8pPr>
            <a:lvl9pPr rtl="0"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60029"/>
      </p:ext>
    </p:extLst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55600" y="3225800"/>
            <a:ext cx="12293599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06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 - Phot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55600" y="6832600"/>
            <a:ext cx="12293599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55600" y="8077200"/>
            <a:ext cx="12293599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1pPr>
            <a:lvl2pPr marL="0" lvl="1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2pPr>
            <a:lvl3pPr marL="0" lvl="2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3pPr>
            <a:lvl4pPr marL="0" lvl="3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4pPr>
            <a:lvl5pPr marL="0" lvl="4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21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 - Dar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5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70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5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55600" y="3187700"/>
            <a:ext cx="12293599" cy="58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4800" lvl="0" indent="-106934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lvl="1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66800" lvl="2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447800" lvl="3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lvl="4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09800" lvl="5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590800" lvl="6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971800" lvl="7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352800" lvl="8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7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55600" y="1384300"/>
            <a:ext cx="5892799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5600" y="4876800"/>
            <a:ext cx="58927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1pPr>
            <a:lvl2pPr marL="0" lvl="1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2pPr>
            <a:lvl3pPr marL="0" lvl="2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3pPr>
            <a:lvl4pPr marL="0" lvl="3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4pPr>
            <a:lvl5pPr marL="0" lvl="4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10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222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4278" y="1872691"/>
            <a:ext cx="11054080" cy="193771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8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278" y="3846633"/>
            <a:ext cx="11054080" cy="2147146"/>
          </a:xfrm>
        </p:spPr>
        <p:txBody>
          <a:bodyPr lIns="65023" rIns="65023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02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704320" cy="1625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730788"/>
            <a:ext cx="5743787" cy="6307328"/>
          </a:xfrm>
        </p:spPr>
        <p:txBody>
          <a:bodyPr/>
          <a:lstStyle>
            <a:lvl1pPr>
              <a:buClr>
                <a:schemeClr val="accent1"/>
              </a:buClr>
              <a:defRPr sz="3699"/>
            </a:lvl1pPr>
            <a:lvl2pPr>
              <a:buClr>
                <a:schemeClr val="accent1"/>
              </a:buClr>
              <a:defRPr sz="3400"/>
            </a:lvl2pPr>
            <a:lvl3pPr>
              <a:buClr>
                <a:schemeClr val="accent1"/>
              </a:buClr>
              <a:defRPr sz="2800"/>
            </a:lvl3pPr>
            <a:lvl4pPr>
              <a:buClr>
                <a:schemeClr val="accent1"/>
              </a:buClr>
              <a:defRPr sz="2600"/>
            </a:lvl4pPr>
            <a:lvl5pPr>
              <a:buClr>
                <a:schemeClr val="accent1"/>
              </a:buCl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730788"/>
            <a:ext cx="5743787" cy="6307328"/>
          </a:xfrm>
        </p:spPr>
        <p:txBody>
          <a:bodyPr/>
          <a:lstStyle>
            <a:lvl1pPr>
              <a:buClr>
                <a:schemeClr val="accent1"/>
              </a:buClr>
              <a:defRPr sz="3699"/>
            </a:lvl1pPr>
            <a:lvl2pPr>
              <a:buClr>
                <a:schemeClr val="accent1"/>
              </a:buClr>
              <a:defRPr sz="3400"/>
            </a:lvl2pPr>
            <a:lvl3pPr>
              <a:buClr>
                <a:schemeClr val="accent1"/>
              </a:buClr>
              <a:defRPr sz="2800"/>
            </a:lvl3pPr>
            <a:lvl4pPr>
              <a:buClr>
                <a:schemeClr val="accent1"/>
              </a:buClr>
              <a:defRPr sz="2600"/>
            </a:lvl4pPr>
            <a:lvl5pPr>
              <a:buClr>
                <a:schemeClr val="accent1"/>
              </a:buCl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31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704320" cy="16256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38575"/>
            <a:ext cx="5746045" cy="937745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60" y="2644990"/>
            <a:ext cx="5748302" cy="931332"/>
          </a:xfrm>
        </p:spPr>
        <p:txBody>
          <a:bodyPr lIns="65023" tIns="0" rIns="65023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576320"/>
            <a:ext cx="5746045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576320"/>
            <a:ext cx="5748302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63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812693" cy="16256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51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5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084516" y="2709333"/>
            <a:ext cx="7270044" cy="6177280"/>
          </a:xfrm>
        </p:spPr>
        <p:txBody>
          <a:bodyPr tIns="0"/>
          <a:lstStyle>
            <a:lvl1pPr marL="0" indent="0">
              <a:buNone/>
              <a:defRPr sz="3999" baseline="0"/>
            </a:lvl1pPr>
            <a:lvl2pPr>
              <a:defRPr sz="3699"/>
            </a:lvl2pPr>
            <a:lvl3pPr>
              <a:defRPr sz="3400"/>
            </a:lvl3pPr>
            <a:lvl4pPr>
              <a:defRPr sz="2800"/>
            </a:lvl4pPr>
            <a:lvl5pPr>
              <a:defRPr sz="2600"/>
            </a:lvl5pPr>
          </a:lstStyle>
          <a:p>
            <a:pPr lvl="0" eaLnBrk="1" latinLnBrk="0" hangingPunct="1"/>
            <a:r>
              <a:rPr kumimoji="0" lang="en-US" dirty="0" smtClean="0"/>
              <a:t>[place photo or chart here]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704320" cy="16256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2709333"/>
            <a:ext cx="4443307" cy="6177280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20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11704320" cy="7065173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2600"/>
            </a:lvl5pPr>
            <a:lvl6pPr rtl="0">
              <a:defRPr sz="2600"/>
            </a:lvl6pPr>
            <a:lvl7pPr rtl="0">
              <a:defRPr sz="2600"/>
            </a:lvl7pPr>
            <a:lvl8pPr rtl="0">
              <a:defRPr sz="2600"/>
            </a:lvl8pPr>
            <a:lvl9pPr rtl="0"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1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50240" y="2752683"/>
            <a:ext cx="11704320" cy="6242304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44" y="9230488"/>
            <a:ext cx="523112" cy="5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7100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90118" indent="-390118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3699" kern="1200">
          <a:solidFill>
            <a:schemeClr val="tx1"/>
          </a:solidFill>
          <a:latin typeface="Calibri"/>
          <a:ea typeface="+mn-ea"/>
          <a:cs typeface="Calibri"/>
        </a:defRPr>
      </a:lvl1pPr>
      <a:lvl2pPr marL="910275" indent="-351106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3400" kern="1200">
          <a:solidFill>
            <a:srgbClr val="910D28"/>
          </a:solidFill>
          <a:latin typeface="Calibri"/>
          <a:ea typeface="+mn-ea"/>
          <a:cs typeface="Calibri"/>
        </a:defRPr>
      </a:lvl2pPr>
      <a:lvl3pPr marL="1406463" indent="-457176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99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848597" indent="-457176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2800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2238715" indent="-457176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2800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2470747" indent="-2990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25" indent="-26007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20944" indent="-260079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062" indent="-26007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www.teachingchannel.org/videos/ups-strategy-as-assessment-too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54091" y="552239"/>
            <a:ext cx="11964493" cy="2702467"/>
          </a:xfrm>
          <a:prstGeom prst="rect">
            <a:avLst/>
          </a:prstGeom>
          <a:gradFill>
            <a:gsLst>
              <a:gs pos="0">
                <a:srgbClr val="B4E8F1"/>
              </a:gs>
              <a:gs pos="35000">
                <a:srgbClr val="CBEDF3"/>
              </a:gs>
              <a:gs pos="100000">
                <a:srgbClr val="E9F7FB"/>
              </a:gs>
            </a:gsLst>
            <a:lin ang="16200000" scaled="0"/>
          </a:gradFill>
          <a:ln w="9525" cap="flat" cmpd="sng">
            <a:solidFill>
              <a:srgbClr val="73A7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550" b="1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Monitoring Student Learning: Formative Assessment Strategies</a:t>
            </a:r>
          </a:p>
        </p:txBody>
      </p:sp>
      <p:sp>
        <p:nvSpPr>
          <p:cNvPr id="50" name="Shape 50"/>
          <p:cNvSpPr/>
          <p:nvPr/>
        </p:nvSpPr>
        <p:spPr>
          <a:xfrm>
            <a:off x="8586788" y="7205157"/>
            <a:ext cx="4418010" cy="2595582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1" indent="342900" algn="l" rtl="0">
              <a:spcBef>
                <a:spcPts val="0"/>
              </a:spcBef>
              <a:buSzPct val="25000"/>
              <a:buNone/>
            </a:pPr>
            <a:r>
              <a:rPr lang="en-US" sz="3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Aimee </a:t>
            </a:r>
            <a:r>
              <a:rPr lang="en-US" sz="3400" b="0" i="0" u="none" strike="noStrike" cap="none" dirty="0" smtClean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Myers</a:t>
            </a:r>
          </a:p>
          <a:p>
            <a:pPr marL="0" marR="0" lvl="1" indent="342900" algn="l" rtl="0">
              <a:spcBef>
                <a:spcPts val="0"/>
              </a:spcBef>
              <a:buSzPct val="25000"/>
              <a:buNone/>
            </a:pPr>
            <a:r>
              <a:rPr lang="en-US" sz="3400" b="0" i="0" u="none" strike="noStrike" cap="none" dirty="0" smtClean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Lindsay Williams</a:t>
            </a:r>
            <a:endParaRPr lang="en-US" sz="3400" b="0" i="0" u="none" strike="noStrike" cap="none" dirty="0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1" indent="342900" algn="ctr" rtl="0">
              <a:spcBef>
                <a:spcPts val="0"/>
              </a:spcBef>
              <a:buNone/>
            </a:pPr>
            <a:endParaRPr sz="3400" b="0" i="0" u="none" strike="noStrike" cap="none" dirty="0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1" indent="342900" algn="ctr" rtl="0">
              <a:spcBef>
                <a:spcPts val="0"/>
              </a:spcBef>
              <a:buNone/>
            </a:pPr>
            <a:endParaRPr sz="3000" b="0" i="0" u="none" strike="noStrike" cap="none" dirty="0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1" indent="342900" algn="ctr" rtl="0">
              <a:spcBef>
                <a:spcPts val="0"/>
              </a:spcBef>
              <a:buSzPct val="25000"/>
              <a:buNone/>
            </a:pPr>
            <a:r>
              <a:rPr lang="en-US" sz="30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39" y="4120586"/>
            <a:ext cx="10453100" cy="24852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900" y="1231082"/>
            <a:ext cx="8064499" cy="62316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5784850" y="2327990"/>
            <a:ext cx="2781300" cy="41036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The Constitution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170792" y="3258551"/>
            <a:ext cx="1248939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school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567497" y="3258551"/>
            <a:ext cx="1316866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tricycle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230680" y="4818119"/>
            <a:ext cx="1129165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guitar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088625" y="4818119"/>
            <a:ext cx="2274611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Walmart store</a:t>
            </a:r>
          </a:p>
        </p:txBody>
      </p:sp>
      <p:sp>
        <p:nvSpPr>
          <p:cNvPr id="128" name="Shape 128"/>
          <p:cNvSpPr/>
          <p:nvPr/>
        </p:nvSpPr>
        <p:spPr>
          <a:xfrm>
            <a:off x="3581400" y="6045200"/>
            <a:ext cx="6007100" cy="2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36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2501900" y="6272730"/>
            <a:ext cx="8064500" cy="84125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Constitution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like a tricycle because it divides the   government into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branches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a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tricycle has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wheels.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Shape 134"/>
          <p:cNvGraphicFramePr/>
          <p:nvPr>
            <p:extLst>
              <p:ext uri="{D42A27DB-BD31-4B8C-83A1-F6EECF244321}">
                <p14:modId xmlns:p14="http://schemas.microsoft.com/office/powerpoint/2010/main" val="1052177954"/>
              </p:ext>
            </p:extLst>
          </p:nvPr>
        </p:nvGraphicFramePr>
        <p:xfrm>
          <a:off x="2797816" y="958144"/>
          <a:ext cx="7832296" cy="2356550"/>
        </p:xfrm>
        <a:graphic>
          <a:graphicData uri="http://schemas.openxmlformats.org/drawingml/2006/table">
            <a:tbl>
              <a:tblPr firstRow="1" bandRow="1">
                <a:noFill/>
                <a:tableStyleId>{58D77458-E51F-4E66-9502-4F549560B554}</a:tableStyleId>
              </a:tblPr>
              <a:tblGrid>
                <a:gridCol w="3916148"/>
                <a:gridCol w="3916148"/>
              </a:tblGrid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35" name="Shape 135"/>
          <p:cNvSpPr txBox="1"/>
          <p:nvPr/>
        </p:nvSpPr>
        <p:spPr>
          <a:xfrm>
            <a:off x="3064518" y="5736967"/>
            <a:ext cx="3344676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a trip to the doctor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321817" y="6997700"/>
            <a:ext cx="104521" cy="28725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1200" b="1" i="0" u="none" strike="noStrike" cap="none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8003406" y="5720833"/>
            <a:ext cx="1150089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a map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813099" y="7048996"/>
            <a:ext cx="1498254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painting</a:t>
            </a:r>
            <a:r>
              <a:rPr lang="en-US" sz="1200" b="1" i="0" u="none" strike="noStrike" cap="none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8344456" y="2647434"/>
            <a:ext cx="1080271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death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628695" y="6997700"/>
            <a:ext cx="2578885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shoe shopping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978684" y="2663566"/>
            <a:ext cx="1167084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voting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560318" y="1266566"/>
            <a:ext cx="2648548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dirty="0">
                <a:latin typeface="+mj-lt"/>
                <a:ea typeface="Arial Black"/>
                <a:cs typeface="Arial Black"/>
                <a:sym typeface="Arial Black"/>
              </a:rPr>
              <a:t>a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 college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degree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305748" y="1266566"/>
            <a:ext cx="2678303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the speed limit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644900" y="1939666"/>
            <a:ext cx="4406983" cy="47192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577C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+mj-lt"/>
                <a:ea typeface="Arial Black"/>
                <a:cs typeface="Arial Black"/>
                <a:sym typeface="Arial Black"/>
              </a:rPr>
              <a:t>Summative Assessments</a:t>
            </a:r>
          </a:p>
        </p:txBody>
      </p:sp>
      <p:graphicFrame>
        <p:nvGraphicFramePr>
          <p:cNvPr id="145" name="Shape 145"/>
          <p:cNvGraphicFramePr/>
          <p:nvPr>
            <p:extLst>
              <p:ext uri="{D42A27DB-BD31-4B8C-83A1-F6EECF244321}">
                <p14:modId xmlns:p14="http://schemas.microsoft.com/office/powerpoint/2010/main" val="720824772"/>
              </p:ext>
            </p:extLst>
          </p:nvPr>
        </p:nvGraphicFramePr>
        <p:xfrm>
          <a:off x="2797816" y="5438421"/>
          <a:ext cx="7832296" cy="2356550"/>
        </p:xfrm>
        <a:graphic>
          <a:graphicData uri="http://schemas.openxmlformats.org/drawingml/2006/table">
            <a:tbl>
              <a:tblPr firstRow="1" bandRow="1">
                <a:noFill/>
                <a:tableStyleId>{58D77458-E51F-4E66-9502-4F549560B554}</a:tableStyleId>
              </a:tblPr>
              <a:tblGrid>
                <a:gridCol w="3916148"/>
                <a:gridCol w="3916148"/>
              </a:tblGrid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</a:tr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46" name="Shape 146"/>
          <p:cNvSpPr txBox="1"/>
          <p:nvPr/>
        </p:nvSpPr>
        <p:spPr>
          <a:xfrm>
            <a:off x="4726934" y="6428601"/>
            <a:ext cx="4215293" cy="47192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577C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+mj-lt"/>
                <a:ea typeface="Arial Black"/>
                <a:cs typeface="Arial Black"/>
                <a:sym typeface="Arial Black"/>
              </a:rPr>
              <a:t>Formative Assessments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797817" y="3456801"/>
            <a:ext cx="7832295" cy="84125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Summative Assessments are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like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_________ because ___________________.</a:t>
            </a:r>
          </a:p>
        </p:txBody>
      </p:sp>
      <p:sp>
        <p:nvSpPr>
          <p:cNvPr id="148" name="Shape 148"/>
          <p:cNvSpPr/>
          <p:nvPr/>
        </p:nvSpPr>
        <p:spPr>
          <a:xfrm>
            <a:off x="2797817" y="8065700"/>
            <a:ext cx="783229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Formative Assessments are like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__________ because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___________________.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57213" y="211139"/>
            <a:ext cx="12058650" cy="16763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91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</a:t>
            </a:r>
            <a:r>
              <a:rPr lang="en-US" sz="791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 Last </a:t>
            </a:r>
            <a:r>
              <a:rPr lang="en-US" sz="791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355397" y="1930400"/>
            <a:ext cx="431799" cy="748922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142"/>
              </a:buClr>
              <a:buSzPct val="25000"/>
              <a:buFont typeface="Arial Black"/>
              <a:buNone/>
            </a:pPr>
            <a:r>
              <a:rPr lang="en-US" sz="4800" b="1" i="0" u="none" strike="noStrike" cap="none" dirty="0">
                <a:solidFill>
                  <a:srgbClr val="273142"/>
                </a:solidFill>
                <a:latin typeface="Arial Black"/>
                <a:ea typeface="Arial Black"/>
                <a:cs typeface="Arial Black"/>
                <a:sym typeface="Arial Black"/>
              </a:rPr>
              <a:t>ASSESSMENT</a:t>
            </a:r>
          </a:p>
        </p:txBody>
      </p:sp>
      <p:grpSp>
        <p:nvGrpSpPr>
          <p:cNvPr id="65" name="Shape 65"/>
          <p:cNvGrpSpPr/>
          <p:nvPr/>
        </p:nvGrpSpPr>
        <p:grpSpPr>
          <a:xfrm>
            <a:off x="4666298" y="2571750"/>
            <a:ext cx="3809999" cy="6584210"/>
            <a:chOff x="7581900" y="2908300"/>
            <a:chExt cx="3809999" cy="6390297"/>
          </a:xfrm>
        </p:grpSpPr>
        <p:cxnSp>
          <p:nvCxnSpPr>
            <p:cNvPr id="66" name="Shape 66"/>
            <p:cNvCxnSpPr/>
            <p:nvPr/>
          </p:nvCxnSpPr>
          <p:spPr>
            <a:xfrm>
              <a:off x="7581900" y="2908300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>
              <a:off x="7581900" y="363307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>
              <a:off x="7581900" y="4341103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7581900" y="505006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7581900" y="5770465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7581900" y="6472331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>
              <a:off x="7581900" y="716732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7581900" y="7866996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7581900" y="859425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7581900" y="929859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340758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098" y="504910"/>
            <a:ext cx="10208295" cy="68102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6305500" y="4737100"/>
            <a:ext cx="393800" cy="279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5452533" y="6470969"/>
            <a:ext cx="4832606" cy="53347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Instructional Strategies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11997" b="11997"/>
          <a:stretch/>
        </p:blipFill>
        <p:spPr>
          <a:xfrm>
            <a:off x="2595" y="2"/>
            <a:ext cx="3564275" cy="2709332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l="2804" r="2805"/>
          <a:stretch/>
        </p:blipFill>
        <p:spPr>
          <a:xfrm>
            <a:off x="9440526" y="0"/>
            <a:ext cx="3564275" cy="2709333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t="2734" b="2734"/>
          <a:stretch/>
        </p:blipFill>
        <p:spPr>
          <a:xfrm>
            <a:off x="9440526" y="6620159"/>
            <a:ext cx="3564275" cy="27093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l="-32871" r="-32870"/>
          <a:stretch/>
        </p:blipFill>
        <p:spPr>
          <a:xfrm>
            <a:off x="-415940" y="6400555"/>
            <a:ext cx="4142079" cy="3148541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2830490" y="1483077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Higher-Order Thinking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749280" y="1486206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830490" y="5852160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Beyond School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7749280" y="5852160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Implicit View of Students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3612751"/>
            <a:ext cx="13004800" cy="2229614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t" anchorCtr="0">
            <a:noAutofit/>
          </a:bodyPr>
          <a:lstStyle/>
          <a:p>
            <a:pPr algn="ctr" rtl="0">
              <a:buSzPct val="25000"/>
            </a:pPr>
            <a:r>
              <a:rPr lang="en-US" sz="6827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Authentic </a:t>
            </a:r>
          </a:p>
          <a:p>
            <a:pPr algn="ctr" rtl="0">
              <a:buSzPct val="25000"/>
            </a:pPr>
            <a:r>
              <a:rPr lang="en-US" sz="6827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366857414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675"/>
            <a:ext cx="3880321" cy="97946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214813" y="3613401"/>
            <a:ext cx="8258175" cy="25425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B2BA"/>
              </a:buClr>
              <a:buSzPct val="25000"/>
              <a:buFont typeface="Helvetica Neue"/>
              <a:buNone/>
            </a:pPr>
            <a:r>
              <a:rPr lang="en-US" sz="5400" b="1" i="0" u="none" strike="noStrike" cap="none" dirty="0">
                <a:solidFill>
                  <a:srgbClr val="87B2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TIME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060496" y="6869614"/>
            <a:ext cx="7735053" cy="1462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200" b="1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K20 STRATEGIES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386139" y="8332051"/>
            <a:ext cx="9409410" cy="84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rgbClr val="535353"/>
              </a:buClr>
              <a:buSzPct val="25000"/>
            </a:pPr>
            <a:r>
              <a:rPr lang="en-US" sz="3515" dirty="0">
                <a:latin typeface="Gill Sans"/>
                <a:ea typeface="Gill Sans"/>
                <a:cs typeface="Gill Sans"/>
                <a:sym typeface="Gill Sans"/>
              </a:rPr>
              <a:t>https://learn.k20center.ou.edu/strategy/find.html</a:t>
            </a:r>
            <a:endParaRPr lang="en-US" sz="3515" b="0" i="0" u="none" strike="noStrike" cap="none" dirty="0">
              <a:solidFill>
                <a:srgbClr val="52525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38" y="173190"/>
            <a:ext cx="7848033" cy="6523241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6965396" y="6832600"/>
            <a:ext cx="5683801" cy="16533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1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K20 LEARN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965396" y="8485992"/>
            <a:ext cx="5683801" cy="7977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35353"/>
              </a:buClr>
              <a:buSzPct val="25000"/>
              <a:buFont typeface="Gill Sans"/>
              <a:buNone/>
            </a:pPr>
            <a:r>
              <a:rPr lang="en-US" sz="3800" b="0" i="0" u="none" strike="noStrike" cap="none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learn.k20center.ou.edu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86" y="416475"/>
            <a:ext cx="10819002" cy="601055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6439" y="0"/>
            <a:ext cx="6478361" cy="9172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02053" y="330048"/>
            <a:ext cx="5715798" cy="2217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HOW DID WE DO?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513552" y="2817393"/>
            <a:ext cx="5892801" cy="65171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53535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identify the differences between formative and summative assessments. </a:t>
            </a:r>
          </a:p>
          <a:p>
            <a:pPr marL="0" marR="0" lvl="0" indent="0" algn="l" rtl="0">
              <a:spcBef>
                <a:spcPts val="0"/>
              </a:spcBef>
              <a:buClr>
                <a:srgbClr val="535353"/>
              </a:buClr>
              <a:buSzPct val="25000"/>
              <a:buFont typeface="Gill Sans"/>
              <a:buNone/>
            </a:pPr>
            <a:endParaRPr sz="3000" b="0" i="0" u="none" strike="noStrike" cap="none" dirty="0">
              <a:solidFill>
                <a:srgbClr val="52525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53535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understand the reasons for using formative assessments. </a:t>
            </a:r>
          </a:p>
          <a:p>
            <a:pPr marL="0" marR="0" lvl="0" indent="0" algn="l" rtl="0">
              <a:spcBef>
                <a:spcPts val="0"/>
              </a:spcBef>
              <a:buClr>
                <a:srgbClr val="535353"/>
              </a:buClr>
              <a:buSzPct val="25000"/>
              <a:buFont typeface="Gill Sans"/>
              <a:buNone/>
            </a:pPr>
            <a:endParaRPr sz="3000" b="0" i="0" u="none" strike="noStrike" cap="none" dirty="0">
              <a:solidFill>
                <a:srgbClr val="52525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53535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select instructional strategies that support gathering student data to inform instruction.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6439" y="1014414"/>
            <a:ext cx="6478361" cy="755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57213" y="211139"/>
            <a:ext cx="12058650" cy="16763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91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</a:t>
            </a:r>
            <a:r>
              <a:rPr lang="en-US" sz="791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 Last </a:t>
            </a:r>
            <a:r>
              <a:rPr lang="en-US" sz="791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355397" y="1930400"/>
            <a:ext cx="431799" cy="748922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142"/>
              </a:buClr>
              <a:buSzPct val="25000"/>
              <a:buFont typeface="Arial Black"/>
              <a:buNone/>
            </a:pPr>
            <a:r>
              <a:rPr lang="en-US" sz="4800" b="1" i="0" u="none" strike="noStrike" cap="none" dirty="0">
                <a:solidFill>
                  <a:srgbClr val="273142"/>
                </a:solidFill>
                <a:latin typeface="Arial Black"/>
                <a:ea typeface="Arial Black"/>
                <a:cs typeface="Arial Black"/>
                <a:sym typeface="Arial Black"/>
              </a:rPr>
              <a:t>ASSESSMENT</a:t>
            </a:r>
          </a:p>
        </p:txBody>
      </p:sp>
      <p:grpSp>
        <p:nvGrpSpPr>
          <p:cNvPr id="65" name="Shape 65"/>
          <p:cNvGrpSpPr/>
          <p:nvPr/>
        </p:nvGrpSpPr>
        <p:grpSpPr>
          <a:xfrm>
            <a:off x="4666298" y="2571750"/>
            <a:ext cx="3809999" cy="6584210"/>
            <a:chOff x="7581900" y="2908300"/>
            <a:chExt cx="3809999" cy="6390297"/>
          </a:xfrm>
        </p:grpSpPr>
        <p:cxnSp>
          <p:nvCxnSpPr>
            <p:cNvPr id="66" name="Shape 66"/>
            <p:cNvCxnSpPr/>
            <p:nvPr/>
          </p:nvCxnSpPr>
          <p:spPr>
            <a:xfrm>
              <a:off x="7581900" y="2908300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>
              <a:off x="7581900" y="363307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>
              <a:off x="7581900" y="4341103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7581900" y="505006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7581900" y="5770465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7581900" y="6472331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>
              <a:off x="7581900" y="716732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7581900" y="7866996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7581900" y="859425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7581900" y="929859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808" y="1186026"/>
            <a:ext cx="10208227" cy="681022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6305500" y="4737100"/>
            <a:ext cx="393800" cy="279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7745139" y="6228907"/>
            <a:ext cx="2540000" cy="96436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Instructional Strategies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19518" y="192426"/>
            <a:ext cx="12129681" cy="1907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200" b="1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OBJECTIVES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19518" y="1905019"/>
            <a:ext cx="11518924" cy="71774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571500" indent="-571500">
              <a:buSzPct val="82000"/>
            </a:pPr>
            <a:r>
              <a:rPr lang="en-US" sz="4400" b="0" i="0" u="none" strike="noStrike" cap="none" dirty="0" smtClean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Participants </a:t>
            </a:r>
            <a:r>
              <a:rPr lang="en-US" sz="4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will be able to identify the differences between formative and summative </a:t>
            </a:r>
            <a:r>
              <a:rPr lang="en-US" sz="4400" b="0" i="0" u="none" strike="noStrike" cap="none" dirty="0" smtClean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assessments.</a:t>
            </a:r>
          </a:p>
          <a:p>
            <a:pPr marL="571500" indent="-571500">
              <a:buSzPct val="82000"/>
            </a:pPr>
            <a:r>
              <a:rPr lang="en-US" sz="4400" b="0" i="0" u="none" strike="noStrike" cap="none" dirty="0" smtClean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Participants </a:t>
            </a:r>
            <a:r>
              <a:rPr lang="en-US" sz="4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will be able to understand the reasons for using formative assessments. </a:t>
            </a:r>
            <a:endParaRPr lang="en-US" sz="4400" b="0" i="0" u="none" strike="noStrike" cap="none" dirty="0" smtClean="0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571500" indent="-571500">
              <a:buSzPct val="82000"/>
            </a:pPr>
            <a:r>
              <a:rPr lang="en-US" sz="4400" b="0" i="0" u="none" strike="noStrike" cap="none" dirty="0" smtClean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Participants </a:t>
            </a:r>
            <a:r>
              <a:rPr lang="en-US" sz="4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will be able to select instructional strategies that support gathering student data in order to adapt instruction.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0874"/>
            <a:ext cx="6401113" cy="441959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204142" y="5700473"/>
            <a:ext cx="6031557" cy="430886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1300" b="0" i="0" u="sng" strike="noStrike" cap="none" dirty="0">
                <a:solidFill>
                  <a:schemeClr val="bg1"/>
                </a:solidFill>
                <a:latin typeface="+mj-lt"/>
                <a:ea typeface="Arial Black"/>
                <a:cs typeface="Arial Black"/>
                <a:sym typeface="Arial Black"/>
                <a:hlinkClick r:id="rId4"/>
              </a:rPr>
              <a:t>https://www.teachingchannel.org/videos/ups-strategy-as-assessment-tool</a:t>
            </a:r>
          </a:p>
          <a:p>
            <a:pPr marL="0" marR="0" lvl="0" indent="0" algn="l" rtl="0">
              <a:spcBef>
                <a:spcPts val="0"/>
              </a:spcBef>
              <a:buFont typeface="Helvetica Neue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6520955" y="4643496"/>
            <a:ext cx="5899644" cy="4411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A61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Guiding Questions: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is the assessment in the      video different than traditional     assessment?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could the data gathered        from this strategy be used to        </a:t>
            </a:r>
            <a:r>
              <a:rPr lang="en-US" sz="2800" dirty="0" smtClean="0">
                <a:solidFill>
                  <a:schemeClr val="lt1"/>
                </a:solidFill>
              </a:rPr>
              <a:t>guide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students use this           strategy to assess their own        understanding?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215897" y="1021754"/>
            <a:ext cx="8229602" cy="19049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4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Paired Verbal Fluency</a:t>
            </a:r>
          </a:p>
        </p:txBody>
      </p:sp>
      <p:grpSp>
        <p:nvGrpSpPr>
          <p:cNvPr id="94" name="Shape 94"/>
          <p:cNvGrpSpPr/>
          <p:nvPr/>
        </p:nvGrpSpPr>
        <p:grpSpPr>
          <a:xfrm>
            <a:off x="-190498" y="3035300"/>
            <a:ext cx="4680173" cy="4851400"/>
            <a:chOff x="-190498" y="3035300"/>
            <a:chExt cx="4680173" cy="4851400"/>
          </a:xfrm>
        </p:grpSpPr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0498" y="3035300"/>
              <a:ext cx="4680173" cy="485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Shape 96"/>
            <p:cNvSpPr txBox="1"/>
            <p:nvPr/>
          </p:nvSpPr>
          <p:spPr>
            <a:xfrm>
              <a:off x="215897" y="4127391"/>
              <a:ext cx="3797299" cy="1579919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8787"/>
                </a:buClr>
                <a:buSzPct val="25000"/>
                <a:buFont typeface="Libre Baskerville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How is the assessment in the video different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8787"/>
                </a:buClr>
                <a:buSzPct val="25000"/>
                <a:buFont typeface="Libre Baskerville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than traditional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8787"/>
                </a:buClr>
                <a:buSzPct val="25000"/>
                <a:buFont typeface="Libre Baskerville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assessment?</a:t>
              </a:r>
            </a:p>
          </p:txBody>
        </p:sp>
      </p:grpSp>
      <p:grpSp>
        <p:nvGrpSpPr>
          <p:cNvPr id="97" name="Shape 97"/>
          <p:cNvGrpSpPr/>
          <p:nvPr/>
        </p:nvGrpSpPr>
        <p:grpSpPr>
          <a:xfrm>
            <a:off x="3809998" y="4917351"/>
            <a:ext cx="4665558" cy="4836248"/>
            <a:chOff x="3809998" y="4917351"/>
            <a:chExt cx="4665558" cy="4836248"/>
          </a:xfrm>
        </p:grpSpPr>
        <p:pic>
          <p:nvPicPr>
            <p:cNvPr id="98" name="Shape 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9998" y="4917351"/>
              <a:ext cx="4665558" cy="4836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/>
            <p:nvPr/>
          </p:nvSpPr>
          <p:spPr>
            <a:xfrm>
              <a:off x="4013197" y="5860039"/>
              <a:ext cx="407678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How could the data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gathered from this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strategy be used to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inform instruction?</a:t>
              </a:r>
            </a:p>
          </p:txBody>
        </p:sp>
      </p:grpSp>
      <p:grpSp>
        <p:nvGrpSpPr>
          <p:cNvPr id="100" name="Shape 100"/>
          <p:cNvGrpSpPr/>
          <p:nvPr/>
        </p:nvGrpSpPr>
        <p:grpSpPr>
          <a:xfrm>
            <a:off x="8445500" y="2926753"/>
            <a:ext cx="4665558" cy="4836248"/>
            <a:chOff x="8445500" y="2926753"/>
            <a:chExt cx="4665558" cy="4836248"/>
          </a:xfrm>
        </p:grpSpPr>
        <p:pic>
          <p:nvPicPr>
            <p:cNvPr id="101" name="Shape 1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5500" y="2926753"/>
              <a:ext cx="4665558" cy="4836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Shape 102"/>
            <p:cNvSpPr/>
            <p:nvPr/>
          </p:nvSpPr>
          <p:spPr>
            <a:xfrm>
              <a:off x="8953500" y="3924687"/>
              <a:ext cx="36703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How can students </a:t>
              </a:r>
              <a:r>
                <a:rPr lang="en-US" sz="2400" b="0" i="0" u="none" strike="noStrike" cap="none" dirty="0" smtClean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use this </a:t>
              </a: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strategy to assess 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their own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understanding?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852371" y="1034933"/>
            <a:ext cx="4986552" cy="87203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15897" y="254000"/>
            <a:ext cx="8001000" cy="19049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48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Turn/Last Turn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00" y="2578100"/>
            <a:ext cx="5981699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397500" y="2687900"/>
            <a:ext cx="7492999" cy="188181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Read your assigned selection and highlight 3-4 things you found significant or meaningful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397499" y="4701880"/>
            <a:ext cx="7492999" cy="4135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First person shares a highlighted part and reads </a:t>
            </a:r>
            <a:r>
              <a:rPr lang="en-US" sz="2800" b="0" i="0" u="none" strike="noStrike" cap="none" dirty="0" smtClean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it </a:t>
            </a: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out loud, but they cannot give any commentary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Each person in </a:t>
            </a:r>
            <a:r>
              <a:rPr lang="en-US" sz="2800" b="0" i="0" u="none" strike="noStrike" cap="none" dirty="0" smtClean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the group </a:t>
            </a: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goes </a:t>
            </a:r>
            <a:r>
              <a:rPr lang="en-US" sz="2800" b="0" i="0" u="none" strike="noStrike" cap="none" dirty="0" smtClean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around, </a:t>
            </a: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round-robin </a:t>
            </a:r>
            <a:r>
              <a:rPr lang="en-US" sz="2800" b="0" i="0" u="none" strike="noStrike" cap="none" dirty="0" smtClean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style, and comments </a:t>
            </a: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on the highlighted text. No cross talk during the round-robin.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Last person should be the person who originally      shared the highlighted text. They now get to </a:t>
            </a:r>
            <a:r>
              <a:rPr lang="en-US" sz="2800" b="0" i="0" u="none" strike="noStrike" cap="none" dirty="0" smtClean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share their </a:t>
            </a: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comments on the highlighted text. 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852371" y="1034933"/>
            <a:ext cx="4986552" cy="87203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15897" y="254000"/>
            <a:ext cx="8001000" cy="19049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48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Inside Out</a:t>
            </a:r>
            <a:endParaRPr lang="en-US" sz="748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2" y="2939932"/>
            <a:ext cx="4159687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511801" y="2885547"/>
            <a:ext cx="7492999" cy="409657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b="0" i="0" u="none" strike="noStrike" cap="none" dirty="0" smtClean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Get into groups of 3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dirty="0" smtClean="0">
                <a:solidFill>
                  <a:srgbClr val="2E2E2E"/>
                </a:solidFill>
                <a:latin typeface="+mj-lt"/>
              </a:rPr>
              <a:t>Jot down any prior knowledge over Formative Assessments in the innermost circle of your graphic organizer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dirty="0" smtClean="0">
                <a:solidFill>
                  <a:srgbClr val="2E2E2E"/>
                </a:solidFill>
                <a:latin typeface="+mj-lt"/>
              </a:rPr>
              <a:t>Read your assigned part of the reading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dirty="0" smtClean="0">
                <a:solidFill>
                  <a:srgbClr val="2E2E2E"/>
                </a:solidFill>
                <a:latin typeface="+mj-lt"/>
              </a:rPr>
              <a:t>Take turns sharing key information within your group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b="0" i="0" u="none" strike="noStrike" cap="none" dirty="0" smtClean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Write down shared key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44432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14298" y="385233"/>
            <a:ext cx="7228418" cy="1612900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Synectics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191" y="2624059"/>
            <a:ext cx="7860357" cy="6138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971</Words>
  <Application>Microsoft Macintosh PowerPoint</Application>
  <PresentationFormat>Custom</PresentationFormat>
  <Paragraphs>106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 Black</vt:lpstr>
      <vt:lpstr>Calibri</vt:lpstr>
      <vt:lpstr>Constantia</vt:lpstr>
      <vt:lpstr>Georgia</vt:lpstr>
      <vt:lpstr>Gill Sans</vt:lpstr>
      <vt:lpstr>Gill Sans Light</vt:lpstr>
      <vt:lpstr>Helvetica Neue</vt:lpstr>
      <vt:lpstr>Libre Baskerville</vt:lpstr>
      <vt:lpstr>Lucida Grande</vt:lpstr>
      <vt:lpstr>Noto Sans Symbols</vt:lpstr>
      <vt:lpstr>Trebuchet MS</vt:lpstr>
      <vt:lpstr>Wingdings</vt:lpstr>
      <vt:lpstr>Wingdings 2</vt:lpstr>
      <vt:lpstr>Arial</vt:lpstr>
      <vt:lpstr>K20 PD</vt:lpstr>
      <vt:lpstr>Monitoring Student Learning: Formative Assessment Strategies</vt:lpstr>
      <vt:lpstr>First Word Last Word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Word Last Word</vt:lpstr>
      <vt:lpstr>PowerPoint Presentation</vt:lpstr>
      <vt:lpstr>PowerPoint Presentation</vt:lpstr>
      <vt:lpstr>PowerPoint Presentation</vt:lpstr>
      <vt:lpstr>K20 STRATEGIES</vt:lpstr>
      <vt:lpstr>K20 LEARN</vt:lpstr>
      <vt:lpstr>HOW DID WE DO?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Student Learning: Formative Assessment Strategies</dc:title>
  <cp:lastModifiedBy>Hawkins, Lindsay M.</cp:lastModifiedBy>
  <cp:revision>22</cp:revision>
  <cp:lastPrinted>2016-07-13T14:02:33Z</cp:lastPrinted>
  <dcterms:modified xsi:type="dcterms:W3CDTF">2016-07-13T14:02:47Z</dcterms:modified>
</cp:coreProperties>
</file>