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Constanti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zts18NuZUv+Fdi2Vrcm2hoo3H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202AB8-6332-4F93-8444-21096FBAB018}">
  <a:tblStyle styleId="{FD202AB8-6332-4F93-8444-21096FBAB01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onstantia-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Constanti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nstantia-bold.fntdata"/><Relationship Id="rId16" Type="http://schemas.openxmlformats.org/officeDocument/2006/relationships/slide" Target="slides/slide11.xml"/><Relationship Id="rId38" Type="http://schemas.openxmlformats.org/officeDocument/2006/relationships/font" Target="fonts/Constanti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7d28b782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7d28b7827d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d28b7827d_1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7d28b7827d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Facilitator Notes: After the participants talk to each other about if they are attracted or repelled and provide an explanation, have them share out their thoughts.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d28b7827d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7d28b7827d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 After the participants talk to each other about if they are attracted or repelled and provide an explanation, have them share out their thoughts.</a:t>
            </a:r>
            <a:endParaRPr/>
          </a:p>
          <a:p>
            <a:pPr indent="0" lvl="0" marL="0" rtl="0" algn="l">
              <a:spcBef>
                <a:spcPts val="0"/>
              </a:spcBef>
              <a:spcAft>
                <a:spcPts val="0"/>
              </a:spcAft>
              <a:buSzPts val="1400"/>
              <a:buNone/>
            </a:pPr>
            <a:r>
              <a:t/>
            </a:r>
            <a:endParaRPr/>
          </a:p>
          <a:p>
            <a:pPr indent="0" lvl="0" marL="0" rtl="0" algn="l">
              <a:lnSpc>
                <a:spcPct val="100000"/>
              </a:lnSpc>
              <a:spcBef>
                <a:spcPts val="520"/>
              </a:spcBef>
              <a:spcAft>
                <a:spcPts val="0"/>
              </a:spcAft>
              <a:buClr>
                <a:schemeClr val="dk1"/>
              </a:buClr>
              <a:buSzPts val="1100"/>
              <a:buFont typeface="Arial"/>
              <a:buNone/>
            </a:pPr>
            <a:r>
              <a:rPr lang="en-US" sz="1200">
                <a:latin typeface="Calibri"/>
                <a:ea typeface="Calibri"/>
                <a:cs typeface="Calibri"/>
                <a:sym typeface="Calibri"/>
              </a:rPr>
              <a:t>(Johnson, P. May/2015)</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d28b7827d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7d28b7827d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 After the participants talk to each other about if they are attracted or repelled and provide an explanation, have them share out their thoughts.</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d28b7827d_1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7d28b7827d_1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  Research shows that often speaking and listening are ignored on our standards.  They aren’t something we ”test” over. They are still crucial to student rigor!</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d28b7827d_1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7d28b7827d_1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a:t>How might you use this strategy in your classroom?</a:t>
            </a:r>
            <a:endParaRPr/>
          </a:p>
          <a:p>
            <a:pPr indent="0" lvl="0" marL="0" rtl="0" algn="l">
              <a:spcBef>
                <a:spcPts val="0"/>
              </a:spcBef>
              <a:spcAft>
                <a:spcPts val="0"/>
              </a:spcAft>
              <a:buSzPts val="1400"/>
              <a:buNone/>
            </a:pPr>
            <a:r>
              <a:rPr lang="en-US"/>
              <a:t>Have participants share out the strategy ideas.</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No movement- modified to meet the needs of rooms- not all talking equals movement. Not letter of the law Jot down thoughts on Note catcher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e6cc25471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7e6cc25471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15000"/>
              </a:lnSpc>
              <a:spcBef>
                <a:spcPts val="0"/>
              </a:spcBef>
              <a:spcAft>
                <a:spcPts val="0"/>
              </a:spcAft>
              <a:buClr>
                <a:schemeClr val="dk1"/>
              </a:buClr>
              <a:buSzPts val="1400"/>
              <a:buFont typeface="Arial"/>
              <a:buNone/>
            </a:pPr>
            <a:r>
              <a:rPr lang="en-US" sz="1200">
                <a:latin typeface="Calibri"/>
                <a:ea typeface="Calibri"/>
                <a:cs typeface="Calibri"/>
                <a:sym typeface="Calibri"/>
              </a:rPr>
              <a:t>Allow time for participants to reflect and complete their LEARN Strategy Reflection on the Instructional Strategy Notes handout.</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d28b7827d_1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7d28b7827d_1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Before moving onto the next slide, ask participants to share out their thoughts on this question.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ea210d27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7ea210d27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lnSpc>
                <a:spcPct val="100000"/>
              </a:lnSpc>
              <a:spcBef>
                <a:spcPts val="0"/>
              </a:spcBef>
              <a:spcAft>
                <a:spcPts val="0"/>
              </a:spcAft>
              <a:buSzPts val="1400"/>
              <a:buNone/>
            </a:pPr>
            <a:r>
              <a:rPr lang="en-US"/>
              <a:t>It’s in the standards!</a:t>
            </a:r>
            <a:endParaRPr/>
          </a:p>
          <a:p>
            <a:pPr indent="0" lvl="0" marL="0" rtl="0" algn="l">
              <a:lnSpc>
                <a:spcPct val="100000"/>
              </a:lnSpc>
              <a:spcBef>
                <a:spcPts val="0"/>
              </a:spcBef>
              <a:spcAft>
                <a:spcPts val="0"/>
              </a:spcAft>
              <a:buSzPts val="1400"/>
              <a:buNone/>
            </a:pPr>
            <a:r>
              <a:rPr lang="en-US"/>
              <a:t>**Although this doesn’t necessarily include student conversations, it still is an ELA standard.</a:t>
            </a:r>
            <a:endParaRPr/>
          </a:p>
          <a:p>
            <a:pPr indent="0" lvl="0" marL="0" rtl="0" algn="l">
              <a:spcBef>
                <a:spcPts val="0"/>
              </a:spcBef>
              <a:spcAft>
                <a:spcPts val="0"/>
              </a:spcAft>
              <a:buClr>
                <a:schemeClr val="dk1"/>
              </a:buClr>
              <a:buSzPts val="1400"/>
              <a:buFont typeface="Arial"/>
              <a:buNone/>
            </a:pPr>
            <a:r>
              <a:rPr lang="en-US"/>
              <a:t>Why do you think we included </a:t>
            </a:r>
            <a:r>
              <a:rPr b="1" lang="en-US"/>
              <a:t>reading and writing </a:t>
            </a:r>
            <a:r>
              <a:rPr lang="en-US"/>
              <a:t>as a standard supported by student conversations?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da3e17590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7da3e17590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lnSpc>
                <a:spcPct val="100000"/>
              </a:lnSpc>
              <a:spcBef>
                <a:spcPts val="0"/>
              </a:spcBef>
              <a:spcAft>
                <a:spcPts val="0"/>
              </a:spcAft>
              <a:buSzPts val="1400"/>
              <a:buNone/>
            </a:pPr>
            <a:r>
              <a:rPr lang="en-US"/>
              <a:t>It’s in the standards!</a:t>
            </a:r>
            <a:endParaRPr/>
          </a:p>
          <a:p>
            <a:pPr indent="0" lvl="0" marL="0" rtl="0" algn="l">
              <a:spcBef>
                <a:spcPts val="0"/>
              </a:spcBef>
              <a:spcAft>
                <a:spcPts val="0"/>
              </a:spcAft>
              <a:buClr>
                <a:schemeClr val="dk1"/>
              </a:buClr>
              <a:buSzPts val="1400"/>
              <a:buFont typeface="Arial"/>
              <a:buNone/>
            </a:pPr>
            <a:r>
              <a:rPr lang="en-US"/>
              <a:t>To be competitive in today’s society and world at large, students need these skills.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7da3e17590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7da3e1759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It’s in the standards!  </a:t>
            </a:r>
            <a:r>
              <a:rPr lang="en-US"/>
              <a:t>They are also a part of your teacher observations.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d28b7827d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7d28b7827d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d28b7827d_1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7d28b7827d_1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Summit Cognitive Rubric</a:t>
            </a:r>
            <a:endParaRPr/>
          </a:p>
          <a:p>
            <a:pPr indent="0" lvl="0" marL="0" rtl="0" algn="l">
              <a:lnSpc>
                <a:spcPct val="100000"/>
              </a:lnSpc>
              <a:spcBef>
                <a:spcPts val="0"/>
              </a:spcBef>
              <a:spcAft>
                <a:spcPts val="0"/>
              </a:spcAft>
              <a:buSzPts val="1400"/>
              <a:buNone/>
            </a:pPr>
            <a:r>
              <a:rPr lang="en-US"/>
              <a:t>Developed in collaboration with the Stanford Center for Assessment, Learning, &amp; Equity. May, 2017.</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sz="800">
                <a:solidFill>
                  <a:srgbClr val="A5A5A5"/>
                </a:solidFill>
                <a:latin typeface="Calibri"/>
                <a:ea typeface="Calibri"/>
                <a:cs typeface="Calibri"/>
                <a:sym typeface="Calibri"/>
              </a:rPr>
              <a:t>Summit Learning and Stanford Center for Assessment. (n.d.) Cognitive Skills Rubric. </a:t>
            </a:r>
            <a:r>
              <a:rPr i="1" lang="en-US" sz="800">
                <a:solidFill>
                  <a:srgbClr val="A5A5A5"/>
                </a:solidFill>
                <a:latin typeface="Calibri"/>
                <a:ea typeface="Calibri"/>
                <a:cs typeface="Calibri"/>
                <a:sym typeface="Calibri"/>
              </a:rPr>
              <a:t>Cognitive Skills Standards Alignment. </a:t>
            </a:r>
            <a:r>
              <a:rPr lang="en-US" sz="800">
                <a:solidFill>
                  <a:srgbClr val="A5A5A5"/>
                </a:solidFill>
                <a:latin typeface="Calibri"/>
                <a:ea typeface="Calibri"/>
                <a:cs typeface="Calibri"/>
                <a:sym typeface="Calibri"/>
              </a:rPr>
              <a:t>Retrieved from https://cdn.summitlearning.org/assets/marketing/Cognitive-Skills-Document-Suite.pdf</a:t>
            </a:r>
            <a:endParaRPr i="1" sz="800">
              <a:solidFill>
                <a:srgbClr val="A5A5A5"/>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d28b7827d_1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7d28b7827d_1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Clr>
                <a:schemeClr val="dk1"/>
              </a:buClr>
              <a:buSzPts val="1400"/>
              <a:buFont typeface="Arial"/>
              <a:buNone/>
            </a:pPr>
            <a:r>
              <a:rPr b="1" lang="en-US"/>
              <a:t>Pass out the Student Conversations ARE Learning Reading!</a:t>
            </a:r>
            <a:endParaRPr/>
          </a:p>
          <a:p>
            <a:pPr indent="0" lvl="0" marL="0" rtl="0" algn="l">
              <a:lnSpc>
                <a:spcPct val="100000"/>
              </a:lnSpc>
              <a:spcBef>
                <a:spcPts val="0"/>
              </a:spcBef>
              <a:spcAft>
                <a:spcPts val="0"/>
              </a:spcAft>
              <a:buSzPts val="1400"/>
              <a:buNone/>
            </a:pPr>
            <a:r>
              <a:rPr lang="en-US"/>
              <a:t>Remember to connect this back to annotation strategies and tie to Authenticity.</a:t>
            </a:r>
            <a:endParaRPr/>
          </a:p>
          <a:p>
            <a:pPr indent="0" lvl="0" marL="0" rtl="0" algn="l">
              <a:spcBef>
                <a:spcPts val="0"/>
              </a:spcBef>
              <a:spcAft>
                <a:spcPts val="0"/>
              </a:spcAft>
              <a:buClr>
                <a:schemeClr val="dk1"/>
              </a:buClr>
              <a:buSzPts val="1400"/>
              <a:buFont typeface="Arial"/>
              <a:buNone/>
            </a:pPr>
            <a:r>
              <a:rPr b="1" lang="en-US"/>
              <a:t>This strategy is close to Why-Lighting</a:t>
            </a:r>
            <a:r>
              <a:rPr lang="en-US"/>
              <a:t>. As you are highlighting, annotate where you highlighted.</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31bbcb677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731bbcb677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SzPts val="1400"/>
              <a:buNone/>
            </a:pPr>
            <a:r>
              <a:rPr lang="en-US"/>
              <a:t>Explain to the group that you are going to </a:t>
            </a:r>
            <a:r>
              <a:rPr b="1" lang="en-US" u="sng"/>
              <a:t>explain the strategy in full first. </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lang="en-US"/>
              <a:t>If I were doing this with a class for the first time, I would practice the procedure with a </a:t>
            </a:r>
            <a:r>
              <a:rPr b="1" lang="en-US" u="sng"/>
              <a:t>non-academic topic </a:t>
            </a:r>
            <a:r>
              <a:rPr lang="en-US"/>
              <a:t>and keep the cognitive demand low while they are learning the procedure.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31bbcb67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731bbcb677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7e6cc25471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7e6cc2547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7e6cc25471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7e6cc2547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spcBef>
                <a:spcPts val="0"/>
              </a:spcBef>
              <a:spcAft>
                <a:spcPts val="0"/>
              </a:spcAft>
              <a:buClr>
                <a:schemeClr val="dk1"/>
              </a:buClr>
              <a:buSzPts val="1400"/>
              <a:buFont typeface="Arial"/>
              <a:buNone/>
            </a:pPr>
            <a:r>
              <a:rPr lang="en-US"/>
              <a:t>Share out the strategy ideas.  LOW Talking low movement</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How might you use chain notes in your classroom?</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7e6cc25471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7e6cc2547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sz="1200">
                <a:latin typeface="Calibri"/>
                <a:ea typeface="Calibri"/>
                <a:cs typeface="Calibri"/>
                <a:sym typeface="Calibri"/>
              </a:rPr>
              <a:t>Allow time for participants to reflect and complete their LEARN Strategy Reflection on the Instructional Strategy Notes handout.</a:t>
            </a:r>
            <a:endParaRPr sz="1200">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d28b7827d_1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7d28b7827d_1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SzPts val="1400"/>
              <a:buNone/>
            </a:pPr>
            <a:r>
              <a:rPr lang="en-US"/>
              <a:t>Talk it out: Now that we’ve talked about some of these, the only way to get kids used to having conversations is to actually engage in conversations.  </a:t>
            </a:r>
            <a:endParaRPr/>
          </a:p>
          <a:p>
            <a:pPr indent="0" lvl="0" marL="0" rtl="0" algn="l">
              <a:spcBef>
                <a:spcPts val="0"/>
              </a:spcBef>
              <a:spcAft>
                <a:spcPts val="0"/>
              </a:spcAft>
              <a:buClr>
                <a:schemeClr val="dk1"/>
              </a:buClr>
              <a:buSzPts val="1400"/>
              <a:buFont typeface="Arial"/>
              <a:buNone/>
            </a:pPr>
            <a:r>
              <a:rPr b="1" lang="en-US"/>
              <a:t>Independent (Pass out the I Think/We Think paper on the back of SMART Goals paper.)</a:t>
            </a:r>
            <a:endParaRPr/>
          </a:p>
          <a:p>
            <a:pPr indent="0" lvl="0" marL="0" rtl="0" algn="l">
              <a:spcBef>
                <a:spcPts val="0"/>
              </a:spcBef>
              <a:spcAft>
                <a:spcPts val="0"/>
              </a:spcAft>
              <a:buClr>
                <a:schemeClr val="dk1"/>
              </a:buClr>
              <a:buSzPts val="1400"/>
              <a:buFont typeface="Arial"/>
              <a:buNone/>
            </a:pPr>
            <a:r>
              <a:rPr lang="en-US"/>
              <a:t> </a:t>
            </a:r>
            <a:endParaRPr/>
          </a:p>
          <a:p>
            <a:pPr indent="0" lvl="0" marL="0" rtl="0" algn="l">
              <a:spcBef>
                <a:spcPts val="0"/>
              </a:spcBef>
              <a:spcAft>
                <a:spcPts val="0"/>
              </a:spcAft>
              <a:buClr>
                <a:schemeClr val="dk1"/>
              </a:buClr>
              <a:buSzPts val="1400"/>
              <a:buFont typeface="Arial"/>
              <a:buNone/>
            </a:pPr>
            <a:r>
              <a:rPr lang="en-US"/>
              <a:t>“I think” on piece of paper independently</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SzPts val="1400"/>
              <a:buNone/>
            </a:pPr>
            <a:r>
              <a:rPr lang="en-US"/>
              <a:t>How it looks in my room may look different than it does in yours.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7d28b7827d_1_2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7d28b7827d_1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spcBef>
                <a:spcPts val="0"/>
              </a:spcBef>
              <a:spcAft>
                <a:spcPts val="0"/>
              </a:spcAft>
              <a:buClr>
                <a:schemeClr val="dk1"/>
              </a:buClr>
              <a:buSzPts val="1400"/>
              <a:buFont typeface="Arial"/>
              <a:buNone/>
            </a:pPr>
            <a:r>
              <a:rPr lang="en-US"/>
              <a:t>Group with like pairs;</a:t>
            </a:r>
            <a:endParaRPr/>
          </a:p>
          <a:p>
            <a:pPr indent="0" lvl="0" marL="0" rtl="0" algn="l">
              <a:spcBef>
                <a:spcPts val="0"/>
              </a:spcBef>
              <a:spcAft>
                <a:spcPts val="0"/>
              </a:spcAft>
              <a:buClr>
                <a:schemeClr val="dk1"/>
              </a:buClr>
              <a:buSzPts val="1400"/>
              <a:buFont typeface="Arial"/>
              <a:buNone/>
            </a:pPr>
            <a:r>
              <a:rPr lang="en-US"/>
              <a:t>Summit and non-Summit and like subject area</a:t>
            </a:r>
            <a:endParaRPr/>
          </a:p>
          <a:p>
            <a:pPr indent="0" lvl="0" marL="0" rtl="0" algn="l">
              <a:spcBef>
                <a:spcPts val="0"/>
              </a:spcBef>
              <a:spcAft>
                <a:spcPts val="0"/>
              </a:spcAft>
              <a:buClr>
                <a:schemeClr val="dk1"/>
              </a:buClr>
              <a:buSzPts val="1400"/>
              <a:buFont typeface="Arial"/>
              <a:buNone/>
            </a:pPr>
            <a:r>
              <a:rPr lang="en-US"/>
              <a:t>Poll audience for true grouping based on attendees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Posters with questions that were just answered are on walls. In like groups come to an agreement about student conversations and write thoughts on posters.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b="1" lang="en-US"/>
              <a:t>We should be on the same page, what are the 3 ways we can be on the same page, how will you make it uniquely yours??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Create Norms Poster for both Summit and non-summit teachers.  Depending on the </a:t>
            </a:r>
            <a:r>
              <a:rPr b="1" lang="en-US"/>
              <a:t>number of people </a:t>
            </a:r>
            <a:r>
              <a:rPr lang="en-US"/>
              <a:t>in the PD session, may need more than two posters.</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b="1" lang="en-US"/>
              <a:t>After norms posters are created share out to whole group.</a:t>
            </a:r>
            <a:endParaRPr/>
          </a:p>
          <a:p>
            <a:pPr indent="0" lvl="0" marL="0" rtl="0" algn="l">
              <a:spcBef>
                <a:spcPts val="0"/>
              </a:spcBef>
              <a:spcAft>
                <a:spcPts val="0"/>
              </a:spcAft>
              <a:buClr>
                <a:schemeClr val="dk1"/>
              </a:buClr>
              <a:buSzPts val="1400"/>
              <a:buFont typeface="Arial"/>
              <a:buNone/>
            </a:pPr>
            <a:r>
              <a:t/>
            </a:r>
            <a:endParaRPr b="1"/>
          </a:p>
          <a:p>
            <a:pPr indent="0" lvl="0" marL="0" rtl="0" algn="l">
              <a:spcBef>
                <a:spcPts val="0"/>
              </a:spcBef>
              <a:spcAft>
                <a:spcPts val="0"/>
              </a:spcAft>
              <a:buClr>
                <a:schemeClr val="dk1"/>
              </a:buClr>
              <a:buSzPts val="1400"/>
              <a:buFont typeface="Arial"/>
              <a:buNone/>
            </a:pPr>
            <a:r>
              <a:rPr lang="en-US"/>
              <a:t>How might you use I Think/We Think in your classroom?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731bbcb677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731bbcb677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Share out the strategy ideas.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Facilitator Notes: The strategies will appear with one click (for each) once participants have had a chance to mark down their I Think/We Think and discussed the guiding question.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e6cc25471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7e6cc25471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SzPts val="1400"/>
              <a:buNone/>
            </a:pPr>
            <a:r>
              <a:rPr lang="en-US" sz="1200">
                <a:latin typeface="Calibri"/>
                <a:ea typeface="Calibri"/>
                <a:cs typeface="Calibri"/>
                <a:sym typeface="Calibri"/>
              </a:rPr>
              <a:t>Allow time for participants to reflect and complete their LEARN Strategy Reflection on the Instructional Strategy Notes handout.</a:t>
            </a:r>
            <a:endParaRPr sz="1200">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7d28b7827d_1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7d28b7827d_1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a:t>
            </a:r>
            <a:endParaRPr/>
          </a:p>
          <a:p>
            <a:pPr indent="0" lvl="0" marL="0" rtl="0" algn="l">
              <a:spcBef>
                <a:spcPts val="0"/>
              </a:spcBef>
              <a:spcAft>
                <a:spcPts val="0"/>
              </a:spcAft>
              <a:buClr>
                <a:schemeClr val="dk1"/>
              </a:buClr>
              <a:buSzPts val="1400"/>
              <a:buFont typeface="Arial"/>
              <a:buNone/>
            </a:pPr>
            <a:r>
              <a:rPr b="1" lang="en-US"/>
              <a:t>Pass out the SMART Goals paper!</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It’s not just about writing a goal. You have to hold yourself accountable, but sometimes that can be hard! Find someone who is not at your table, but is in your PLC.  You will be discussing you progress with each other throughout the remainder of the year in your PLC.</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7ea210d2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7ea210d27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a:t>
            </a:r>
            <a:endParaRPr/>
          </a:p>
          <a:p>
            <a:pPr indent="0" lvl="0" marL="0" rtl="0" algn="l">
              <a:lnSpc>
                <a:spcPct val="100000"/>
              </a:lnSpc>
              <a:spcBef>
                <a:spcPts val="0"/>
              </a:spcBef>
              <a:spcAft>
                <a:spcPts val="0"/>
              </a:spcAft>
              <a:buClr>
                <a:schemeClr val="dk1"/>
              </a:buClr>
              <a:buSzPts val="1100"/>
              <a:buFont typeface="Arial"/>
              <a:buNone/>
            </a:pPr>
            <a:r>
              <a:rPr lang="en-US"/>
              <a:t>Insert a QR Code for the TREK Evaluation prior to the PD</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31bbcb67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731bbcb67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t>Facilitator Notes:  </a:t>
            </a:r>
            <a:r>
              <a:rPr lang="en-US"/>
              <a:t>Set the scene for your participants! Be serious- play it up as a genuine experience.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31bbcb67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731bbcb67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Parker, T. (Writer &amp; Director). (2013, October 2). (Season 17, Episode 2) [TV series episode]. In Agnone II, F. C., Garefino, A., Parker, T., &amp; Stone, M. (Executive Producers), </a:t>
            </a:r>
            <a:r>
              <a:rPr i="1" lang="en-US"/>
              <a:t>South park. </a:t>
            </a:r>
            <a:r>
              <a:rPr lang="en-US"/>
              <a:t>Paramount Home Entertainment.</a:t>
            </a:r>
            <a:endParaRPr/>
          </a:p>
          <a:p>
            <a:pPr indent="0" lvl="0" marL="0" marR="0" rtl="0" algn="l">
              <a:lnSpc>
                <a:spcPct val="100000"/>
              </a:lnSpc>
              <a:spcBef>
                <a:spcPts val="0"/>
              </a:spcBef>
              <a:spcAft>
                <a:spcPts val="0"/>
              </a:spcAft>
              <a:buClr>
                <a:srgbClr val="000000"/>
              </a:buClr>
              <a:buSzPts val="1400"/>
              <a:buFont typeface="Arial"/>
              <a:buNone/>
            </a:pPr>
            <a:r>
              <a:t/>
            </a:r>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31bbcb67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731bbcb67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US"/>
              <a:t>Facilitator Notes: </a:t>
            </a:r>
            <a:r>
              <a:rPr lang="en-US"/>
              <a:t>Roundabout Debrief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Instruct the participants to find a teacher </a:t>
            </a:r>
            <a:r>
              <a:rPr lang="en-US"/>
              <a:t>across the room</a:t>
            </a:r>
            <a:r>
              <a:rPr b="1" lang="en-US"/>
              <a:t> </a:t>
            </a:r>
            <a:r>
              <a:rPr lang="en-US"/>
              <a:t>and walk over and answer the two questions. After they have done this one time, have them do it a second.  Instruct them to go across the room and find a different teacher to discuss these questions. Once participants have had an opportunity to discuss the two questions with at least two different people, have them share out their thoughts with the whole group.</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d28b7827d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7d28b7827d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d28b7827d_1_2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7d28b7827d_1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d28b7827d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7d28b7827d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Facilitator Notes:</a:t>
            </a:r>
            <a:endParaRPr/>
          </a:p>
          <a:p>
            <a:pPr indent="0" lvl="0" marL="0" rtl="0" algn="l">
              <a:spcBef>
                <a:spcPts val="0"/>
              </a:spcBef>
              <a:spcAft>
                <a:spcPts val="0"/>
              </a:spcAft>
              <a:buClr>
                <a:schemeClr val="dk1"/>
              </a:buClr>
              <a:buSzPts val="1400"/>
              <a:buFont typeface="Arial"/>
              <a:buNone/>
            </a:pPr>
            <a:r>
              <a:rPr lang="en-US"/>
              <a:t>Explain that this strategy can support student conversations within your classroom. </a:t>
            </a:r>
            <a:endParaRPr/>
          </a:p>
          <a:p>
            <a:pPr indent="0" lvl="0" marL="0" rtl="0" algn="l">
              <a:spcBef>
                <a:spcPts val="0"/>
              </a:spcBef>
              <a:spcAft>
                <a:spcPts val="0"/>
              </a:spcAft>
              <a:buSzPts val="1400"/>
              <a:buNone/>
            </a:pPr>
            <a:r>
              <a:rPr lang="en-US"/>
              <a:t>Today we are going to use it to discuss student conversations.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pic>
        <p:nvPicPr>
          <p:cNvPr id="9" name="Google Shape;9;p25"/>
          <p:cNvPicPr preferRelativeResize="0"/>
          <p:nvPr/>
        </p:nvPicPr>
        <p:blipFill rotWithShape="1">
          <a:blip r:embed="rId2">
            <a:alphaModFix/>
          </a:blip>
          <a:srcRect b="0" l="0" r="0" t="0"/>
          <a:stretch/>
        </p:blipFill>
        <p:spPr>
          <a:xfrm>
            <a:off x="3616452" y="1028700"/>
            <a:ext cx="1911096" cy="3122792"/>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1" name="Shape 41"/>
        <p:cNvGrpSpPr/>
        <p:nvPr/>
      </p:nvGrpSpPr>
      <p:grpSpPr>
        <a:xfrm>
          <a:off x="0" y="0"/>
          <a:ext cx="0" cy="0"/>
          <a:chOff x="0" y="0"/>
          <a:chExt cx="0" cy="0"/>
        </a:xfrm>
      </p:grpSpPr>
      <p:sp>
        <p:nvSpPr>
          <p:cNvPr id="42" name="Google Shape;42;p36"/>
          <p:cNvSpPr txBox="1"/>
          <p:nvPr>
            <p:ph idx="1" type="body"/>
          </p:nvPr>
        </p:nvSpPr>
        <p:spPr>
          <a:xfrm>
            <a:off x="3575050" y="1428750"/>
            <a:ext cx="5111750" cy="3257550"/>
          </a:xfrm>
          <a:prstGeom prst="rect">
            <a:avLst/>
          </a:prstGeom>
          <a:noFill/>
          <a:ln>
            <a:noFill/>
          </a:ln>
        </p:spPr>
        <p:txBody>
          <a:bodyPr anchorCtr="0" anchor="t" bIns="45700" lIns="91425" spcFirstLastPara="1" rIns="91425" wrap="square" tIns="0">
            <a:noAutofit/>
          </a:bodyPr>
          <a:lstStyle>
            <a:lvl1pPr indent="-228600" lvl="0" marL="457200" algn="l">
              <a:lnSpc>
                <a:spcPct val="100000"/>
              </a:lnSpc>
              <a:spcBef>
                <a:spcPts val="420"/>
              </a:spcBef>
              <a:spcAft>
                <a:spcPts val="0"/>
              </a:spcAft>
              <a:buSzPts val="2100"/>
              <a:buNone/>
              <a:defRPr sz="2100"/>
            </a:lvl1pPr>
            <a:lvl2pPr indent="-333883" lvl="1" marL="914400" algn="l">
              <a:lnSpc>
                <a:spcPct val="100000"/>
              </a:lnSpc>
              <a:spcBef>
                <a:spcPts val="390"/>
              </a:spcBef>
              <a:spcAft>
                <a:spcPts val="0"/>
              </a:spcAft>
              <a:buSzPts val="1658"/>
              <a:buChar char="●"/>
              <a:defRPr sz="1950"/>
            </a:lvl2pPr>
            <a:lvl3pPr indent="-308610" lvl="2" marL="1371600" algn="l">
              <a:lnSpc>
                <a:spcPct val="100000"/>
              </a:lnSpc>
              <a:spcBef>
                <a:spcPts val="360"/>
              </a:spcBef>
              <a:spcAft>
                <a:spcPts val="0"/>
              </a:spcAft>
              <a:buSzPts val="1260"/>
              <a:buChar char="●"/>
              <a:defRPr sz="1800"/>
            </a:lvl3pPr>
            <a:lvl4pPr indent="-290512" lvl="3" marL="1828800" algn="l">
              <a:lnSpc>
                <a:spcPct val="100000"/>
              </a:lnSpc>
              <a:spcBef>
                <a:spcPts val="300"/>
              </a:spcBef>
              <a:spcAft>
                <a:spcPts val="0"/>
              </a:spcAft>
              <a:buSzPts val="975"/>
              <a:buChar char="●"/>
              <a:defRPr sz="1500"/>
            </a:lvl4pPr>
            <a:lvl5pPr indent="-284289" lvl="4" marL="2286000" algn="l">
              <a:lnSpc>
                <a:spcPct val="100000"/>
              </a:lnSpc>
              <a:spcBef>
                <a:spcPts val="270"/>
              </a:spcBef>
              <a:spcAft>
                <a:spcPts val="0"/>
              </a:spcAft>
              <a:buSzPts val="877"/>
              <a:buChar char="●"/>
              <a:defRPr sz="135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3" name="Google Shape;43;p36"/>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2" type="body"/>
          </p:nvPr>
        </p:nvSpPr>
        <p:spPr>
          <a:xfrm>
            <a:off x="457200" y="1428750"/>
            <a:ext cx="3124200" cy="3257550"/>
          </a:xfrm>
          <a:prstGeom prst="rect">
            <a:avLst/>
          </a:prstGeom>
          <a:noFill/>
          <a:ln>
            <a:noFill/>
          </a:ln>
        </p:spPr>
        <p:txBody>
          <a:bodyPr anchorCtr="0" anchor="t" bIns="45700" lIns="91425" spcFirstLastPara="1" rIns="91425" wrap="square" tIns="0">
            <a:noAutofit/>
          </a:bodyPr>
          <a:lstStyle>
            <a:lvl1pPr indent="-342900" lvl="0" marL="457200" algn="l">
              <a:lnSpc>
                <a:spcPct val="100000"/>
              </a:lnSpc>
              <a:spcBef>
                <a:spcPts val="360"/>
              </a:spcBef>
              <a:spcAft>
                <a:spcPts val="0"/>
              </a:spcAft>
              <a:buSzPts val="1800"/>
              <a:buChar char="•"/>
              <a:defRPr sz="1800"/>
            </a:lvl1pPr>
            <a:lvl2pPr indent="-309562" lvl="1" marL="914400" algn="l">
              <a:lnSpc>
                <a:spcPct val="100000"/>
              </a:lnSpc>
              <a:spcBef>
                <a:spcPts val="300"/>
              </a:spcBef>
              <a:spcAft>
                <a:spcPts val="0"/>
              </a:spcAft>
              <a:buSzPts val="1275"/>
              <a:buChar char="●"/>
              <a:defRPr sz="1500"/>
            </a:lvl2pPr>
            <a:lvl3pPr indent="-288607" lvl="2" marL="1371600" algn="l">
              <a:lnSpc>
                <a:spcPct val="100000"/>
              </a:lnSpc>
              <a:spcBef>
                <a:spcPts val="270"/>
              </a:spcBef>
              <a:spcAft>
                <a:spcPts val="0"/>
              </a:spcAft>
              <a:buSzPts val="945"/>
              <a:buChar char="●"/>
              <a:defRPr sz="1350"/>
            </a:lvl3pPr>
            <a:lvl4pPr indent="-278130" lvl="3" marL="1828800" algn="l">
              <a:lnSpc>
                <a:spcPct val="100000"/>
              </a:lnSpc>
              <a:spcBef>
                <a:spcPts val="240"/>
              </a:spcBef>
              <a:spcAft>
                <a:spcPts val="0"/>
              </a:spcAft>
              <a:buSzPts val="780"/>
              <a:buChar char="●"/>
              <a:defRPr sz="1200"/>
            </a:lvl4pPr>
            <a:lvl5pPr indent="-278129" lvl="4" marL="2286000" algn="l">
              <a:lnSpc>
                <a:spcPct val="100000"/>
              </a:lnSpc>
              <a:spcBef>
                <a:spcPts val="240"/>
              </a:spcBef>
              <a:spcAft>
                <a:spcPts val="0"/>
              </a:spcAft>
              <a:buSzPts val="780"/>
              <a:buChar char="●"/>
              <a:defRPr sz="12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45" name="Google Shape;45;p3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Tx" type="twoColTx">
  <p:cSld name="TITLE_AND_TWO_COLUMNS">
    <p:spTree>
      <p:nvGrpSpPr>
        <p:cNvPr id="46" name="Shape 46"/>
        <p:cNvGrpSpPr/>
        <p:nvPr/>
      </p:nvGrpSpPr>
      <p:grpSpPr>
        <a:xfrm>
          <a:off x="0" y="0"/>
          <a:ext cx="0" cy="0"/>
          <a:chOff x="0" y="0"/>
          <a:chExt cx="0" cy="0"/>
        </a:xfrm>
      </p:grpSpPr>
      <p:sp>
        <p:nvSpPr>
          <p:cNvPr id="47" name="Google Shape;47;p37"/>
          <p:cNvSpPr txBox="1"/>
          <p:nvPr>
            <p:ph type="title"/>
          </p:nvPr>
        </p:nvSpPr>
        <p:spPr>
          <a:xfrm>
            <a:off x="457200" y="205978"/>
            <a:ext cx="8229600" cy="857250"/>
          </a:xfrm>
          <a:prstGeom prst="rect">
            <a:avLst/>
          </a:prstGeom>
          <a:noFill/>
          <a:ln>
            <a:noFill/>
          </a:ln>
        </p:spPr>
        <p:txBody>
          <a:bodyPr anchorCtr="0" anchor="ctr" bIns="91400" lIns="91400" spcFirstLastPara="1" rIns="91400" wrap="square" tIns="91400">
            <a:noAutofit/>
          </a:bodyPr>
          <a:lstStyle>
            <a:lvl1pPr lvl="0" algn="l">
              <a:lnSpc>
                <a:spcPct val="100000"/>
              </a:lnSpc>
              <a:spcBef>
                <a:spcPts val="0"/>
              </a:spcBef>
              <a:spcAft>
                <a:spcPts val="0"/>
              </a:spcAft>
              <a:buClr>
                <a:srgbClr val="991B1E"/>
              </a:buClr>
              <a:buSzPts val="3600"/>
              <a:buFont typeface="Georgia"/>
              <a:buNone/>
              <a:defRPr b="0" sz="360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9pPr>
          </a:lstStyle>
          <a:p/>
        </p:txBody>
      </p:sp>
      <p:sp>
        <p:nvSpPr>
          <p:cNvPr id="48" name="Google Shape;48;p37"/>
          <p:cNvSpPr txBox="1"/>
          <p:nvPr>
            <p:ph idx="1" type="body"/>
          </p:nvPr>
        </p:nvSpPr>
        <p:spPr>
          <a:xfrm>
            <a:off x="457200" y="1200150"/>
            <a:ext cx="3994500" cy="3725775"/>
          </a:xfrm>
          <a:prstGeom prst="rect">
            <a:avLst/>
          </a:prstGeom>
          <a:noFill/>
          <a:ln>
            <a:noFill/>
          </a:ln>
        </p:spPr>
        <p:txBody>
          <a:bodyPr anchorCtr="0" anchor="t" bIns="91400" lIns="91400" spcFirstLastPara="1" rIns="91400" wrap="square" tIns="91400">
            <a:noAutofit/>
          </a:bodyPr>
          <a:lstStyle>
            <a:lvl1pPr indent="-393700" lvl="0" marL="457200" algn="l">
              <a:lnSpc>
                <a:spcPct val="100000"/>
              </a:lnSpc>
              <a:spcBef>
                <a:spcPts val="520"/>
              </a:spcBef>
              <a:spcAft>
                <a:spcPts val="0"/>
              </a:spcAft>
              <a:buSzPts val="2600"/>
              <a:buChar char="•"/>
              <a:defRPr/>
            </a:lvl1pPr>
            <a:lvl2pPr indent="-325755" lvl="1" marL="914400" algn="l">
              <a:lnSpc>
                <a:spcPct val="100000"/>
              </a:lnSpc>
              <a:spcBef>
                <a:spcPts val="360"/>
              </a:spcBef>
              <a:spcAft>
                <a:spcPts val="0"/>
              </a:spcAft>
              <a:buSzPts val="1530"/>
              <a:buChar char="●"/>
              <a:defRPr/>
            </a:lvl2pPr>
            <a:lvl3pPr indent="-298640" lvl="2" marL="1371600" algn="l">
              <a:lnSpc>
                <a:spcPct val="100000"/>
              </a:lnSpc>
              <a:spcBef>
                <a:spcPts val="315"/>
              </a:spcBef>
              <a:spcAft>
                <a:spcPts val="0"/>
              </a:spcAft>
              <a:buSzPts val="1103"/>
              <a:buChar char="●"/>
              <a:defRPr/>
            </a:lvl3pPr>
            <a:lvl4pPr indent="-290512" lvl="3" marL="1828800" algn="l">
              <a:lnSpc>
                <a:spcPct val="100000"/>
              </a:lnSpc>
              <a:spcBef>
                <a:spcPts val="300"/>
              </a:spcBef>
              <a:spcAft>
                <a:spcPts val="0"/>
              </a:spcAft>
              <a:buSzPts val="975"/>
              <a:buChar char="●"/>
              <a:defRPr/>
            </a:lvl4pPr>
            <a:lvl5pPr indent="-284289" lvl="4" marL="2286000" algn="l">
              <a:lnSpc>
                <a:spcPct val="100000"/>
              </a:lnSpc>
              <a:spcBef>
                <a:spcPts val="270"/>
              </a:spcBef>
              <a:spcAft>
                <a:spcPts val="0"/>
              </a:spcAft>
              <a:buSzPts val="877"/>
              <a:buChar char="●"/>
              <a:defRPr sz="1350"/>
            </a:lvl5pPr>
            <a:lvl6pPr indent="-297179" lvl="5" marL="2743200" algn="l">
              <a:lnSpc>
                <a:spcPct val="100000"/>
              </a:lnSpc>
              <a:spcBef>
                <a:spcPts val="270"/>
              </a:spcBef>
              <a:spcAft>
                <a:spcPts val="0"/>
              </a:spcAft>
              <a:buSzPts val="1080"/>
              <a:buChar char="●"/>
              <a:defRPr sz="1350"/>
            </a:lvl6pPr>
            <a:lvl7pPr indent="-297179" lvl="6" marL="3200400" algn="l">
              <a:lnSpc>
                <a:spcPct val="100000"/>
              </a:lnSpc>
              <a:spcBef>
                <a:spcPts val="270"/>
              </a:spcBef>
              <a:spcAft>
                <a:spcPts val="0"/>
              </a:spcAft>
              <a:buSzPts val="1080"/>
              <a:buChar char="●"/>
              <a:defRPr sz="1350"/>
            </a:lvl7pPr>
            <a:lvl8pPr indent="-314325" lvl="7" marL="3657600" algn="l">
              <a:lnSpc>
                <a:spcPct val="100000"/>
              </a:lnSpc>
              <a:spcBef>
                <a:spcPts val="270"/>
              </a:spcBef>
              <a:spcAft>
                <a:spcPts val="0"/>
              </a:spcAft>
              <a:buSzPts val="1350"/>
              <a:buFont typeface="Constantia"/>
              <a:buChar char="•"/>
              <a:defRPr sz="1350"/>
            </a:lvl8pPr>
            <a:lvl9pPr indent="-314325" lvl="8" marL="4114800" algn="l">
              <a:lnSpc>
                <a:spcPct val="100000"/>
              </a:lnSpc>
              <a:spcBef>
                <a:spcPts val="270"/>
              </a:spcBef>
              <a:spcAft>
                <a:spcPts val="0"/>
              </a:spcAft>
              <a:buSzPts val="1350"/>
              <a:buFont typeface="Constantia"/>
              <a:buChar char="•"/>
              <a:defRPr sz="1350"/>
            </a:lvl9pPr>
          </a:lstStyle>
          <a:p/>
        </p:txBody>
      </p:sp>
      <p:sp>
        <p:nvSpPr>
          <p:cNvPr id="49" name="Google Shape;49;p37"/>
          <p:cNvSpPr txBox="1"/>
          <p:nvPr>
            <p:ph idx="2" type="body"/>
          </p:nvPr>
        </p:nvSpPr>
        <p:spPr>
          <a:xfrm>
            <a:off x="4692274" y="1200150"/>
            <a:ext cx="3994500" cy="3725775"/>
          </a:xfrm>
          <a:prstGeom prst="rect">
            <a:avLst/>
          </a:prstGeom>
          <a:noFill/>
          <a:ln>
            <a:noFill/>
          </a:ln>
        </p:spPr>
        <p:txBody>
          <a:bodyPr anchorCtr="0" anchor="t" bIns="91400" lIns="91400" spcFirstLastPara="1" rIns="91400" wrap="square" tIns="91400">
            <a:noAutofit/>
          </a:bodyPr>
          <a:lstStyle>
            <a:lvl1pPr indent="-393700" lvl="0" marL="457200" algn="l">
              <a:lnSpc>
                <a:spcPct val="100000"/>
              </a:lnSpc>
              <a:spcBef>
                <a:spcPts val="520"/>
              </a:spcBef>
              <a:spcAft>
                <a:spcPts val="0"/>
              </a:spcAft>
              <a:buSzPts val="2600"/>
              <a:buChar char="•"/>
              <a:defRPr/>
            </a:lvl1pPr>
            <a:lvl2pPr indent="-325755" lvl="1" marL="914400" algn="l">
              <a:lnSpc>
                <a:spcPct val="100000"/>
              </a:lnSpc>
              <a:spcBef>
                <a:spcPts val="360"/>
              </a:spcBef>
              <a:spcAft>
                <a:spcPts val="0"/>
              </a:spcAft>
              <a:buSzPts val="1530"/>
              <a:buChar char="●"/>
              <a:defRPr/>
            </a:lvl2pPr>
            <a:lvl3pPr indent="-298640" lvl="2" marL="1371600" algn="l">
              <a:lnSpc>
                <a:spcPct val="100000"/>
              </a:lnSpc>
              <a:spcBef>
                <a:spcPts val="315"/>
              </a:spcBef>
              <a:spcAft>
                <a:spcPts val="0"/>
              </a:spcAft>
              <a:buSzPts val="1103"/>
              <a:buChar char="●"/>
              <a:defRPr/>
            </a:lvl3pPr>
            <a:lvl4pPr indent="-290512" lvl="3" marL="1828800" algn="l">
              <a:lnSpc>
                <a:spcPct val="100000"/>
              </a:lnSpc>
              <a:spcBef>
                <a:spcPts val="300"/>
              </a:spcBef>
              <a:spcAft>
                <a:spcPts val="0"/>
              </a:spcAft>
              <a:buSzPts val="975"/>
              <a:buChar char="●"/>
              <a:defRPr/>
            </a:lvl4pPr>
            <a:lvl5pPr indent="-284289" lvl="4" marL="2286000" algn="l">
              <a:lnSpc>
                <a:spcPct val="100000"/>
              </a:lnSpc>
              <a:spcBef>
                <a:spcPts val="270"/>
              </a:spcBef>
              <a:spcAft>
                <a:spcPts val="0"/>
              </a:spcAft>
              <a:buSzPts val="877"/>
              <a:buChar char="●"/>
              <a:defRPr sz="1350"/>
            </a:lvl5pPr>
            <a:lvl6pPr indent="-297179" lvl="5" marL="2743200" algn="l">
              <a:lnSpc>
                <a:spcPct val="100000"/>
              </a:lnSpc>
              <a:spcBef>
                <a:spcPts val="270"/>
              </a:spcBef>
              <a:spcAft>
                <a:spcPts val="0"/>
              </a:spcAft>
              <a:buSzPts val="1080"/>
              <a:buChar char="●"/>
              <a:defRPr sz="1350"/>
            </a:lvl6pPr>
            <a:lvl7pPr indent="-297179" lvl="6" marL="3200400" algn="l">
              <a:lnSpc>
                <a:spcPct val="100000"/>
              </a:lnSpc>
              <a:spcBef>
                <a:spcPts val="270"/>
              </a:spcBef>
              <a:spcAft>
                <a:spcPts val="0"/>
              </a:spcAft>
              <a:buSzPts val="1080"/>
              <a:buChar char="●"/>
              <a:defRPr sz="1350"/>
            </a:lvl7pPr>
            <a:lvl8pPr indent="-314325" lvl="7" marL="3657600" algn="l">
              <a:lnSpc>
                <a:spcPct val="100000"/>
              </a:lnSpc>
              <a:spcBef>
                <a:spcPts val="270"/>
              </a:spcBef>
              <a:spcAft>
                <a:spcPts val="0"/>
              </a:spcAft>
              <a:buSzPts val="1350"/>
              <a:buFont typeface="Constantia"/>
              <a:buChar char="•"/>
              <a:defRPr sz="1350"/>
            </a:lvl8pPr>
            <a:lvl9pPr indent="-314325" lvl="8" marL="4114800" algn="l">
              <a:lnSpc>
                <a:spcPct val="100000"/>
              </a:lnSpc>
              <a:spcBef>
                <a:spcPts val="270"/>
              </a:spcBef>
              <a:spcAft>
                <a:spcPts val="0"/>
              </a:spcAft>
              <a:buSzPts val="1350"/>
              <a:buFont typeface="Constantia"/>
              <a:buChar char="•"/>
              <a:defRPr sz="1350"/>
            </a:lvl9pPr>
          </a:lstStyle>
          <a:p/>
        </p:txBody>
      </p:sp>
      <p:pic>
        <p:nvPicPr>
          <p:cNvPr id="50" name="Google Shape;50;p3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spTree>
      <p:nvGrpSpPr>
        <p:cNvPr id="5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p:cSld name="Title and body blue">
    <p:spTree>
      <p:nvGrpSpPr>
        <p:cNvPr id="52" name="Shape 52"/>
        <p:cNvGrpSpPr/>
        <p:nvPr/>
      </p:nvGrpSpPr>
      <p:grpSpPr>
        <a:xfrm>
          <a:off x="0" y="0"/>
          <a:ext cx="0" cy="0"/>
          <a:chOff x="0" y="0"/>
          <a:chExt cx="0" cy="0"/>
        </a:xfrm>
      </p:grpSpPr>
      <p:sp>
        <p:nvSpPr>
          <p:cNvPr id="53" name="Google Shape;53;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lnSpc>
                <a:spcPct val="100000"/>
              </a:lnSpc>
              <a:spcBef>
                <a:spcPts val="0"/>
              </a:spcBef>
              <a:spcAft>
                <a:spcPts val="0"/>
              </a:spcAft>
              <a:buSzPts val="2600"/>
              <a:buChar char="•"/>
              <a:defRPr/>
            </a:lvl1pPr>
            <a:lvl2pPr indent="-325755" lvl="1" marL="914400" algn="l">
              <a:lnSpc>
                <a:spcPct val="100000"/>
              </a:lnSpc>
              <a:spcBef>
                <a:spcPts val="0"/>
              </a:spcBef>
              <a:spcAft>
                <a:spcPts val="0"/>
              </a:spcAft>
              <a:buSzPts val="1530"/>
              <a:buChar char="●"/>
              <a:defRPr/>
            </a:lvl2pPr>
            <a:lvl3pPr indent="-298640" lvl="2" marL="1371600" algn="l">
              <a:lnSpc>
                <a:spcPct val="100000"/>
              </a:lnSpc>
              <a:spcBef>
                <a:spcPts val="0"/>
              </a:spcBef>
              <a:spcAft>
                <a:spcPts val="0"/>
              </a:spcAft>
              <a:buSzPts val="1103"/>
              <a:buChar char="●"/>
              <a:defRPr/>
            </a:lvl3pPr>
            <a:lvl4pPr indent="-290512" lvl="3" marL="1828800" algn="l">
              <a:lnSpc>
                <a:spcPct val="100000"/>
              </a:lnSpc>
              <a:spcBef>
                <a:spcPts val="0"/>
              </a:spcBef>
              <a:spcAft>
                <a:spcPts val="0"/>
              </a:spcAft>
              <a:buSzPts val="975"/>
              <a:buChar char="●"/>
              <a:defRPr/>
            </a:lvl4pPr>
            <a:lvl5pPr indent="-290512" lvl="4" marL="2286000" algn="l">
              <a:lnSpc>
                <a:spcPct val="100000"/>
              </a:lnSpc>
              <a:spcBef>
                <a:spcPts val="0"/>
              </a:spcBef>
              <a:spcAft>
                <a:spcPts val="0"/>
              </a:spcAft>
              <a:buSzPts val="975"/>
              <a:buChar char="●"/>
              <a:defRPr/>
            </a:lvl5pPr>
            <a:lvl6pPr indent="-297179" lvl="5" marL="2743200" algn="l">
              <a:lnSpc>
                <a:spcPct val="100000"/>
              </a:lnSpc>
              <a:spcBef>
                <a:spcPts val="0"/>
              </a:spcBef>
              <a:spcAft>
                <a:spcPts val="0"/>
              </a:spcAft>
              <a:buSzPts val="1080"/>
              <a:buChar char="●"/>
              <a:defRPr/>
            </a:lvl6pPr>
            <a:lvl7pPr indent="-289560" lvl="6" marL="3200400" algn="l">
              <a:lnSpc>
                <a:spcPct val="100000"/>
              </a:lnSpc>
              <a:spcBef>
                <a:spcPts val="0"/>
              </a:spcBef>
              <a:spcAft>
                <a:spcPts val="0"/>
              </a:spcAft>
              <a:buSzPts val="960"/>
              <a:buChar char="●"/>
              <a:defRPr/>
            </a:lvl7pPr>
            <a:lvl8pPr indent="-304800" lvl="7" marL="3657600" algn="l">
              <a:lnSpc>
                <a:spcPct val="100000"/>
              </a:lnSpc>
              <a:spcBef>
                <a:spcPts val="0"/>
              </a:spcBef>
              <a:spcAft>
                <a:spcPts val="0"/>
              </a:spcAft>
              <a:buSzPts val="1200"/>
              <a:buFont typeface="Constantia"/>
              <a:buChar char="•"/>
              <a:defRPr/>
            </a:lvl8pPr>
            <a:lvl9pPr indent="-295275" lvl="8" marL="4114800" algn="l">
              <a:lnSpc>
                <a:spcPct val="100000"/>
              </a:lnSpc>
              <a:spcBef>
                <a:spcPts val="0"/>
              </a:spcBef>
              <a:spcAft>
                <a:spcPts val="0"/>
              </a:spcAft>
              <a:buSzPts val="1050"/>
              <a:buFont typeface="Constantia"/>
              <a:buChar char="•"/>
              <a:defRPr/>
            </a:lvl9pPr>
          </a:lstStyle>
          <a:p/>
        </p:txBody>
      </p:sp>
      <p:pic>
        <p:nvPicPr>
          <p:cNvPr id="55" name="Google Shape;55;p39"/>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ed">
  <p:cSld name="Title and body red">
    <p:bg>
      <p:bgPr>
        <a:solidFill>
          <a:schemeClr val="lt1"/>
        </a:solidFill>
      </p:bgPr>
    </p:bg>
    <p:spTree>
      <p:nvGrpSpPr>
        <p:cNvPr id="56" name="Shape 56"/>
        <p:cNvGrpSpPr/>
        <p:nvPr/>
      </p:nvGrpSpPr>
      <p:grpSpPr>
        <a:xfrm>
          <a:off x="0" y="0"/>
          <a:ext cx="0" cy="0"/>
          <a:chOff x="0" y="0"/>
          <a:chExt cx="0" cy="0"/>
        </a:xfrm>
      </p:grpSpPr>
      <p:sp>
        <p:nvSpPr>
          <p:cNvPr id="57" name="Google Shape;57;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lnSpc>
                <a:spcPct val="100000"/>
              </a:lnSpc>
              <a:spcBef>
                <a:spcPts val="0"/>
              </a:spcBef>
              <a:spcAft>
                <a:spcPts val="0"/>
              </a:spcAft>
              <a:buSzPts val="2600"/>
              <a:buChar char="•"/>
              <a:defRPr/>
            </a:lvl1pPr>
            <a:lvl2pPr indent="-325755" lvl="1" marL="914400" algn="l">
              <a:lnSpc>
                <a:spcPct val="100000"/>
              </a:lnSpc>
              <a:spcBef>
                <a:spcPts val="0"/>
              </a:spcBef>
              <a:spcAft>
                <a:spcPts val="0"/>
              </a:spcAft>
              <a:buSzPts val="1530"/>
              <a:buChar char="●"/>
              <a:defRPr/>
            </a:lvl2pPr>
            <a:lvl3pPr indent="-298640" lvl="2" marL="1371600" algn="l">
              <a:lnSpc>
                <a:spcPct val="100000"/>
              </a:lnSpc>
              <a:spcBef>
                <a:spcPts val="0"/>
              </a:spcBef>
              <a:spcAft>
                <a:spcPts val="0"/>
              </a:spcAft>
              <a:buSzPts val="1103"/>
              <a:buChar char="●"/>
              <a:defRPr/>
            </a:lvl3pPr>
            <a:lvl4pPr indent="-290512" lvl="3" marL="1828800" algn="l">
              <a:lnSpc>
                <a:spcPct val="100000"/>
              </a:lnSpc>
              <a:spcBef>
                <a:spcPts val="0"/>
              </a:spcBef>
              <a:spcAft>
                <a:spcPts val="0"/>
              </a:spcAft>
              <a:buSzPts val="975"/>
              <a:buChar char="●"/>
              <a:defRPr/>
            </a:lvl4pPr>
            <a:lvl5pPr indent="-290512" lvl="4" marL="2286000" algn="l">
              <a:lnSpc>
                <a:spcPct val="100000"/>
              </a:lnSpc>
              <a:spcBef>
                <a:spcPts val="0"/>
              </a:spcBef>
              <a:spcAft>
                <a:spcPts val="0"/>
              </a:spcAft>
              <a:buSzPts val="975"/>
              <a:buChar char="●"/>
              <a:defRPr/>
            </a:lvl5pPr>
            <a:lvl6pPr indent="-297179" lvl="5" marL="2743200" algn="l">
              <a:lnSpc>
                <a:spcPct val="100000"/>
              </a:lnSpc>
              <a:spcBef>
                <a:spcPts val="0"/>
              </a:spcBef>
              <a:spcAft>
                <a:spcPts val="0"/>
              </a:spcAft>
              <a:buSzPts val="1080"/>
              <a:buChar char="●"/>
              <a:defRPr/>
            </a:lvl6pPr>
            <a:lvl7pPr indent="-289560" lvl="6" marL="3200400" algn="l">
              <a:lnSpc>
                <a:spcPct val="100000"/>
              </a:lnSpc>
              <a:spcBef>
                <a:spcPts val="0"/>
              </a:spcBef>
              <a:spcAft>
                <a:spcPts val="0"/>
              </a:spcAft>
              <a:buSzPts val="960"/>
              <a:buChar char="●"/>
              <a:defRPr/>
            </a:lvl7pPr>
            <a:lvl8pPr indent="-304800" lvl="7" marL="3657600" algn="l">
              <a:lnSpc>
                <a:spcPct val="100000"/>
              </a:lnSpc>
              <a:spcBef>
                <a:spcPts val="0"/>
              </a:spcBef>
              <a:spcAft>
                <a:spcPts val="0"/>
              </a:spcAft>
              <a:buSzPts val="1200"/>
              <a:buFont typeface="Constantia"/>
              <a:buChar char="•"/>
              <a:defRPr/>
            </a:lvl8pPr>
            <a:lvl9pPr indent="-295275" lvl="8" marL="4114800" algn="l">
              <a:lnSpc>
                <a:spcPct val="100000"/>
              </a:lnSpc>
              <a:spcBef>
                <a:spcPts val="0"/>
              </a:spcBef>
              <a:spcAft>
                <a:spcPts val="0"/>
              </a:spcAft>
              <a:buSzPts val="1050"/>
              <a:buFont typeface="Constantia"/>
              <a:buChar char="•"/>
              <a:defRPr/>
            </a:lvl9pPr>
          </a:lstStyle>
          <a:p/>
        </p:txBody>
      </p:sp>
      <p:pic>
        <p:nvPicPr>
          <p:cNvPr id="59" name="Google Shape;59;p40"/>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ellow">
  <p:cSld name="Title and body yellow">
    <p:spTree>
      <p:nvGrpSpPr>
        <p:cNvPr id="60" name="Shape 60"/>
        <p:cNvGrpSpPr/>
        <p:nvPr/>
      </p:nvGrpSpPr>
      <p:grpSpPr>
        <a:xfrm>
          <a:off x="0" y="0"/>
          <a:ext cx="0" cy="0"/>
          <a:chOff x="0" y="0"/>
          <a:chExt cx="0" cy="0"/>
        </a:xfrm>
      </p:grpSpPr>
      <p:sp>
        <p:nvSpPr>
          <p:cNvPr id="61" name="Google Shape;61;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lnSpc>
                <a:spcPct val="100000"/>
              </a:lnSpc>
              <a:spcBef>
                <a:spcPts val="0"/>
              </a:spcBef>
              <a:spcAft>
                <a:spcPts val="0"/>
              </a:spcAft>
              <a:buSzPts val="2600"/>
              <a:buChar char="•"/>
              <a:defRPr/>
            </a:lvl1pPr>
            <a:lvl2pPr indent="-325755" lvl="1" marL="914400" algn="l">
              <a:lnSpc>
                <a:spcPct val="100000"/>
              </a:lnSpc>
              <a:spcBef>
                <a:spcPts val="0"/>
              </a:spcBef>
              <a:spcAft>
                <a:spcPts val="0"/>
              </a:spcAft>
              <a:buSzPts val="1530"/>
              <a:buChar char="●"/>
              <a:defRPr/>
            </a:lvl2pPr>
            <a:lvl3pPr indent="-298640" lvl="2" marL="1371600" algn="l">
              <a:lnSpc>
                <a:spcPct val="100000"/>
              </a:lnSpc>
              <a:spcBef>
                <a:spcPts val="0"/>
              </a:spcBef>
              <a:spcAft>
                <a:spcPts val="0"/>
              </a:spcAft>
              <a:buSzPts val="1103"/>
              <a:buChar char="●"/>
              <a:defRPr/>
            </a:lvl3pPr>
            <a:lvl4pPr indent="-290512" lvl="3" marL="1828800" algn="l">
              <a:lnSpc>
                <a:spcPct val="100000"/>
              </a:lnSpc>
              <a:spcBef>
                <a:spcPts val="0"/>
              </a:spcBef>
              <a:spcAft>
                <a:spcPts val="0"/>
              </a:spcAft>
              <a:buSzPts val="975"/>
              <a:buChar char="●"/>
              <a:defRPr/>
            </a:lvl4pPr>
            <a:lvl5pPr indent="-290512" lvl="4" marL="2286000" algn="l">
              <a:lnSpc>
                <a:spcPct val="100000"/>
              </a:lnSpc>
              <a:spcBef>
                <a:spcPts val="0"/>
              </a:spcBef>
              <a:spcAft>
                <a:spcPts val="0"/>
              </a:spcAft>
              <a:buSzPts val="975"/>
              <a:buChar char="●"/>
              <a:defRPr/>
            </a:lvl5pPr>
            <a:lvl6pPr indent="-297179" lvl="5" marL="2743200" algn="l">
              <a:lnSpc>
                <a:spcPct val="100000"/>
              </a:lnSpc>
              <a:spcBef>
                <a:spcPts val="0"/>
              </a:spcBef>
              <a:spcAft>
                <a:spcPts val="0"/>
              </a:spcAft>
              <a:buSzPts val="1080"/>
              <a:buChar char="●"/>
              <a:defRPr/>
            </a:lvl6pPr>
            <a:lvl7pPr indent="-289560" lvl="6" marL="3200400" algn="l">
              <a:lnSpc>
                <a:spcPct val="100000"/>
              </a:lnSpc>
              <a:spcBef>
                <a:spcPts val="0"/>
              </a:spcBef>
              <a:spcAft>
                <a:spcPts val="0"/>
              </a:spcAft>
              <a:buSzPts val="960"/>
              <a:buChar char="●"/>
              <a:defRPr/>
            </a:lvl7pPr>
            <a:lvl8pPr indent="-304800" lvl="7" marL="3657600" algn="l">
              <a:lnSpc>
                <a:spcPct val="100000"/>
              </a:lnSpc>
              <a:spcBef>
                <a:spcPts val="0"/>
              </a:spcBef>
              <a:spcAft>
                <a:spcPts val="0"/>
              </a:spcAft>
              <a:buSzPts val="1200"/>
              <a:buFont typeface="Constantia"/>
              <a:buChar char="•"/>
              <a:defRPr/>
            </a:lvl8pPr>
            <a:lvl9pPr indent="-295275" lvl="8" marL="4114800" algn="l">
              <a:lnSpc>
                <a:spcPct val="100000"/>
              </a:lnSpc>
              <a:spcBef>
                <a:spcPts val="0"/>
              </a:spcBef>
              <a:spcAft>
                <a:spcPts val="0"/>
              </a:spcAft>
              <a:buSzPts val="1050"/>
              <a:buFont typeface="Constantia"/>
              <a:buChar char="•"/>
              <a:defRPr/>
            </a:lvl9pPr>
          </a:lstStyle>
          <a:p/>
        </p:txBody>
      </p:sp>
      <p:pic>
        <p:nvPicPr>
          <p:cNvPr id="63" name="Google Shape;63;p41"/>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00" scaled="0"/>
        </a:gradFill>
      </p:bgPr>
    </p:bg>
    <p:spTree>
      <p:nvGrpSpPr>
        <p:cNvPr id="10" name="Shape 10"/>
        <p:cNvGrpSpPr/>
        <p:nvPr/>
      </p:nvGrpSpPr>
      <p:grpSpPr>
        <a:xfrm>
          <a:off x="0" y="0"/>
          <a:ext cx="0" cy="0"/>
          <a:chOff x="0" y="0"/>
          <a:chExt cx="0" cy="0"/>
        </a:xfrm>
      </p:grpSpPr>
      <p:sp>
        <p:nvSpPr>
          <p:cNvPr id="11" name="Google Shape;11;p27"/>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lvl1pPr lvl="0" algn="l">
              <a:lnSpc>
                <a:spcPct val="100000"/>
              </a:lnSpc>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27"/>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lvl1pPr lvl="0" marR="34289"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pic>
        <p:nvPicPr>
          <p:cNvPr id="13" name="Google Shape;13;p2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659298"/>
            </a:gs>
            <a:gs pos="100000">
              <a:srgbClr val="4E6F74"/>
            </a:gs>
          </a:gsLst>
          <a:lin ang="15960000" scaled="0"/>
        </a:gradFill>
      </p:bgPr>
    </p:bg>
    <p:spTree>
      <p:nvGrpSpPr>
        <p:cNvPr id="14" name="Shape 14"/>
        <p:cNvGrpSpPr/>
        <p:nvPr/>
      </p:nvGrpSpPr>
      <p:grpSpPr>
        <a:xfrm>
          <a:off x="0" y="0"/>
          <a:ext cx="0" cy="0"/>
          <a:chOff x="0" y="0"/>
          <a:chExt cx="0" cy="0"/>
        </a:xfrm>
      </p:grpSpPr>
      <p:sp>
        <p:nvSpPr>
          <p:cNvPr id="15" name="Google Shape;15;p26"/>
          <p:cNvSpPr txBox="1"/>
          <p:nvPr>
            <p:ph type="title"/>
          </p:nvPr>
        </p:nvSpPr>
        <p:spPr>
          <a:xfrm>
            <a:off x="530352" y="987552"/>
            <a:ext cx="7772400" cy="1021842"/>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FFFF"/>
              </a:buClr>
              <a:buSzPts val="5000"/>
              <a:buFont typeface="Calibri"/>
              <a:buNone/>
              <a:defRPr b="0" sz="500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6"/>
          <p:cNvSpPr txBox="1"/>
          <p:nvPr>
            <p:ph idx="1" type="body"/>
          </p:nvPr>
        </p:nvSpPr>
        <p:spPr>
          <a:xfrm>
            <a:off x="530352" y="2028498"/>
            <a:ext cx="7772400" cy="1132284"/>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520"/>
              </a:spcBef>
              <a:spcAft>
                <a:spcPts val="0"/>
              </a:spcAft>
              <a:buSzPts val="2600"/>
              <a:buNone/>
              <a:defRPr sz="2600">
                <a:solidFill>
                  <a:schemeClr val="lt1"/>
                </a:solidFill>
              </a:defRPr>
            </a:lvl1pPr>
            <a:lvl2pPr indent="-228600" lvl="1" marL="914400" algn="l">
              <a:lnSpc>
                <a:spcPct val="100000"/>
              </a:lnSpc>
              <a:spcBef>
                <a:spcPts val="270"/>
              </a:spcBef>
              <a:spcAft>
                <a:spcPts val="0"/>
              </a:spcAft>
              <a:buSzPts val="1148"/>
              <a:buNone/>
              <a:defRPr sz="1350">
                <a:solidFill>
                  <a:schemeClr val="lt1"/>
                </a:solidFill>
              </a:defRPr>
            </a:lvl2pPr>
            <a:lvl3pPr indent="-228600" lvl="2" marL="1371600" algn="l">
              <a:lnSpc>
                <a:spcPct val="100000"/>
              </a:lnSpc>
              <a:spcBef>
                <a:spcPts val="240"/>
              </a:spcBef>
              <a:spcAft>
                <a:spcPts val="0"/>
              </a:spcAft>
              <a:buSzPts val="840"/>
              <a:buNone/>
              <a:defRPr sz="1200">
                <a:solidFill>
                  <a:schemeClr val="lt1"/>
                </a:solidFill>
              </a:defRPr>
            </a:lvl3pPr>
            <a:lvl4pPr indent="-228600" lvl="3" marL="1828800" algn="l">
              <a:lnSpc>
                <a:spcPct val="100000"/>
              </a:lnSpc>
              <a:spcBef>
                <a:spcPts val="210"/>
              </a:spcBef>
              <a:spcAft>
                <a:spcPts val="0"/>
              </a:spcAft>
              <a:buSzPts val="683"/>
              <a:buNone/>
              <a:defRPr sz="1050">
                <a:solidFill>
                  <a:schemeClr val="lt1"/>
                </a:solidFill>
              </a:defRPr>
            </a:lvl4pPr>
            <a:lvl5pPr indent="-228600" lvl="4" marL="2286000" algn="l">
              <a:lnSpc>
                <a:spcPct val="100000"/>
              </a:lnSpc>
              <a:spcBef>
                <a:spcPts val="210"/>
              </a:spcBef>
              <a:spcAft>
                <a:spcPts val="0"/>
              </a:spcAft>
              <a:buSzPts val="683"/>
              <a:buNone/>
              <a:defRPr sz="1050">
                <a:solidFill>
                  <a:schemeClr val="lt1"/>
                </a:solidFill>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17" name="Google Shape;17;p2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8"/>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algn="l">
              <a:lnSpc>
                <a:spcPct val="100000"/>
              </a:lnSpc>
              <a:spcBef>
                <a:spcPts val="520"/>
              </a:spcBef>
              <a:spcAft>
                <a:spcPts val="0"/>
              </a:spcAft>
              <a:buClr>
                <a:schemeClr val="accent4"/>
              </a:buClr>
              <a:buSzPts val="2600"/>
              <a:buFont typeface="Arial"/>
              <a:buChar char="•"/>
              <a:defRPr sz="2600"/>
            </a:lvl1pPr>
            <a:lvl2pPr indent="-325755" lvl="1" marL="914400" algn="l">
              <a:lnSpc>
                <a:spcPct val="100000"/>
              </a:lnSpc>
              <a:spcBef>
                <a:spcPts val="360"/>
              </a:spcBef>
              <a:spcAft>
                <a:spcPts val="0"/>
              </a:spcAft>
              <a:buSzPts val="1530"/>
              <a:buChar char="●"/>
              <a:defRPr/>
            </a:lvl2pPr>
            <a:lvl3pPr indent="-308610" lvl="2" marL="1371600" algn="l">
              <a:lnSpc>
                <a:spcPct val="100000"/>
              </a:lnSpc>
              <a:spcBef>
                <a:spcPts val="360"/>
              </a:spcBef>
              <a:spcAft>
                <a:spcPts val="0"/>
              </a:spcAft>
              <a:buSzPts val="126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21" name="Google Shape;21;p2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33"/>
          <p:cNvSpPr txBox="1"/>
          <p:nvPr>
            <p:ph type="title"/>
          </p:nvPr>
        </p:nvSpPr>
        <p:spPr>
          <a:xfrm>
            <a:off x="457200" y="528066"/>
            <a:ext cx="8305800" cy="85725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accent4"/>
              </a:buClr>
              <a:buSzPts val="3600"/>
              <a:buFont typeface="Calibri"/>
              <a:buNone/>
              <a:defRPr b="0" sz="360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4" name="Google Shape;24;p33"/>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2"/>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idx="1" type="body"/>
          </p:nvPr>
        </p:nvSpPr>
        <p:spPr>
          <a:xfrm>
            <a:off x="457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25755" lvl="1" marL="914400" algn="l">
              <a:lnSpc>
                <a:spcPct val="100000"/>
              </a:lnSpc>
              <a:spcBef>
                <a:spcPts val="360"/>
              </a:spcBef>
              <a:spcAft>
                <a:spcPts val="0"/>
              </a:spcAft>
              <a:buSzPts val="1530"/>
              <a:buChar char="●"/>
              <a:defRPr sz="1800"/>
            </a:lvl2pPr>
            <a:lvl3pPr indent="-295275" lvl="2" marL="1371600" algn="l">
              <a:lnSpc>
                <a:spcPct val="100000"/>
              </a:lnSpc>
              <a:spcBef>
                <a:spcPts val="300"/>
              </a:spcBef>
              <a:spcAft>
                <a:spcPts val="0"/>
              </a:spcAft>
              <a:buSzPts val="1050"/>
              <a:buChar char="●"/>
              <a:defRPr sz="1500"/>
            </a:lvl3pPr>
            <a:lvl4pPr indent="-284289" lvl="3" marL="1828800" algn="l">
              <a:lnSpc>
                <a:spcPct val="100000"/>
              </a:lnSpc>
              <a:spcBef>
                <a:spcPts val="270"/>
              </a:spcBef>
              <a:spcAft>
                <a:spcPts val="0"/>
              </a:spcAft>
              <a:buSzPts val="877"/>
              <a:buChar char="●"/>
              <a:defRPr sz="1350"/>
            </a:lvl4pPr>
            <a:lvl5pPr indent="-284289" lvl="4" marL="2286000" algn="l">
              <a:lnSpc>
                <a:spcPct val="100000"/>
              </a:lnSpc>
              <a:spcBef>
                <a:spcPts val="270"/>
              </a:spcBef>
              <a:spcAft>
                <a:spcPts val="0"/>
              </a:spcAft>
              <a:buSzPts val="877"/>
              <a:buChar char="●"/>
              <a:defRPr sz="135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8" name="Google Shape;28;p32"/>
          <p:cNvSpPr txBox="1"/>
          <p:nvPr>
            <p:ph idx="2" type="body"/>
          </p:nvPr>
        </p:nvSpPr>
        <p:spPr>
          <a:xfrm>
            <a:off x="4648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25755" lvl="1" marL="914400" algn="l">
              <a:lnSpc>
                <a:spcPct val="100000"/>
              </a:lnSpc>
              <a:spcBef>
                <a:spcPts val="360"/>
              </a:spcBef>
              <a:spcAft>
                <a:spcPts val="0"/>
              </a:spcAft>
              <a:buSzPts val="1530"/>
              <a:buChar char="●"/>
              <a:defRPr sz="1800"/>
            </a:lvl2pPr>
            <a:lvl3pPr indent="-295275" lvl="2" marL="1371600" algn="l">
              <a:lnSpc>
                <a:spcPct val="100000"/>
              </a:lnSpc>
              <a:spcBef>
                <a:spcPts val="300"/>
              </a:spcBef>
              <a:spcAft>
                <a:spcPts val="0"/>
              </a:spcAft>
              <a:buSzPts val="1050"/>
              <a:buChar char="●"/>
              <a:defRPr sz="1500"/>
            </a:lvl3pPr>
            <a:lvl4pPr indent="-284289" lvl="3" marL="1828800" algn="l">
              <a:lnSpc>
                <a:spcPct val="100000"/>
              </a:lnSpc>
              <a:spcBef>
                <a:spcPts val="270"/>
              </a:spcBef>
              <a:spcAft>
                <a:spcPts val="0"/>
              </a:spcAft>
              <a:buSzPts val="877"/>
              <a:buChar char="●"/>
              <a:defRPr sz="1350"/>
            </a:lvl4pPr>
            <a:lvl5pPr indent="-284289" lvl="4" marL="2286000" algn="l">
              <a:lnSpc>
                <a:spcPct val="100000"/>
              </a:lnSpc>
              <a:spcBef>
                <a:spcPts val="270"/>
              </a:spcBef>
              <a:spcAft>
                <a:spcPts val="0"/>
              </a:spcAft>
              <a:buSzPts val="877"/>
              <a:buChar char="●"/>
              <a:defRPr sz="135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29" name="Google Shape;29;p3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31"/>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 type="body"/>
          </p:nvPr>
        </p:nvSpPr>
        <p:spPr>
          <a:xfrm>
            <a:off x="457200" y="1391436"/>
            <a:ext cx="4040188" cy="494514"/>
          </a:xfrm>
          <a:prstGeom prst="rect">
            <a:avLst/>
          </a:prstGeom>
          <a:noFill/>
          <a:ln>
            <a:noFill/>
          </a:ln>
        </p:spPr>
        <p:txBody>
          <a:bodyPr anchorCtr="0" anchor="ctr" bIns="0" lIns="45700" spcFirstLastPara="1" rIns="45700" wrap="square" tIns="0">
            <a:noAutofit/>
          </a:bodyPr>
          <a:lstStyle>
            <a:lvl1pPr indent="-228600" lvl="0" marL="457200" algn="l">
              <a:lnSpc>
                <a:spcPct val="100000"/>
              </a:lnSpc>
              <a:spcBef>
                <a:spcPts val="480"/>
              </a:spcBef>
              <a:spcAft>
                <a:spcPts val="0"/>
              </a:spcAft>
              <a:buSzPts val="2400"/>
              <a:buNone/>
              <a:defRPr b="1" sz="2400" cap="none">
                <a:solidFill>
                  <a:schemeClr val="dk2"/>
                </a:solidFill>
              </a:defRPr>
            </a:lvl1pPr>
            <a:lvl2pPr indent="-228600" lvl="1" marL="914400" algn="l">
              <a:lnSpc>
                <a:spcPct val="100000"/>
              </a:lnSpc>
              <a:spcBef>
                <a:spcPts val="300"/>
              </a:spcBef>
              <a:spcAft>
                <a:spcPts val="0"/>
              </a:spcAft>
              <a:buSzPts val="1275"/>
              <a:buNone/>
              <a:defRPr b="1" sz="1500"/>
            </a:lvl2pPr>
            <a:lvl3pPr indent="-228600" lvl="2" marL="1371600" algn="l">
              <a:lnSpc>
                <a:spcPct val="100000"/>
              </a:lnSpc>
              <a:spcBef>
                <a:spcPts val="270"/>
              </a:spcBef>
              <a:spcAft>
                <a:spcPts val="0"/>
              </a:spcAft>
              <a:buSzPts val="945"/>
              <a:buNone/>
              <a:defRPr b="1" sz="1350"/>
            </a:lvl3pPr>
            <a:lvl4pPr indent="-228600" lvl="3" marL="1828800" algn="l">
              <a:lnSpc>
                <a:spcPct val="100000"/>
              </a:lnSpc>
              <a:spcBef>
                <a:spcPts val="240"/>
              </a:spcBef>
              <a:spcAft>
                <a:spcPts val="0"/>
              </a:spcAft>
              <a:buSzPts val="780"/>
              <a:buNone/>
              <a:defRPr b="1" sz="1200"/>
            </a:lvl4pPr>
            <a:lvl5pPr indent="-228600" lvl="4" marL="2286000" algn="l">
              <a:lnSpc>
                <a:spcPct val="100000"/>
              </a:lnSpc>
              <a:spcBef>
                <a:spcPts val="240"/>
              </a:spcBef>
              <a:spcAft>
                <a:spcPts val="0"/>
              </a:spcAft>
              <a:buSzPts val="780"/>
              <a:buNone/>
              <a:defRPr b="1" sz="12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3" name="Google Shape;33;p31"/>
          <p:cNvSpPr txBox="1"/>
          <p:nvPr>
            <p:ph idx="2" type="body"/>
          </p:nvPr>
        </p:nvSpPr>
        <p:spPr>
          <a:xfrm>
            <a:off x="4645027" y="1394820"/>
            <a:ext cx="4041775" cy="491132"/>
          </a:xfrm>
          <a:prstGeom prst="rect">
            <a:avLst/>
          </a:prstGeom>
          <a:noFill/>
          <a:ln>
            <a:noFill/>
          </a:ln>
        </p:spPr>
        <p:txBody>
          <a:bodyPr anchorCtr="0" anchor="ctr" bIns="0" lIns="45700" spcFirstLastPara="1" rIns="45700" wrap="square" tIns="0">
            <a:noAutofit/>
          </a:bodyPr>
          <a:lstStyle>
            <a:lvl1pPr indent="-228600" lvl="0" marL="457200" algn="l">
              <a:lnSpc>
                <a:spcPct val="100000"/>
              </a:lnSpc>
              <a:spcBef>
                <a:spcPts val="480"/>
              </a:spcBef>
              <a:spcAft>
                <a:spcPts val="0"/>
              </a:spcAft>
              <a:buSzPts val="2400"/>
              <a:buNone/>
              <a:defRPr b="1" sz="2400" cap="none">
                <a:solidFill>
                  <a:schemeClr val="dk2"/>
                </a:solidFill>
              </a:defRPr>
            </a:lvl1pPr>
            <a:lvl2pPr indent="-228600" lvl="1" marL="914400" algn="l">
              <a:lnSpc>
                <a:spcPct val="100000"/>
              </a:lnSpc>
              <a:spcBef>
                <a:spcPts val="300"/>
              </a:spcBef>
              <a:spcAft>
                <a:spcPts val="0"/>
              </a:spcAft>
              <a:buSzPts val="1275"/>
              <a:buNone/>
              <a:defRPr b="1" sz="1500"/>
            </a:lvl2pPr>
            <a:lvl3pPr indent="-228600" lvl="2" marL="1371600" algn="l">
              <a:lnSpc>
                <a:spcPct val="100000"/>
              </a:lnSpc>
              <a:spcBef>
                <a:spcPts val="270"/>
              </a:spcBef>
              <a:spcAft>
                <a:spcPts val="0"/>
              </a:spcAft>
              <a:buSzPts val="945"/>
              <a:buNone/>
              <a:defRPr b="1" sz="1350"/>
            </a:lvl3pPr>
            <a:lvl4pPr indent="-228600" lvl="3" marL="1828800" algn="l">
              <a:lnSpc>
                <a:spcPct val="100000"/>
              </a:lnSpc>
              <a:spcBef>
                <a:spcPts val="240"/>
              </a:spcBef>
              <a:spcAft>
                <a:spcPts val="0"/>
              </a:spcAft>
              <a:buSzPts val="780"/>
              <a:buNone/>
              <a:defRPr b="1" sz="1200"/>
            </a:lvl4pPr>
            <a:lvl5pPr indent="-228600" lvl="4" marL="2286000" algn="l">
              <a:lnSpc>
                <a:spcPct val="100000"/>
              </a:lnSpc>
              <a:spcBef>
                <a:spcPts val="240"/>
              </a:spcBef>
              <a:spcAft>
                <a:spcPts val="0"/>
              </a:spcAft>
              <a:buSzPts val="780"/>
              <a:buNone/>
              <a:defRPr b="1" sz="12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4" name="Google Shape;34;p31"/>
          <p:cNvSpPr txBox="1"/>
          <p:nvPr>
            <p:ph idx="3" type="body"/>
          </p:nvPr>
        </p:nvSpPr>
        <p:spPr>
          <a:xfrm>
            <a:off x="457200" y="1885950"/>
            <a:ext cx="4040188" cy="2884290"/>
          </a:xfrm>
          <a:prstGeom prst="rect">
            <a:avLst/>
          </a:prstGeom>
          <a:noFill/>
          <a:ln>
            <a:noFill/>
          </a:ln>
        </p:spPr>
        <p:txBody>
          <a:bodyPr anchorCtr="0" anchor="t" bIns="45700" lIns="91425" spcFirstLastPara="1" rIns="91425" wrap="square" tIns="0">
            <a:noAutofit/>
          </a:bodyPr>
          <a:lstStyle>
            <a:lvl1pPr indent="-342900" lvl="0" marL="457200" algn="l">
              <a:lnSpc>
                <a:spcPct val="100000"/>
              </a:lnSpc>
              <a:spcBef>
                <a:spcPts val="360"/>
              </a:spcBef>
              <a:spcAft>
                <a:spcPts val="0"/>
              </a:spcAft>
              <a:buSzPts val="1800"/>
              <a:buChar char="•"/>
              <a:defRPr sz="1800"/>
            </a:lvl1pPr>
            <a:lvl2pPr indent="-309562" lvl="1" marL="914400" algn="l">
              <a:lnSpc>
                <a:spcPct val="100000"/>
              </a:lnSpc>
              <a:spcBef>
                <a:spcPts val="300"/>
              </a:spcBef>
              <a:spcAft>
                <a:spcPts val="0"/>
              </a:spcAft>
              <a:buSzPts val="1275"/>
              <a:buChar char="●"/>
              <a:defRPr sz="1500"/>
            </a:lvl2pPr>
            <a:lvl3pPr indent="-288607" lvl="2" marL="1371600" algn="l">
              <a:lnSpc>
                <a:spcPct val="100000"/>
              </a:lnSpc>
              <a:spcBef>
                <a:spcPts val="270"/>
              </a:spcBef>
              <a:spcAft>
                <a:spcPts val="0"/>
              </a:spcAft>
              <a:buSzPts val="945"/>
              <a:buChar char="●"/>
              <a:defRPr sz="1350"/>
            </a:lvl3pPr>
            <a:lvl4pPr indent="-278130" lvl="3" marL="1828800" algn="l">
              <a:lnSpc>
                <a:spcPct val="100000"/>
              </a:lnSpc>
              <a:spcBef>
                <a:spcPts val="240"/>
              </a:spcBef>
              <a:spcAft>
                <a:spcPts val="0"/>
              </a:spcAft>
              <a:buSzPts val="780"/>
              <a:buChar char="●"/>
              <a:defRPr sz="1200"/>
            </a:lvl4pPr>
            <a:lvl5pPr indent="-278129" lvl="4" marL="2286000" algn="l">
              <a:lnSpc>
                <a:spcPct val="100000"/>
              </a:lnSpc>
              <a:spcBef>
                <a:spcPts val="240"/>
              </a:spcBef>
              <a:spcAft>
                <a:spcPts val="0"/>
              </a:spcAft>
              <a:buSzPts val="780"/>
              <a:buChar char="●"/>
              <a:defRPr sz="12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5" name="Google Shape;35;p31"/>
          <p:cNvSpPr txBox="1"/>
          <p:nvPr>
            <p:ph idx="4" type="body"/>
          </p:nvPr>
        </p:nvSpPr>
        <p:spPr>
          <a:xfrm>
            <a:off x="4645027" y="1885950"/>
            <a:ext cx="4041775" cy="2884290"/>
          </a:xfrm>
          <a:prstGeom prst="rect">
            <a:avLst/>
          </a:prstGeom>
          <a:noFill/>
          <a:ln>
            <a:noFill/>
          </a:ln>
        </p:spPr>
        <p:txBody>
          <a:bodyPr anchorCtr="0" anchor="t" bIns="45700" lIns="91425" spcFirstLastPara="1" rIns="91425" wrap="square" tIns="0">
            <a:noAutofit/>
          </a:bodyPr>
          <a:lstStyle>
            <a:lvl1pPr indent="-342900" lvl="0" marL="457200" algn="l">
              <a:lnSpc>
                <a:spcPct val="100000"/>
              </a:lnSpc>
              <a:spcBef>
                <a:spcPts val="360"/>
              </a:spcBef>
              <a:spcAft>
                <a:spcPts val="0"/>
              </a:spcAft>
              <a:buSzPts val="1800"/>
              <a:buChar char="•"/>
              <a:defRPr sz="1800"/>
            </a:lvl1pPr>
            <a:lvl2pPr indent="-309562" lvl="1" marL="914400" algn="l">
              <a:lnSpc>
                <a:spcPct val="100000"/>
              </a:lnSpc>
              <a:spcBef>
                <a:spcPts val="300"/>
              </a:spcBef>
              <a:spcAft>
                <a:spcPts val="0"/>
              </a:spcAft>
              <a:buSzPts val="1275"/>
              <a:buChar char="●"/>
              <a:defRPr sz="1500"/>
            </a:lvl2pPr>
            <a:lvl3pPr indent="-288607" lvl="2" marL="1371600" algn="l">
              <a:lnSpc>
                <a:spcPct val="100000"/>
              </a:lnSpc>
              <a:spcBef>
                <a:spcPts val="270"/>
              </a:spcBef>
              <a:spcAft>
                <a:spcPts val="0"/>
              </a:spcAft>
              <a:buSzPts val="945"/>
              <a:buChar char="●"/>
              <a:defRPr sz="1350"/>
            </a:lvl3pPr>
            <a:lvl4pPr indent="-278130" lvl="3" marL="1828800" algn="l">
              <a:lnSpc>
                <a:spcPct val="100000"/>
              </a:lnSpc>
              <a:spcBef>
                <a:spcPts val="240"/>
              </a:spcBef>
              <a:spcAft>
                <a:spcPts val="0"/>
              </a:spcAft>
              <a:buSzPts val="780"/>
              <a:buChar char="●"/>
              <a:defRPr sz="1200"/>
            </a:lvl4pPr>
            <a:lvl5pPr indent="-278129" lvl="4" marL="2286000" algn="l">
              <a:lnSpc>
                <a:spcPct val="100000"/>
              </a:lnSpc>
              <a:spcBef>
                <a:spcPts val="240"/>
              </a:spcBef>
              <a:spcAft>
                <a:spcPts val="0"/>
              </a:spcAft>
              <a:buSzPts val="780"/>
              <a:buChar char="●"/>
              <a:defRPr sz="1200"/>
            </a:lvl5pPr>
            <a:lvl6pPr indent="-320039" lvl="5" marL="2743200" algn="l">
              <a:lnSpc>
                <a:spcPct val="100000"/>
              </a:lnSpc>
              <a:spcBef>
                <a:spcPts val="36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pic>
        <p:nvPicPr>
          <p:cNvPr id="36" name="Google Shape;36;p31"/>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7" name="Shape 37"/>
        <p:cNvGrpSpPr/>
        <p:nvPr/>
      </p:nvGrpSpPr>
      <p:grpSpPr>
        <a:xfrm>
          <a:off x="0" y="0"/>
          <a:ext cx="0" cy="0"/>
          <a:chOff x="0" y="0"/>
          <a:chExt cx="0" cy="0"/>
        </a:xfrm>
      </p:grpSpPr>
      <p:pic>
        <p:nvPicPr>
          <p:cNvPr id="38" name="Google Shape;38;p3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39" name="Shape 39"/>
        <p:cNvGrpSpPr/>
        <p:nvPr/>
      </p:nvGrpSpPr>
      <p:grpSpPr>
        <a:xfrm>
          <a:off x="0" y="0"/>
          <a:ext cx="0" cy="0"/>
          <a:chOff x="0" y="0"/>
          <a:chExt cx="0" cy="0"/>
        </a:xfrm>
      </p:grpSpPr>
      <p:pic>
        <p:nvPicPr>
          <p:cNvPr id="40" name="Google Shape;40;p35"/>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8D8D8"/>
            </a:gs>
          </a:gsLst>
          <a:lin ang="5640000" scaled="0"/>
        </a:gra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rtl="0" algn="l">
              <a:lnSpc>
                <a:spcPct val="100000"/>
              </a:lnSpc>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rtl="0" algn="l">
              <a:lnSpc>
                <a:spcPct val="100000"/>
              </a:lnSpc>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40" lvl="2" marL="1371600" marR="0" rtl="0" algn="l">
              <a:lnSpc>
                <a:spcPct val="100000"/>
              </a:lnSpc>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rtl="0" algn="l">
              <a:lnSpc>
                <a:spcPct val="100000"/>
              </a:lnSpc>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rtl="0" algn="l">
              <a:lnSpc>
                <a:spcPct val="100000"/>
              </a:lnSpc>
              <a:spcBef>
                <a:spcPts val="30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rtl="0" algn="l">
              <a:lnSpc>
                <a:spcPct val="100000"/>
              </a:lnSpc>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rtl="0" algn="l">
              <a:lnSpc>
                <a:spcPct val="100000"/>
              </a:lnSpc>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rtl="0" algn="l">
              <a:lnSpc>
                <a:spcPct val="100000"/>
              </a:lnSpc>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rtl="0" algn="l">
              <a:lnSpc>
                <a:spcPct val="100000"/>
              </a:lnSpc>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drive.google.com/file/d/1yGVIwFAkRie_0G5_DgCxWGJT-IdkhZQU/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7d28b7827d_1_28"/>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Statement 1</a:t>
            </a:r>
            <a:endParaRPr/>
          </a:p>
        </p:txBody>
      </p:sp>
      <p:sp>
        <p:nvSpPr>
          <p:cNvPr id="125" name="Google Shape;125;g7d28b7827d_1_28"/>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520"/>
              </a:spcBef>
              <a:spcAft>
                <a:spcPts val="0"/>
              </a:spcAft>
              <a:buSzPts val="2600"/>
              <a:buNone/>
            </a:pPr>
            <a:r>
              <a:rPr lang="en-US" sz="2400"/>
              <a:t>A personalized learning platform like Summit gives teachers a deeper understanding of each child, sparks student conversations, and increases motivation.</a:t>
            </a:r>
            <a:endParaRPr sz="2400"/>
          </a:p>
          <a:p>
            <a:pPr indent="0" lvl="0" marL="457200" rtl="0" algn="l">
              <a:lnSpc>
                <a:spcPct val="100000"/>
              </a:lnSpc>
              <a:spcBef>
                <a:spcPts val="520"/>
              </a:spcBef>
              <a:spcAft>
                <a:spcPts val="0"/>
              </a:spcAft>
              <a:buSzPts val="2600"/>
              <a:buNone/>
            </a:pPr>
            <a:r>
              <a:t/>
            </a:r>
            <a:endParaRPr sz="2400"/>
          </a:p>
          <a:p>
            <a:pPr indent="0" lvl="0" marL="457200" rtl="0" algn="l">
              <a:lnSpc>
                <a:spcPct val="100000"/>
              </a:lnSpc>
              <a:spcBef>
                <a:spcPts val="520"/>
              </a:spcBef>
              <a:spcAft>
                <a:spcPts val="0"/>
              </a:spcAft>
              <a:buSzPts val="2600"/>
              <a:buNone/>
            </a:pPr>
            <a:r>
              <a:rPr lang="en-US" sz="2400">
                <a:solidFill>
                  <a:schemeClr val="accent2"/>
                </a:solidFill>
              </a:rPr>
              <a:t>Attracted or Repelled?</a:t>
            </a:r>
            <a:endParaRPr sz="2400">
              <a:solidFill>
                <a:schemeClr val="accent2"/>
              </a:solidFill>
            </a:endParaRPr>
          </a:p>
          <a:p>
            <a:pPr indent="0" lvl="0" marL="457200" rtl="0" algn="l">
              <a:lnSpc>
                <a:spcPct val="100000"/>
              </a:lnSpc>
              <a:spcBef>
                <a:spcPts val="520"/>
              </a:spcBef>
              <a:spcAft>
                <a:spcPts val="0"/>
              </a:spcAft>
              <a:buSzPts val="2600"/>
              <a:buNone/>
            </a:pPr>
            <a:r>
              <a:t/>
            </a:r>
            <a:endParaRPr sz="2400"/>
          </a:p>
          <a:p>
            <a:pPr indent="0" lvl="0" marL="457200" rtl="0" algn="l">
              <a:lnSpc>
                <a:spcPct val="100000"/>
              </a:lnSpc>
              <a:spcBef>
                <a:spcPts val="520"/>
              </a:spcBef>
              <a:spcAft>
                <a:spcPts val="0"/>
              </a:spcAft>
              <a:buClr>
                <a:schemeClr val="dk1"/>
              </a:buClr>
              <a:buSzPts val="1100"/>
              <a:buFont typeface="Arial"/>
              <a:buNone/>
            </a:pPr>
            <a:r>
              <a:rPr lang="en-US" sz="2400"/>
              <a:t>Talk with your neighbor.</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7d28b7827d_1_33"/>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Statement 2</a:t>
            </a:r>
            <a:endParaRPr/>
          </a:p>
        </p:txBody>
      </p:sp>
      <p:sp>
        <p:nvSpPr>
          <p:cNvPr id="131" name="Google Shape;131;g7d28b7827d_1_33"/>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520"/>
              </a:spcBef>
              <a:spcAft>
                <a:spcPts val="0"/>
              </a:spcAft>
              <a:buSzPts val="2600"/>
              <a:buNone/>
            </a:pPr>
            <a:r>
              <a:rPr lang="en-US" sz="2400"/>
              <a:t>When students interact with peers in a way that is on task and involves higher-order thinking processes, it leads to higher student engagement. </a:t>
            </a:r>
            <a:endParaRPr sz="2400"/>
          </a:p>
          <a:p>
            <a:pPr indent="0" lvl="0" marL="457200" rtl="0" algn="l">
              <a:lnSpc>
                <a:spcPct val="100000"/>
              </a:lnSpc>
              <a:spcBef>
                <a:spcPts val="520"/>
              </a:spcBef>
              <a:spcAft>
                <a:spcPts val="0"/>
              </a:spcAft>
              <a:buSzPts val="2600"/>
              <a:buNone/>
            </a:pPr>
            <a:r>
              <a:t/>
            </a:r>
            <a:endParaRPr sz="2400"/>
          </a:p>
          <a:p>
            <a:pPr indent="0" lvl="0" marL="457200" rtl="0" algn="l">
              <a:lnSpc>
                <a:spcPct val="100000"/>
              </a:lnSpc>
              <a:spcBef>
                <a:spcPts val="520"/>
              </a:spcBef>
              <a:spcAft>
                <a:spcPts val="0"/>
              </a:spcAft>
              <a:buSzPts val="2600"/>
              <a:buNone/>
            </a:pPr>
            <a:r>
              <a:rPr lang="en-US" sz="2400">
                <a:solidFill>
                  <a:schemeClr val="accent2"/>
                </a:solidFill>
              </a:rPr>
              <a:t>Attracted or Repelled?</a:t>
            </a:r>
            <a:endParaRPr sz="2400">
              <a:solidFill>
                <a:schemeClr val="accent2"/>
              </a:solidFill>
            </a:endParaRPr>
          </a:p>
          <a:p>
            <a:pPr indent="0" lvl="0" marL="457200" rtl="0" algn="l">
              <a:lnSpc>
                <a:spcPct val="100000"/>
              </a:lnSpc>
              <a:spcBef>
                <a:spcPts val="520"/>
              </a:spcBef>
              <a:spcAft>
                <a:spcPts val="0"/>
              </a:spcAft>
              <a:buSzPts val="2600"/>
              <a:buNone/>
            </a:pPr>
            <a:r>
              <a:t/>
            </a:r>
            <a:endParaRPr sz="2400"/>
          </a:p>
          <a:p>
            <a:pPr indent="0" lvl="0" marL="457200" rtl="0" algn="l">
              <a:lnSpc>
                <a:spcPct val="100000"/>
              </a:lnSpc>
              <a:spcBef>
                <a:spcPts val="520"/>
              </a:spcBef>
              <a:spcAft>
                <a:spcPts val="0"/>
              </a:spcAft>
              <a:buSzPts val="2600"/>
              <a:buNone/>
            </a:pPr>
            <a:r>
              <a:rPr lang="en-US" sz="2400"/>
              <a:t>Talk with your neighbor.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7d28b7827d_1_38"/>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Statement 3</a:t>
            </a:r>
            <a:endParaRPr/>
          </a:p>
        </p:txBody>
      </p:sp>
      <p:sp>
        <p:nvSpPr>
          <p:cNvPr id="137" name="Google Shape;137;g7d28b7827d_1_38"/>
          <p:cNvSpPr txBox="1"/>
          <p:nvPr>
            <p:ph idx="1" type="body"/>
          </p:nvPr>
        </p:nvSpPr>
        <p:spPr>
          <a:xfrm>
            <a:off x="457200" y="1451610"/>
            <a:ext cx="7939144" cy="329184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520"/>
              </a:spcBef>
              <a:spcAft>
                <a:spcPts val="0"/>
              </a:spcAft>
              <a:buSzPts val="2600"/>
              <a:buNone/>
            </a:pPr>
            <a:r>
              <a:rPr lang="en-US" sz="2400"/>
              <a:t>When students are collaborating, discussing topics, etc., the teacher is responsible for interacting and engaging with the groups.</a:t>
            </a:r>
            <a:endParaRPr sz="2400"/>
          </a:p>
          <a:p>
            <a:pPr indent="0" lvl="0" marL="457200" rtl="0" algn="l">
              <a:lnSpc>
                <a:spcPct val="100000"/>
              </a:lnSpc>
              <a:spcBef>
                <a:spcPts val="520"/>
              </a:spcBef>
              <a:spcAft>
                <a:spcPts val="0"/>
              </a:spcAft>
              <a:buSzPts val="2600"/>
              <a:buNone/>
            </a:pPr>
            <a:r>
              <a:t/>
            </a:r>
            <a:endParaRPr sz="2400"/>
          </a:p>
          <a:p>
            <a:pPr indent="0" lvl="0" marL="457200" rtl="0" algn="l">
              <a:lnSpc>
                <a:spcPct val="100000"/>
              </a:lnSpc>
              <a:spcBef>
                <a:spcPts val="520"/>
              </a:spcBef>
              <a:spcAft>
                <a:spcPts val="0"/>
              </a:spcAft>
              <a:buSzPts val="2600"/>
              <a:buNone/>
            </a:pPr>
            <a:r>
              <a:rPr lang="en-US" sz="2400">
                <a:solidFill>
                  <a:schemeClr val="accent2"/>
                </a:solidFill>
              </a:rPr>
              <a:t>Attracted or Repelled?</a:t>
            </a:r>
            <a:endParaRPr sz="2400">
              <a:solidFill>
                <a:schemeClr val="accent2"/>
              </a:solidFill>
            </a:endParaRPr>
          </a:p>
          <a:p>
            <a:pPr indent="0" lvl="0" marL="457200" rtl="0" algn="l">
              <a:lnSpc>
                <a:spcPct val="100000"/>
              </a:lnSpc>
              <a:spcBef>
                <a:spcPts val="520"/>
              </a:spcBef>
              <a:spcAft>
                <a:spcPts val="0"/>
              </a:spcAft>
              <a:buSzPts val="2600"/>
              <a:buNone/>
            </a:pPr>
            <a:r>
              <a:t/>
            </a:r>
            <a:endParaRPr sz="2400"/>
          </a:p>
          <a:p>
            <a:pPr indent="0" lvl="0" marL="457200" rtl="0" algn="l">
              <a:lnSpc>
                <a:spcPct val="100000"/>
              </a:lnSpc>
              <a:spcBef>
                <a:spcPts val="520"/>
              </a:spcBef>
              <a:spcAft>
                <a:spcPts val="0"/>
              </a:spcAft>
              <a:buSzPts val="2600"/>
              <a:buNone/>
            </a:pPr>
            <a:r>
              <a:rPr lang="en-US" sz="2400"/>
              <a:t>Talk with your neighbor.</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7d28b7827d_1_43"/>
          <p:cNvSpPr txBox="1"/>
          <p:nvPr>
            <p:ph type="title"/>
          </p:nvPr>
        </p:nvSpPr>
        <p:spPr>
          <a:xfrm>
            <a:off x="457200" y="15031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What Does This Mean?</a:t>
            </a:r>
            <a:endParaRPr/>
          </a:p>
        </p:txBody>
      </p:sp>
      <p:sp>
        <p:nvSpPr>
          <p:cNvPr id="143" name="Google Shape;143;g7d28b7827d_1_43"/>
          <p:cNvSpPr txBox="1"/>
          <p:nvPr>
            <p:ph idx="1" type="body"/>
          </p:nvPr>
        </p:nvSpPr>
        <p:spPr>
          <a:xfrm>
            <a:off x="457200" y="1007734"/>
            <a:ext cx="8229600" cy="3666463"/>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sz="2400"/>
              <a:t>There are specific, non-content skills that, according to research, support deep, lifelong learning.</a:t>
            </a:r>
            <a:endParaRPr sz="2400"/>
          </a:p>
          <a:p>
            <a:pPr indent="0" lvl="0" marL="457200" rtl="0" algn="l">
              <a:lnSpc>
                <a:spcPct val="100000"/>
              </a:lnSpc>
              <a:spcBef>
                <a:spcPts val="520"/>
              </a:spcBef>
              <a:spcAft>
                <a:spcPts val="0"/>
              </a:spcAft>
              <a:buSzPts val="2600"/>
              <a:buNone/>
            </a:pPr>
            <a:r>
              <a:t/>
            </a:r>
            <a:endParaRPr sz="2400"/>
          </a:p>
          <a:p>
            <a:pPr indent="-393700" lvl="0" marL="457200" rtl="0" algn="l">
              <a:lnSpc>
                <a:spcPct val="100000"/>
              </a:lnSpc>
              <a:spcBef>
                <a:spcPts val="520"/>
              </a:spcBef>
              <a:spcAft>
                <a:spcPts val="0"/>
              </a:spcAft>
              <a:buSzPts val="2600"/>
              <a:buChar char="•"/>
            </a:pPr>
            <a:r>
              <a:rPr lang="en-US" sz="2400"/>
              <a:t>Literacy—including speaking, listening, and communicating—is represented in all standards.</a:t>
            </a:r>
            <a:endParaRPr sz="2400"/>
          </a:p>
          <a:p>
            <a:pPr indent="0" lvl="0" marL="457200" rtl="0" algn="l">
              <a:lnSpc>
                <a:spcPct val="100000"/>
              </a:lnSpc>
              <a:spcBef>
                <a:spcPts val="520"/>
              </a:spcBef>
              <a:spcAft>
                <a:spcPts val="0"/>
              </a:spcAft>
              <a:buSzPts val="2600"/>
              <a:buNone/>
            </a:pPr>
            <a:r>
              <a:t/>
            </a:r>
            <a:endParaRPr sz="2400"/>
          </a:p>
          <a:p>
            <a:pPr indent="-393700" lvl="0" marL="457200" rtl="0" algn="l">
              <a:lnSpc>
                <a:spcPct val="100000"/>
              </a:lnSpc>
              <a:spcBef>
                <a:spcPts val="520"/>
              </a:spcBef>
              <a:spcAft>
                <a:spcPts val="0"/>
              </a:spcAft>
              <a:buSzPts val="2600"/>
              <a:buChar char="•"/>
            </a:pPr>
            <a:r>
              <a:rPr lang="en-US" sz="2400"/>
              <a:t>From Magnetic Statements, you may have concerns; today, we’ll work on constructing solutions.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7d28b7827d_1_271"/>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How Can I Use This?</a:t>
            </a:r>
            <a:endParaRPr/>
          </a:p>
        </p:txBody>
      </p:sp>
      <p:sp>
        <p:nvSpPr>
          <p:cNvPr id="149" name="Google Shape;149;g7d28b7827d_1_271"/>
          <p:cNvSpPr txBox="1"/>
          <p:nvPr>
            <p:ph idx="1" type="body"/>
          </p:nvPr>
        </p:nvSpPr>
        <p:spPr>
          <a:xfrm>
            <a:off x="457200" y="2137400"/>
            <a:ext cx="6055200" cy="14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2600"/>
              <a:buNone/>
            </a:pPr>
            <a:r>
              <a:rPr lang="en-US" sz="2400"/>
              <a:t>On your scatter plot, mark where you think the Magnetic Statements strategy falls.</a:t>
            </a:r>
            <a:endParaRPr/>
          </a:p>
          <a:p>
            <a:pPr indent="0" lvl="0" marL="0" rtl="0" algn="l">
              <a:lnSpc>
                <a:spcPct val="100000"/>
              </a:lnSpc>
              <a:spcBef>
                <a:spcPts val="520"/>
              </a:spcBef>
              <a:spcAft>
                <a:spcPts val="0"/>
              </a:spcAft>
              <a:buSzPts val="2600"/>
              <a:buNone/>
            </a:pPr>
            <a:r>
              <a:t/>
            </a:r>
            <a:endParaRPr/>
          </a:p>
        </p:txBody>
      </p:sp>
      <p:pic>
        <p:nvPicPr>
          <p:cNvPr id="150" name="Google Shape;150;g7d28b7827d_1_271"/>
          <p:cNvPicPr preferRelativeResize="0"/>
          <p:nvPr/>
        </p:nvPicPr>
        <p:blipFill rotWithShape="1">
          <a:blip r:embed="rId3">
            <a:alphaModFix/>
          </a:blip>
          <a:srcRect b="0" l="0" r="0" t="0"/>
          <a:stretch/>
        </p:blipFill>
        <p:spPr>
          <a:xfrm>
            <a:off x="6658625" y="1566250"/>
            <a:ext cx="2270402" cy="22704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7e6cc25471_0_2"/>
          <p:cNvSpPr txBox="1"/>
          <p:nvPr>
            <p:ph type="title"/>
          </p:nvPr>
        </p:nvSpPr>
        <p:spPr>
          <a:xfrm>
            <a:off x="530352" y="454152"/>
            <a:ext cx="7772400" cy="102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5000"/>
              <a:buNone/>
            </a:pPr>
            <a:r>
              <a:rPr lang="en-US" sz="4000"/>
              <a:t>Instructional Strategy Note Catcher</a:t>
            </a:r>
            <a:endParaRPr/>
          </a:p>
        </p:txBody>
      </p:sp>
      <p:sp>
        <p:nvSpPr>
          <p:cNvPr id="156" name="Google Shape;156;g7e6cc25471_0_2"/>
          <p:cNvSpPr txBox="1"/>
          <p:nvPr>
            <p:ph idx="1" type="body"/>
          </p:nvPr>
        </p:nvSpPr>
        <p:spPr>
          <a:xfrm>
            <a:off x="530352" y="1799898"/>
            <a:ext cx="7772400" cy="1132200"/>
          </a:xfrm>
          <a:prstGeom prst="rect">
            <a:avLst/>
          </a:prstGeom>
          <a:noFill/>
          <a:ln>
            <a:noFill/>
          </a:ln>
        </p:spPr>
        <p:txBody>
          <a:bodyPr anchorCtr="0" anchor="t" bIns="45700" lIns="45700" spcFirstLastPara="1" rIns="45700" wrap="square" tIns="45700">
            <a:noAutofit/>
          </a:bodyPr>
          <a:lstStyle/>
          <a:p>
            <a:pPr indent="-228600" lvl="0" marL="457200" rtl="0" algn="l">
              <a:lnSpc>
                <a:spcPct val="100000"/>
              </a:lnSpc>
              <a:spcBef>
                <a:spcPts val="520"/>
              </a:spcBef>
              <a:spcAft>
                <a:spcPts val="0"/>
              </a:spcAft>
              <a:buSzPts val="2600"/>
              <a:buNone/>
            </a:pPr>
            <a:r>
              <a:rPr lang="en-US" sz="2400"/>
              <a:t>On the back of your sheet, there is an Instructional Strategy Note Catcher.</a:t>
            </a:r>
            <a:endParaRPr sz="2400"/>
          </a:p>
          <a:p>
            <a:pPr indent="0" lvl="0" marL="0" rtl="0" algn="l">
              <a:lnSpc>
                <a:spcPct val="100000"/>
              </a:lnSpc>
              <a:spcBef>
                <a:spcPts val="520"/>
              </a:spcBef>
              <a:spcAft>
                <a:spcPts val="0"/>
              </a:spcAft>
              <a:buSzPts val="2600"/>
              <a:buNone/>
            </a:pPr>
            <a:r>
              <a:t/>
            </a:r>
            <a:endParaRPr/>
          </a:p>
          <a:p>
            <a:pPr indent="-228600" lvl="0" marL="457200" rtl="0" algn="l">
              <a:lnSpc>
                <a:spcPct val="100000"/>
              </a:lnSpc>
              <a:spcBef>
                <a:spcPts val="520"/>
              </a:spcBef>
              <a:spcAft>
                <a:spcPts val="0"/>
              </a:spcAft>
              <a:buSzPts val="2600"/>
              <a:buNone/>
            </a:pPr>
            <a:r>
              <a:rPr lang="en-US" sz="2400">
                <a:extLst>
                  <a:ext uri="http://customooxmlschemas.google.com/">
                    <go:slidesCustomData xmlns:go="http://customooxmlschemas.google.com/" textRoundtripDataId="0"/>
                  </a:ext>
                </a:extLst>
              </a:rPr>
              <a:t>Fill in the “How Was It Used?” and “How Will I Use It?” columns for Roundabout Conversations and Magnetic Statements. </a:t>
            </a:r>
            <a:endParaRPr sz="2400"/>
          </a:p>
          <a:p>
            <a:pPr indent="0" lvl="0" marL="0" rtl="0" algn="l">
              <a:lnSpc>
                <a:spcPct val="100000"/>
              </a:lnSpc>
              <a:spcBef>
                <a:spcPts val="520"/>
              </a:spcBef>
              <a:spcAft>
                <a:spcPts val="0"/>
              </a:spcAft>
              <a:buSzPts val="26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7d28b7827d_1_245"/>
          <p:cNvSpPr txBox="1"/>
          <p:nvPr>
            <p:ph type="ctrTitle"/>
          </p:nvPr>
        </p:nvSpPr>
        <p:spPr>
          <a:xfrm>
            <a:off x="533400" y="1714500"/>
            <a:ext cx="6738000" cy="1371600"/>
          </a:xfrm>
          <a:prstGeom prst="rect">
            <a:avLst/>
          </a:prstGeom>
          <a:noFill/>
          <a:ln>
            <a:noFill/>
          </a:ln>
        </p:spPr>
        <p:txBody>
          <a:bodyPr anchorCtr="0" anchor="b" bIns="0" lIns="0" spcFirstLastPara="1" rIns="18275" wrap="square" tIns="0">
            <a:noAutofit/>
          </a:bodyPr>
          <a:lstStyle/>
          <a:p>
            <a:pPr indent="0" lvl="0" marL="0" rtl="0" algn="l">
              <a:lnSpc>
                <a:spcPct val="100000"/>
              </a:lnSpc>
              <a:spcBef>
                <a:spcPts val="0"/>
              </a:spcBef>
              <a:spcAft>
                <a:spcPts val="0"/>
              </a:spcAft>
              <a:buSzPts val="5000"/>
              <a:buNone/>
            </a:pPr>
            <a:r>
              <a:rPr lang="en-US"/>
              <a:t>Why Do Student Conversations Matter?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7ea210d279_0_5"/>
          <p:cNvSpPr txBox="1"/>
          <p:nvPr>
            <p:ph type="title"/>
          </p:nvPr>
        </p:nvSpPr>
        <p:spPr>
          <a:xfrm>
            <a:off x="457200" y="-157734"/>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Why Do Student Conversations Matter?</a:t>
            </a:r>
            <a:endParaRPr/>
          </a:p>
        </p:txBody>
      </p:sp>
      <p:sp>
        <p:nvSpPr>
          <p:cNvPr id="167" name="Google Shape;167;g7ea210d279_0_5"/>
          <p:cNvSpPr txBox="1"/>
          <p:nvPr>
            <p:ph idx="1" type="body"/>
          </p:nvPr>
        </p:nvSpPr>
        <p:spPr>
          <a:xfrm>
            <a:off x="457200" y="613408"/>
            <a:ext cx="8229600" cy="66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2600"/>
              <a:buNone/>
            </a:pPr>
            <a:r>
              <a:rPr b="1" lang="en-US"/>
              <a:t>English Language Arts Literacy Standards</a:t>
            </a:r>
            <a:endParaRPr b="1"/>
          </a:p>
        </p:txBody>
      </p:sp>
      <p:sp>
        <p:nvSpPr>
          <p:cNvPr id="168" name="Google Shape;168;g7ea210d279_0_5"/>
          <p:cNvSpPr txBox="1"/>
          <p:nvPr/>
        </p:nvSpPr>
        <p:spPr>
          <a:xfrm>
            <a:off x="498775" y="999500"/>
            <a:ext cx="8229600" cy="662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Speaking and Listening</a:t>
            </a:r>
            <a:endParaRPr b="0" i="0" sz="2600" u="none" cap="none" strike="noStrike">
              <a:solidFill>
                <a:schemeClr val="dk1"/>
              </a:solidFill>
              <a:latin typeface="Calibri"/>
              <a:ea typeface="Calibri"/>
              <a:cs typeface="Calibri"/>
              <a:sym typeface="Calibri"/>
            </a:endParaRPr>
          </a:p>
        </p:txBody>
      </p:sp>
      <p:sp>
        <p:nvSpPr>
          <p:cNvPr id="169" name="Google Shape;169;g7ea210d279_0_5"/>
          <p:cNvSpPr txBox="1"/>
          <p:nvPr/>
        </p:nvSpPr>
        <p:spPr>
          <a:xfrm>
            <a:off x="498775" y="1418125"/>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Reading Foundations with Reading and Writing Process</a:t>
            </a:r>
            <a:endParaRPr b="0" i="0" sz="2600" u="none" cap="none" strike="noStrike">
              <a:solidFill>
                <a:schemeClr val="dk1"/>
              </a:solidFill>
              <a:latin typeface="Calibri"/>
              <a:ea typeface="Calibri"/>
              <a:cs typeface="Calibri"/>
              <a:sym typeface="Calibri"/>
            </a:endParaRPr>
          </a:p>
        </p:txBody>
      </p:sp>
      <p:sp>
        <p:nvSpPr>
          <p:cNvPr id="170" name="Google Shape;170;g7ea210d279_0_5"/>
          <p:cNvSpPr txBox="1"/>
          <p:nvPr/>
        </p:nvSpPr>
        <p:spPr>
          <a:xfrm>
            <a:off x="498775" y="18862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Critical Reading and Writing</a:t>
            </a:r>
            <a:endParaRPr b="0" i="0" sz="2600" u="none" cap="none" strike="noStrike">
              <a:solidFill>
                <a:schemeClr val="dk1"/>
              </a:solidFill>
              <a:latin typeface="Calibri"/>
              <a:ea typeface="Calibri"/>
              <a:cs typeface="Calibri"/>
              <a:sym typeface="Calibri"/>
            </a:endParaRPr>
          </a:p>
        </p:txBody>
      </p:sp>
      <p:sp>
        <p:nvSpPr>
          <p:cNvPr id="171" name="Google Shape;171;g7ea210d279_0_5"/>
          <p:cNvSpPr txBox="1"/>
          <p:nvPr/>
        </p:nvSpPr>
        <p:spPr>
          <a:xfrm>
            <a:off x="498775" y="234195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Vocabulary</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2" name="Google Shape;172;g7ea210d279_0_5"/>
          <p:cNvSpPr txBox="1"/>
          <p:nvPr/>
        </p:nvSpPr>
        <p:spPr>
          <a:xfrm>
            <a:off x="498775" y="28318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Language</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3" name="Google Shape;173;g7ea210d279_0_5"/>
          <p:cNvSpPr txBox="1"/>
          <p:nvPr/>
        </p:nvSpPr>
        <p:spPr>
          <a:xfrm>
            <a:off x="498775" y="33543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Research</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4" name="Google Shape;174;g7ea210d279_0_5"/>
          <p:cNvSpPr txBox="1"/>
          <p:nvPr/>
        </p:nvSpPr>
        <p:spPr>
          <a:xfrm>
            <a:off x="498775" y="38340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Multimodal Literacies</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5" name="Google Shape;175;g7ea210d279_0_5"/>
          <p:cNvSpPr txBox="1"/>
          <p:nvPr/>
        </p:nvSpPr>
        <p:spPr>
          <a:xfrm>
            <a:off x="498775" y="42861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*Independent Reading and Writing</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7da3e17590_0_4"/>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Why Do Student Conversations Matter?</a:t>
            </a:r>
            <a:endParaRPr/>
          </a:p>
        </p:txBody>
      </p:sp>
      <p:sp>
        <p:nvSpPr>
          <p:cNvPr id="181" name="Google Shape;181;g7da3e17590_0_4"/>
          <p:cNvSpPr txBox="1"/>
          <p:nvPr>
            <p:ph idx="1" type="body"/>
          </p:nvPr>
        </p:nvSpPr>
        <p:spPr>
          <a:xfrm>
            <a:off x="457200" y="1451608"/>
            <a:ext cx="8229600" cy="66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2600"/>
              <a:buNone/>
            </a:pPr>
            <a:r>
              <a:rPr b="1" lang="en-US"/>
              <a:t>The 4 C’s of 21st Century Skills:</a:t>
            </a:r>
            <a:endParaRPr b="1"/>
          </a:p>
        </p:txBody>
      </p:sp>
      <p:sp>
        <p:nvSpPr>
          <p:cNvPr id="182" name="Google Shape;182;g7da3e17590_0_4"/>
          <p:cNvSpPr txBox="1"/>
          <p:nvPr/>
        </p:nvSpPr>
        <p:spPr>
          <a:xfrm>
            <a:off x="498775" y="2066300"/>
            <a:ext cx="5890200" cy="662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Communication</a:t>
            </a:r>
            <a:endParaRPr b="0" i="0" sz="2600" u="none" cap="none" strike="noStrike">
              <a:solidFill>
                <a:schemeClr val="dk1"/>
              </a:solidFill>
              <a:latin typeface="Calibri"/>
              <a:ea typeface="Calibri"/>
              <a:cs typeface="Calibri"/>
              <a:sym typeface="Calibri"/>
            </a:endParaRPr>
          </a:p>
        </p:txBody>
      </p:sp>
      <p:sp>
        <p:nvSpPr>
          <p:cNvPr id="183" name="Google Shape;183;g7da3e17590_0_4"/>
          <p:cNvSpPr txBox="1"/>
          <p:nvPr/>
        </p:nvSpPr>
        <p:spPr>
          <a:xfrm>
            <a:off x="498775" y="2561125"/>
            <a:ext cx="58902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Collaboration</a:t>
            </a:r>
            <a:endParaRPr b="0" i="0" sz="2600" u="none" cap="none" strike="noStrike">
              <a:solidFill>
                <a:schemeClr val="dk1"/>
              </a:solidFill>
              <a:latin typeface="Calibri"/>
              <a:ea typeface="Calibri"/>
              <a:cs typeface="Calibri"/>
              <a:sym typeface="Calibri"/>
            </a:endParaRPr>
          </a:p>
        </p:txBody>
      </p:sp>
      <p:sp>
        <p:nvSpPr>
          <p:cNvPr id="184" name="Google Shape;184;g7da3e17590_0_4"/>
          <p:cNvSpPr txBox="1"/>
          <p:nvPr/>
        </p:nvSpPr>
        <p:spPr>
          <a:xfrm>
            <a:off x="498775" y="3105400"/>
            <a:ext cx="58902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Critical Thinking</a:t>
            </a:r>
            <a:endParaRPr b="0" i="0" sz="2600" u="none" cap="none" strike="noStrike">
              <a:solidFill>
                <a:schemeClr val="dk1"/>
              </a:solidFill>
              <a:latin typeface="Calibri"/>
              <a:ea typeface="Calibri"/>
              <a:cs typeface="Calibri"/>
              <a:sym typeface="Calibri"/>
            </a:endParaRPr>
          </a:p>
        </p:txBody>
      </p:sp>
      <p:sp>
        <p:nvSpPr>
          <p:cNvPr id="185" name="Google Shape;185;g7da3e17590_0_4"/>
          <p:cNvSpPr txBox="1"/>
          <p:nvPr/>
        </p:nvSpPr>
        <p:spPr>
          <a:xfrm>
            <a:off x="498775" y="3637350"/>
            <a:ext cx="58902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Creativity</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7da3e17590_0_15"/>
          <p:cNvSpPr txBox="1"/>
          <p:nvPr>
            <p:ph type="title"/>
          </p:nvPr>
        </p:nvSpPr>
        <p:spPr>
          <a:xfrm>
            <a:off x="457200" y="-157734"/>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Why Do Student Conversations Matter?</a:t>
            </a:r>
            <a:endParaRPr/>
          </a:p>
        </p:txBody>
      </p:sp>
      <p:sp>
        <p:nvSpPr>
          <p:cNvPr id="191" name="Google Shape;191;g7da3e17590_0_15"/>
          <p:cNvSpPr txBox="1"/>
          <p:nvPr>
            <p:ph idx="1" type="body"/>
          </p:nvPr>
        </p:nvSpPr>
        <p:spPr>
          <a:xfrm>
            <a:off x="457200" y="613408"/>
            <a:ext cx="8229600" cy="66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2600"/>
              <a:buNone/>
            </a:pPr>
            <a:r>
              <a:rPr b="1" lang="en-US"/>
              <a:t>Marzano’s TLE:</a:t>
            </a:r>
            <a:endParaRPr b="1"/>
          </a:p>
        </p:txBody>
      </p:sp>
      <p:sp>
        <p:nvSpPr>
          <p:cNvPr id="192" name="Google Shape;192;g7da3e17590_0_15"/>
          <p:cNvSpPr txBox="1"/>
          <p:nvPr/>
        </p:nvSpPr>
        <p:spPr>
          <a:xfrm>
            <a:off x="498775" y="999500"/>
            <a:ext cx="8229600" cy="662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Using questions to help students elaborate on content</a:t>
            </a:r>
            <a:endParaRPr b="0" i="0" sz="2600" u="none" cap="none" strike="noStrike">
              <a:solidFill>
                <a:schemeClr val="dk1"/>
              </a:solidFill>
              <a:latin typeface="Calibri"/>
              <a:ea typeface="Calibri"/>
              <a:cs typeface="Calibri"/>
              <a:sym typeface="Calibri"/>
            </a:endParaRPr>
          </a:p>
        </p:txBody>
      </p:sp>
      <p:sp>
        <p:nvSpPr>
          <p:cNvPr id="193" name="Google Shape;193;g7da3e17590_0_15"/>
          <p:cNvSpPr txBox="1"/>
          <p:nvPr/>
        </p:nvSpPr>
        <p:spPr>
          <a:xfrm>
            <a:off x="498775" y="1418125"/>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Facilitate a student brainstorm</a:t>
            </a:r>
            <a:endParaRPr b="0" i="0" sz="2600" u="none" cap="none" strike="noStrike">
              <a:solidFill>
                <a:schemeClr val="dk1"/>
              </a:solidFill>
              <a:latin typeface="Calibri"/>
              <a:ea typeface="Calibri"/>
              <a:cs typeface="Calibri"/>
              <a:sym typeface="Calibri"/>
            </a:endParaRPr>
          </a:p>
        </p:txBody>
      </p:sp>
      <p:sp>
        <p:nvSpPr>
          <p:cNvPr id="194" name="Google Shape;194;g7da3e17590_0_15"/>
          <p:cNvSpPr txBox="1"/>
          <p:nvPr/>
        </p:nvSpPr>
        <p:spPr>
          <a:xfrm>
            <a:off x="498775" y="18862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TLE Conditions for </a:t>
            </a:r>
            <a:r>
              <a:rPr lang="en-US" sz="2600">
                <a:solidFill>
                  <a:schemeClr val="dk1"/>
                </a:solidFill>
                <a:latin typeface="Calibri"/>
                <a:ea typeface="Calibri"/>
                <a:cs typeface="Calibri"/>
                <a:sym typeface="Calibri"/>
              </a:rPr>
              <a:t>l</a:t>
            </a:r>
            <a:r>
              <a:rPr b="0" i="0" lang="en-US" sz="2600" u="none" cap="none" strike="noStrike">
                <a:solidFill>
                  <a:schemeClr val="dk1"/>
                </a:solidFill>
                <a:latin typeface="Calibri"/>
                <a:ea typeface="Calibri"/>
                <a:cs typeface="Calibri"/>
                <a:sym typeface="Calibri"/>
              </a:rPr>
              <a:t>earning: </a:t>
            </a:r>
            <a:r>
              <a:rPr lang="en-US" sz="2600">
                <a:solidFill>
                  <a:schemeClr val="dk1"/>
                </a:solidFill>
                <a:latin typeface="Calibri"/>
                <a:ea typeface="Calibri"/>
                <a:cs typeface="Calibri"/>
                <a:sym typeface="Calibri"/>
              </a:rPr>
              <a:t>o</a:t>
            </a:r>
            <a:r>
              <a:rPr b="0" i="0" lang="en-US" sz="2600" u="none" cap="none" strike="noStrike">
                <a:solidFill>
                  <a:schemeClr val="dk1"/>
                </a:solidFill>
                <a:latin typeface="Calibri"/>
                <a:ea typeface="Calibri"/>
                <a:cs typeface="Calibri"/>
                <a:sym typeface="Calibri"/>
              </a:rPr>
              <a:t>rganizing </a:t>
            </a:r>
            <a:r>
              <a:rPr lang="en-US" sz="2600">
                <a:solidFill>
                  <a:schemeClr val="dk1"/>
                </a:solidFill>
                <a:latin typeface="Calibri"/>
                <a:ea typeface="Calibri"/>
                <a:cs typeface="Calibri"/>
                <a:sym typeface="Calibri"/>
              </a:rPr>
              <a:t>s</a:t>
            </a:r>
            <a:r>
              <a:rPr b="0" i="0" lang="en-US" sz="2600" u="none" cap="none" strike="noStrike">
                <a:solidFill>
                  <a:schemeClr val="dk1"/>
                </a:solidFill>
                <a:latin typeface="Calibri"/>
                <a:ea typeface="Calibri"/>
                <a:cs typeface="Calibri"/>
                <a:sym typeface="Calibri"/>
              </a:rPr>
              <a:t>tudents to </a:t>
            </a:r>
            <a:r>
              <a:rPr lang="en-US" sz="2600">
                <a:solidFill>
                  <a:schemeClr val="dk1"/>
                </a:solidFill>
                <a:latin typeface="Calibri"/>
                <a:ea typeface="Calibri"/>
                <a:cs typeface="Calibri"/>
                <a:sym typeface="Calibri"/>
              </a:rPr>
              <a:t>i</a:t>
            </a:r>
            <a:r>
              <a:rPr b="0" i="0" lang="en-US" sz="2600" u="none" cap="none" strike="noStrike">
                <a:solidFill>
                  <a:schemeClr val="dk1"/>
                </a:solidFill>
                <a:latin typeface="Calibri"/>
                <a:ea typeface="Calibri"/>
                <a:cs typeface="Calibri"/>
                <a:sym typeface="Calibri"/>
              </a:rPr>
              <a:t>nteract with </a:t>
            </a:r>
            <a:r>
              <a:rPr lang="en-US" sz="2600">
                <a:solidFill>
                  <a:schemeClr val="dk1"/>
                </a:solidFill>
                <a:latin typeface="Calibri"/>
                <a:ea typeface="Calibri"/>
                <a:cs typeface="Calibri"/>
                <a:sym typeface="Calibri"/>
              </a:rPr>
              <a:t>c</a:t>
            </a:r>
            <a:r>
              <a:rPr b="0" i="0" lang="en-US" sz="2600" u="none" cap="none" strike="noStrike">
                <a:solidFill>
                  <a:schemeClr val="dk1"/>
                </a:solidFill>
                <a:latin typeface="Calibri"/>
                <a:ea typeface="Calibri"/>
                <a:cs typeface="Calibri"/>
                <a:sym typeface="Calibri"/>
              </a:rPr>
              <a:t>ontent</a:t>
            </a:r>
            <a:endParaRPr b="0" i="0" sz="2600" u="none" cap="none" strike="noStrike">
              <a:solidFill>
                <a:schemeClr val="dk1"/>
              </a:solidFill>
              <a:latin typeface="Calibri"/>
              <a:ea typeface="Calibri"/>
              <a:cs typeface="Calibri"/>
              <a:sym typeface="Calibri"/>
            </a:endParaRPr>
          </a:p>
        </p:txBody>
      </p:sp>
      <p:sp>
        <p:nvSpPr>
          <p:cNvPr id="195" name="Google Shape;195;g7da3e17590_0_15"/>
          <p:cNvSpPr txBox="1"/>
          <p:nvPr/>
        </p:nvSpPr>
        <p:spPr>
          <a:xfrm>
            <a:off x="498775" y="272295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Providing grouping strategies and interaction</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6" name="Google Shape;196;g7da3e17590_0_15"/>
          <p:cNvSpPr txBox="1"/>
          <p:nvPr/>
        </p:nvSpPr>
        <p:spPr>
          <a:xfrm>
            <a:off x="498775" y="313660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Interacting responsibly</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7" name="Google Shape;197;g7da3e17590_0_15"/>
          <p:cNvSpPr txBox="1"/>
          <p:nvPr/>
        </p:nvSpPr>
        <p:spPr>
          <a:xfrm>
            <a:off x="498775" y="3580350"/>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Handling controversy</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8" name="Google Shape;198;g7da3e17590_0_15"/>
          <p:cNvSpPr txBox="1"/>
          <p:nvPr/>
        </p:nvSpPr>
        <p:spPr>
          <a:xfrm>
            <a:off x="498775" y="4027775"/>
            <a:ext cx="8229600" cy="8574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00000"/>
              </a:lnSpc>
              <a:spcBef>
                <a:spcPts val="520"/>
              </a:spcBef>
              <a:spcAft>
                <a:spcPts val="0"/>
              </a:spcAft>
              <a:buClr>
                <a:schemeClr val="accent4"/>
              </a:buClr>
              <a:buSzPts val="2600"/>
              <a:buFont typeface="Arial"/>
              <a:buChar char="•"/>
            </a:pPr>
            <a:r>
              <a:rPr b="0" i="0" lang="en-US" sz="2600" u="none" cap="none" strike="noStrike">
                <a:solidFill>
                  <a:schemeClr val="dk1"/>
                </a:solidFill>
                <a:latin typeface="Calibri"/>
                <a:ea typeface="Calibri"/>
                <a:cs typeface="Calibri"/>
                <a:sym typeface="Calibri"/>
              </a:rPr>
              <a:t>Various group processes and activities to reflect the taxonomy level learning targets</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7d28b7827d_1_8"/>
          <p:cNvSpPr txBox="1"/>
          <p:nvPr>
            <p:ph type="ctrTitle"/>
          </p:nvPr>
        </p:nvSpPr>
        <p:spPr>
          <a:xfrm>
            <a:off x="533400" y="1028700"/>
            <a:ext cx="8067600" cy="1371600"/>
          </a:xfrm>
          <a:prstGeom prst="rect">
            <a:avLst/>
          </a:prstGeom>
          <a:noFill/>
          <a:ln>
            <a:noFill/>
          </a:ln>
        </p:spPr>
        <p:txBody>
          <a:bodyPr anchorCtr="0" anchor="b" bIns="0" lIns="0" spcFirstLastPara="1" rIns="18275" wrap="square" tIns="0">
            <a:noAutofit/>
          </a:bodyPr>
          <a:lstStyle/>
          <a:p>
            <a:pPr indent="0" lvl="0" marL="0" rtl="0" algn="l">
              <a:lnSpc>
                <a:spcPct val="100000"/>
              </a:lnSpc>
              <a:spcBef>
                <a:spcPts val="0"/>
              </a:spcBef>
              <a:spcAft>
                <a:spcPts val="0"/>
              </a:spcAft>
              <a:buSzPts val="5000"/>
              <a:buNone/>
            </a:pPr>
            <a:r>
              <a:rPr lang="en-US"/>
              <a:t>What’s Everyone Talking About?: Student Conversations</a:t>
            </a:r>
            <a:endParaRPr/>
          </a:p>
        </p:txBody>
      </p:sp>
      <p:sp>
        <p:nvSpPr>
          <p:cNvPr id="73" name="Google Shape;73;g7d28b7827d_1_8"/>
          <p:cNvSpPr txBox="1"/>
          <p:nvPr>
            <p:ph idx="1" type="subTitle"/>
          </p:nvPr>
        </p:nvSpPr>
        <p:spPr>
          <a:xfrm>
            <a:off x="533400" y="2421402"/>
            <a:ext cx="7854600" cy="1314300"/>
          </a:xfrm>
          <a:prstGeom prst="rect">
            <a:avLst/>
          </a:prstGeom>
          <a:noFill/>
          <a:ln>
            <a:noFill/>
          </a:ln>
        </p:spPr>
        <p:txBody>
          <a:bodyPr anchorCtr="0" anchor="t" bIns="45700" lIns="0" spcFirstLastPara="1" rIns="18275" wrap="square" tIns="45700">
            <a:noAutofit/>
          </a:bodyPr>
          <a:lstStyle/>
          <a:p>
            <a:pPr indent="0" lvl="0" marL="0" rtl="0" algn="l">
              <a:lnSpc>
                <a:spcPct val="100000"/>
              </a:lnSpc>
              <a:spcBef>
                <a:spcPts val="520"/>
              </a:spcBef>
              <a:spcAft>
                <a:spcPts val="0"/>
              </a:spcAft>
              <a:buSzPts val="2600"/>
              <a:buNone/>
            </a:pPr>
            <a:r>
              <a:rPr lang="en-US"/>
              <a:t>Presenter Name Here</a:t>
            </a:r>
            <a:endParaRPr/>
          </a:p>
          <a:p>
            <a:pPr indent="0" lvl="0" marL="0" rtl="0" algn="l">
              <a:lnSpc>
                <a:spcPct val="100000"/>
              </a:lnSpc>
              <a:spcBef>
                <a:spcPts val="520"/>
              </a:spcBef>
              <a:spcAft>
                <a:spcPts val="0"/>
              </a:spcAft>
              <a:buSzPts val="2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7d28b7827d_1_260"/>
          <p:cNvSpPr txBox="1"/>
          <p:nvPr>
            <p:ph type="title"/>
          </p:nvPr>
        </p:nvSpPr>
        <p:spPr>
          <a:xfrm>
            <a:off x="457200" y="2232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Why Do Student Conversations Matter?</a:t>
            </a:r>
            <a:endParaRPr/>
          </a:p>
        </p:txBody>
      </p:sp>
      <p:pic>
        <p:nvPicPr>
          <p:cNvPr descr="A close up of a logo&#10;&#10;Description automatically generated" id="204" name="Google Shape;204;g7d28b7827d_1_260"/>
          <p:cNvPicPr preferRelativeResize="0"/>
          <p:nvPr/>
        </p:nvPicPr>
        <p:blipFill rotWithShape="1">
          <a:blip r:embed="rId3">
            <a:alphaModFix/>
          </a:blip>
          <a:srcRect b="0" l="3526" r="8446" t="0"/>
          <a:stretch/>
        </p:blipFill>
        <p:spPr>
          <a:xfrm>
            <a:off x="2840019" y="1021977"/>
            <a:ext cx="3463962" cy="3486856"/>
          </a:xfrm>
          <a:prstGeom prst="rect">
            <a:avLst/>
          </a:prstGeom>
          <a:noFill/>
          <a:ln>
            <a:noFill/>
          </a:ln>
        </p:spPr>
      </p:pic>
      <p:sp>
        <p:nvSpPr>
          <p:cNvPr id="205" name="Google Shape;205;g7d28b7827d_1_260"/>
          <p:cNvSpPr txBox="1"/>
          <p:nvPr/>
        </p:nvSpPr>
        <p:spPr>
          <a:xfrm>
            <a:off x="3394038" y="4598895"/>
            <a:ext cx="23559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A5A5A5"/>
                </a:solidFill>
                <a:latin typeface="Calibri"/>
                <a:ea typeface="Calibri"/>
                <a:cs typeface="Calibri"/>
                <a:sym typeface="Calibri"/>
              </a:rPr>
              <a:t>Summit Learning and Stanford Center for Assessment. (n.d.) Cognitive Skills Rubric. </a:t>
            </a:r>
            <a:r>
              <a:rPr b="0" i="1" lang="en-US" sz="600" u="none" cap="none" strike="noStrike">
                <a:solidFill>
                  <a:srgbClr val="A5A5A5"/>
                </a:solidFill>
                <a:latin typeface="Calibri"/>
                <a:ea typeface="Calibri"/>
                <a:cs typeface="Calibri"/>
                <a:sym typeface="Calibri"/>
              </a:rPr>
              <a:t>Cognitive Skills Standards Alignment. </a:t>
            </a:r>
            <a:r>
              <a:rPr b="0" i="0" lang="en-US" sz="600" u="none" cap="none" strike="noStrike">
                <a:solidFill>
                  <a:srgbClr val="A5A5A5"/>
                </a:solidFill>
                <a:latin typeface="Calibri"/>
                <a:ea typeface="Calibri"/>
                <a:cs typeface="Calibri"/>
                <a:sym typeface="Calibri"/>
              </a:rPr>
              <a:t>Retrieved from https://cdn.summitlearning.org/assets/marketing/Cognitive-Skills-Document-Suite.pdf</a:t>
            </a:r>
            <a:endParaRPr b="0" i="1" sz="600" u="none" cap="none" strike="noStrike">
              <a:solidFill>
                <a:srgbClr val="A5A5A5"/>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7d28b7827d_1_54"/>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Chain Notes</a:t>
            </a:r>
            <a:endParaRPr/>
          </a:p>
        </p:txBody>
      </p:sp>
      <p:sp>
        <p:nvSpPr>
          <p:cNvPr id="211" name="Google Shape;211;g7d28b7827d_1_54"/>
          <p:cNvSpPr txBox="1"/>
          <p:nvPr>
            <p:ph idx="1" type="body"/>
          </p:nvPr>
        </p:nvSpPr>
        <p:spPr>
          <a:xfrm>
            <a:off x="457200" y="1451600"/>
            <a:ext cx="4394499" cy="32919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520"/>
              </a:spcBef>
              <a:spcAft>
                <a:spcPts val="0"/>
              </a:spcAft>
              <a:buSzPts val="2600"/>
              <a:buNone/>
            </a:pPr>
            <a:r>
              <a:rPr lang="en-US" sz="2400"/>
              <a:t>Without talking, read through the passage and highlight things that matter to you in your classroom.</a:t>
            </a:r>
            <a:endParaRPr sz="2400"/>
          </a:p>
          <a:p>
            <a:pPr indent="0" lvl="0" marL="457200" rtl="0" algn="l">
              <a:lnSpc>
                <a:spcPct val="100000"/>
              </a:lnSpc>
              <a:spcBef>
                <a:spcPts val="520"/>
              </a:spcBef>
              <a:spcAft>
                <a:spcPts val="0"/>
              </a:spcAft>
              <a:buSzPts val="2600"/>
              <a:buNone/>
            </a:pPr>
            <a:r>
              <a:t/>
            </a:r>
            <a:endParaRPr/>
          </a:p>
        </p:txBody>
      </p:sp>
      <p:pic>
        <p:nvPicPr>
          <p:cNvPr id="212" name="Google Shape;212;g7d28b7827d_1_54"/>
          <p:cNvPicPr preferRelativeResize="0"/>
          <p:nvPr/>
        </p:nvPicPr>
        <p:blipFill rotWithShape="1">
          <a:blip r:embed="rId3">
            <a:alphaModFix/>
          </a:blip>
          <a:srcRect b="0" l="0" r="0" t="0"/>
          <a:stretch/>
        </p:blipFill>
        <p:spPr>
          <a:xfrm>
            <a:off x="5979573" y="677373"/>
            <a:ext cx="2341300" cy="3043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731bbcb677_0_150"/>
          <p:cNvSpPr txBox="1"/>
          <p:nvPr>
            <p:ph type="title"/>
          </p:nvPr>
        </p:nvSpPr>
        <p:spPr>
          <a:xfrm>
            <a:off x="457200" y="147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Trying </a:t>
            </a:r>
            <a:r>
              <a:rPr lang="en-US">
                <a:extLst>
                  <a:ext uri="http://customooxmlschemas.google.com/">
                    <go:slidesCustomData xmlns:go="http://customooxmlschemas.google.com/" textRoundtripDataId="1"/>
                  </a:ext>
                </a:extLst>
              </a:rPr>
              <a:t>Chain Notes</a:t>
            </a:r>
            <a:endParaRPr/>
          </a:p>
        </p:txBody>
      </p:sp>
      <p:sp>
        <p:nvSpPr>
          <p:cNvPr id="218" name="Google Shape;218;g731bbcb677_0_150"/>
          <p:cNvSpPr txBox="1"/>
          <p:nvPr>
            <p:ph idx="1" type="body"/>
          </p:nvPr>
        </p:nvSpPr>
        <p:spPr>
          <a:xfrm>
            <a:off x="457200" y="1146810"/>
            <a:ext cx="8229600" cy="34251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sz="2400"/>
              <a:t>In box 1 on the table, write one generic example of a non-substantive conversation.  </a:t>
            </a:r>
            <a:endParaRPr/>
          </a:p>
          <a:p>
            <a:pPr indent="0" lvl="0" marL="63500" rtl="0" algn="l">
              <a:lnSpc>
                <a:spcPct val="100000"/>
              </a:lnSpc>
              <a:spcBef>
                <a:spcPts val="520"/>
              </a:spcBef>
              <a:spcAft>
                <a:spcPts val="0"/>
              </a:spcAft>
              <a:buSzPts val="2600"/>
              <a:buNone/>
            </a:pPr>
            <a:r>
              <a:t/>
            </a:r>
            <a:endParaRPr sz="2400"/>
          </a:p>
          <a:p>
            <a:pPr indent="-393700" lvl="0" marL="457200" rtl="0" algn="l">
              <a:lnSpc>
                <a:spcPct val="100000"/>
              </a:lnSpc>
              <a:spcBef>
                <a:spcPts val="520"/>
              </a:spcBef>
              <a:spcAft>
                <a:spcPts val="0"/>
              </a:spcAft>
              <a:buSzPts val="2600"/>
              <a:buChar char="•"/>
            </a:pPr>
            <a:r>
              <a:rPr lang="en-US" sz="2400"/>
              <a:t>In box 2, building on what was written in box 1, write a generic example of a substantive conversation.</a:t>
            </a:r>
            <a:endParaRPr/>
          </a:p>
          <a:p>
            <a:pPr indent="0" lvl="0" marL="63500" rtl="0" algn="l">
              <a:lnSpc>
                <a:spcPct val="100000"/>
              </a:lnSpc>
              <a:spcBef>
                <a:spcPts val="520"/>
              </a:spcBef>
              <a:spcAft>
                <a:spcPts val="0"/>
              </a:spcAft>
              <a:buSzPts val="2600"/>
              <a:buNone/>
            </a:pPr>
            <a:r>
              <a:t/>
            </a:r>
            <a:endParaRPr sz="2400"/>
          </a:p>
          <a:p>
            <a:pPr indent="-393700" lvl="0" marL="457200" rtl="0" algn="l">
              <a:lnSpc>
                <a:spcPct val="100000"/>
              </a:lnSpc>
              <a:spcBef>
                <a:spcPts val="520"/>
              </a:spcBef>
              <a:spcAft>
                <a:spcPts val="0"/>
              </a:spcAft>
              <a:buSzPts val="2600"/>
              <a:buChar char="•"/>
            </a:pPr>
            <a:r>
              <a:rPr lang="en-US" sz="2400"/>
              <a:t>Pass your paper to the person on your right.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731bbcb677_0_217"/>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600"/>
              <a:buFont typeface="Calibri"/>
              <a:buNone/>
            </a:pPr>
            <a:r>
              <a:rPr lang="en-US"/>
              <a:t>Trying Chain Notes</a:t>
            </a:r>
            <a:endParaRPr/>
          </a:p>
        </p:txBody>
      </p:sp>
      <p:sp>
        <p:nvSpPr>
          <p:cNvPr id="224" name="Google Shape;224;g731bbcb677_0_217"/>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sz="2400"/>
              <a:t>Read what was written in boxes 1 and 2. In boxes 3 and 4, write a specific example of non-substantive and substantive conversations that connect to the generic statement. </a:t>
            </a:r>
            <a:endParaRPr/>
          </a:p>
          <a:p>
            <a:pPr indent="0" lvl="0" marL="63500" rtl="0" algn="l">
              <a:lnSpc>
                <a:spcPct val="100000"/>
              </a:lnSpc>
              <a:spcBef>
                <a:spcPts val="520"/>
              </a:spcBef>
              <a:spcAft>
                <a:spcPts val="0"/>
              </a:spcAft>
              <a:buSzPts val="2600"/>
              <a:buNone/>
            </a:pPr>
            <a:r>
              <a:t/>
            </a:r>
            <a:endParaRPr sz="2400"/>
          </a:p>
          <a:p>
            <a:pPr indent="-393700" lvl="0" marL="457200" rtl="0" algn="l">
              <a:lnSpc>
                <a:spcPct val="100000"/>
              </a:lnSpc>
              <a:spcBef>
                <a:spcPts val="0"/>
              </a:spcBef>
              <a:spcAft>
                <a:spcPts val="0"/>
              </a:spcAft>
              <a:buSzPts val="2600"/>
              <a:buChar char="•"/>
            </a:pPr>
            <a:r>
              <a:rPr lang="en-US" sz="2400"/>
              <a:t>Pass the paper to the person on your right, and repeat with another example of generic and specific examples.</a:t>
            </a:r>
            <a:endParaRPr/>
          </a:p>
          <a:p>
            <a:pPr indent="-228600" lvl="0" marL="457200" rtl="0" algn="l">
              <a:lnSpc>
                <a:spcPct val="100000"/>
              </a:lnSpc>
              <a:spcBef>
                <a:spcPts val="520"/>
              </a:spcBef>
              <a:spcAft>
                <a:spcPts val="0"/>
              </a:spcAft>
              <a:buClr>
                <a:schemeClr val="accent4"/>
              </a:buClr>
              <a:buSzPts val="2600"/>
              <a:buFont typeface="Arial"/>
              <a:buNone/>
            </a:pPr>
            <a:r>
              <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7e6cc25471_0_13"/>
          <p:cNvSpPr txBox="1"/>
          <p:nvPr>
            <p:ph type="title"/>
          </p:nvPr>
        </p:nvSpPr>
        <p:spPr>
          <a:xfrm>
            <a:off x="533400" y="-157734"/>
            <a:ext cx="83058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Trying Chain Notes</a:t>
            </a:r>
            <a:endParaRPr/>
          </a:p>
        </p:txBody>
      </p:sp>
      <p:graphicFrame>
        <p:nvGraphicFramePr>
          <p:cNvPr id="230" name="Google Shape;230;g7e6cc25471_0_13"/>
          <p:cNvGraphicFramePr/>
          <p:nvPr/>
        </p:nvGraphicFramePr>
        <p:xfrm>
          <a:off x="223700" y="775875"/>
          <a:ext cx="3000000" cy="3000000"/>
        </p:xfrm>
        <a:graphic>
          <a:graphicData uri="http://schemas.openxmlformats.org/drawingml/2006/table">
            <a:tbl>
              <a:tblPr>
                <a:noFill/>
                <a:tableStyleId>{FD202AB8-6332-4F93-8444-21096FBAB018}</a:tableStyleId>
              </a:tblPr>
              <a:tblGrid>
                <a:gridCol w="4398575"/>
                <a:gridCol w="4398575"/>
              </a:tblGrid>
              <a:tr h="345200">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latin typeface="Calibri"/>
                          <a:ea typeface="Calibri"/>
                          <a:cs typeface="Calibri"/>
                          <a:sym typeface="Calibri"/>
                        </a:rPr>
                        <a:t>No</a:t>
                      </a:r>
                      <a:r>
                        <a:rPr b="1" lang="en-US" sz="2200">
                          <a:latin typeface="Calibri"/>
                          <a:ea typeface="Calibri"/>
                          <a:cs typeface="Calibri"/>
                          <a:sym typeface="Calibri"/>
                        </a:rPr>
                        <a:t>n-</a:t>
                      </a:r>
                      <a:r>
                        <a:rPr b="1" lang="en-US" sz="2200" u="none" cap="none" strike="noStrike">
                          <a:latin typeface="Calibri"/>
                          <a:ea typeface="Calibri"/>
                          <a:cs typeface="Calibri"/>
                          <a:sym typeface="Calibri"/>
                        </a:rPr>
                        <a:t>Substantive Conversations</a:t>
                      </a:r>
                      <a:endParaRPr b="1" sz="2200" u="none" cap="none" strike="noStrike">
                        <a:latin typeface="Calibri"/>
                        <a:ea typeface="Calibri"/>
                        <a:cs typeface="Calibri"/>
                        <a:sym typeface="Calibri"/>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latin typeface="Calibri"/>
                          <a:ea typeface="Calibri"/>
                          <a:cs typeface="Calibri"/>
                          <a:sym typeface="Calibri"/>
                        </a:rPr>
                        <a:t>Substantive Conversations</a:t>
                      </a:r>
                      <a:endParaRPr b="1" sz="2200" u="none" cap="none" strike="noStrike">
                        <a:latin typeface="Calibri"/>
                        <a:ea typeface="Calibri"/>
                        <a:cs typeface="Calibri"/>
                        <a:sym typeface="Calibri"/>
                      </a:endParaRPr>
                    </a:p>
                  </a:txBody>
                  <a:tcPr marT="91425" marB="91425" marR="91425" marL="91425" anchor="ctr"/>
                </a:tc>
              </a:tr>
              <a:tr h="1595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91425" marB="91425" marR="91425" marL="91425"/>
                </a:tc>
              </a:tr>
              <a:tr h="1595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txBody>
                  <a:tcPr marT="91425" marB="91425" marR="91425" marL="91425"/>
                </a:tc>
              </a:tr>
            </a:tbl>
          </a:graphicData>
        </a:graphic>
      </p:graphicFrame>
      <p:sp>
        <p:nvSpPr>
          <p:cNvPr id="231" name="Google Shape;231;g7e6cc25471_0_13"/>
          <p:cNvSpPr txBox="1"/>
          <p:nvPr/>
        </p:nvSpPr>
        <p:spPr>
          <a:xfrm>
            <a:off x="223650" y="2901875"/>
            <a:ext cx="4398600" cy="158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Students read factual content and discuss in pairs.</a:t>
            </a:r>
            <a:endParaRPr b="0" i="0" sz="2000" u="none" cap="none" strike="noStrike">
              <a:solidFill>
                <a:schemeClr val="dk1"/>
              </a:solidFill>
              <a:latin typeface="Calibri"/>
              <a:ea typeface="Calibri"/>
              <a:cs typeface="Calibri"/>
              <a:sym typeface="Calibri"/>
            </a:endParaRPr>
          </a:p>
        </p:txBody>
      </p:sp>
      <p:sp>
        <p:nvSpPr>
          <p:cNvPr id="232" name="Google Shape;232;g7e6cc25471_0_13"/>
          <p:cNvSpPr txBox="1"/>
          <p:nvPr/>
        </p:nvSpPr>
        <p:spPr>
          <a:xfrm>
            <a:off x="4622300" y="1282186"/>
            <a:ext cx="4398600" cy="160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Students manipulate factual content into an argument, conclusion, or hypothesis through negotiation with a partner.</a:t>
            </a:r>
            <a:endParaRPr b="0" i="0" sz="2000" u="none" cap="none" strike="noStrike">
              <a:solidFill>
                <a:srgbClr val="000000"/>
              </a:solidFill>
              <a:latin typeface="Calibri"/>
              <a:ea typeface="Calibri"/>
              <a:cs typeface="Calibri"/>
              <a:sym typeface="Calibri"/>
            </a:endParaRPr>
          </a:p>
        </p:txBody>
      </p:sp>
      <p:sp>
        <p:nvSpPr>
          <p:cNvPr id="233" name="Google Shape;233;g7e6cc25471_0_13"/>
          <p:cNvSpPr txBox="1"/>
          <p:nvPr/>
        </p:nvSpPr>
        <p:spPr>
          <a:xfrm>
            <a:off x="223650" y="1282187"/>
            <a:ext cx="4398600" cy="160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Two students take turns reading an article, then answer the questions at the bottom of the page.</a:t>
            </a:r>
            <a:endParaRPr b="0" i="0" sz="2000" u="none" cap="none" strike="noStrike">
              <a:solidFill>
                <a:schemeClr val="dk1"/>
              </a:solidFill>
              <a:latin typeface="Calibri"/>
              <a:ea typeface="Calibri"/>
              <a:cs typeface="Calibri"/>
              <a:sym typeface="Calibri"/>
            </a:endParaRPr>
          </a:p>
        </p:txBody>
      </p:sp>
      <p:sp>
        <p:nvSpPr>
          <p:cNvPr id="234" name="Google Shape;234;g7e6cc25471_0_13"/>
          <p:cNvSpPr txBox="1"/>
          <p:nvPr/>
        </p:nvSpPr>
        <p:spPr>
          <a:xfrm>
            <a:off x="4622300" y="2891118"/>
            <a:ext cx="4398600" cy="159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Students use a discussion with a peer to guide their progress through an experiment. They take their data and observations and work to draw a conclusion.</a:t>
            </a:r>
            <a:endParaRPr b="0" i="0" sz="20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1000"/>
                                        <p:tgtEl>
                                          <p:spTgt spid="2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7e6cc25471_0_24"/>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How Can I Use This?</a:t>
            </a:r>
            <a:endParaRPr/>
          </a:p>
        </p:txBody>
      </p:sp>
      <p:sp>
        <p:nvSpPr>
          <p:cNvPr id="240" name="Google Shape;240;g7e6cc25471_0_24"/>
          <p:cNvSpPr txBox="1"/>
          <p:nvPr>
            <p:ph idx="1" type="body"/>
          </p:nvPr>
        </p:nvSpPr>
        <p:spPr>
          <a:xfrm>
            <a:off x="457200" y="2137400"/>
            <a:ext cx="6055200" cy="145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2600"/>
              <a:buNone/>
            </a:pPr>
            <a:r>
              <a:rPr lang="en-US" sz="2800"/>
              <a:t>On your scatter plot, mark where you think the Chain Notes strategy falls.</a:t>
            </a:r>
            <a:endParaRPr/>
          </a:p>
          <a:p>
            <a:pPr indent="0" lvl="0" marL="0" rtl="0" algn="l">
              <a:lnSpc>
                <a:spcPct val="100000"/>
              </a:lnSpc>
              <a:spcBef>
                <a:spcPts val="520"/>
              </a:spcBef>
              <a:spcAft>
                <a:spcPts val="0"/>
              </a:spcAft>
              <a:buSzPts val="2600"/>
              <a:buNone/>
            </a:pPr>
            <a:r>
              <a:t/>
            </a:r>
            <a:endParaRPr/>
          </a:p>
        </p:txBody>
      </p:sp>
      <p:pic>
        <p:nvPicPr>
          <p:cNvPr id="241" name="Google Shape;241;g7e6cc25471_0_24"/>
          <p:cNvPicPr preferRelativeResize="0"/>
          <p:nvPr/>
        </p:nvPicPr>
        <p:blipFill rotWithShape="1">
          <a:blip r:embed="rId3">
            <a:alphaModFix/>
          </a:blip>
          <a:srcRect b="0" l="0" r="0" t="0"/>
          <a:stretch/>
        </p:blipFill>
        <p:spPr>
          <a:xfrm>
            <a:off x="6658625" y="1566250"/>
            <a:ext cx="2270402" cy="22704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7e6cc25471_0_30"/>
          <p:cNvSpPr txBox="1"/>
          <p:nvPr>
            <p:ph type="title"/>
          </p:nvPr>
        </p:nvSpPr>
        <p:spPr>
          <a:xfrm>
            <a:off x="530352" y="454152"/>
            <a:ext cx="7772400" cy="102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5000"/>
              <a:buNone/>
            </a:pPr>
            <a:r>
              <a:rPr lang="en-US" sz="4000"/>
              <a:t>Instructional Strategy Note Catcher</a:t>
            </a:r>
            <a:endParaRPr/>
          </a:p>
        </p:txBody>
      </p:sp>
      <p:sp>
        <p:nvSpPr>
          <p:cNvPr id="247" name="Google Shape;247;g7e6cc25471_0_30"/>
          <p:cNvSpPr txBox="1"/>
          <p:nvPr>
            <p:ph idx="1" type="body"/>
          </p:nvPr>
        </p:nvSpPr>
        <p:spPr>
          <a:xfrm>
            <a:off x="530352" y="1799898"/>
            <a:ext cx="7772400" cy="1132200"/>
          </a:xfrm>
          <a:prstGeom prst="rect">
            <a:avLst/>
          </a:prstGeom>
          <a:noFill/>
          <a:ln>
            <a:noFill/>
          </a:ln>
        </p:spPr>
        <p:txBody>
          <a:bodyPr anchorCtr="0" anchor="t" bIns="45700" lIns="45700" spcFirstLastPara="1" rIns="45700" wrap="square" tIns="45700">
            <a:noAutofit/>
          </a:bodyPr>
          <a:lstStyle/>
          <a:p>
            <a:pPr indent="-228600" lvl="0" marL="457200" rtl="0" algn="l">
              <a:lnSpc>
                <a:spcPct val="100000"/>
              </a:lnSpc>
              <a:spcBef>
                <a:spcPts val="520"/>
              </a:spcBef>
              <a:spcAft>
                <a:spcPts val="0"/>
              </a:spcAft>
              <a:buSzPts val="2600"/>
              <a:buNone/>
            </a:pPr>
            <a:r>
              <a:rPr lang="en-US" sz="2800"/>
              <a:t>Fill in the “How Was It Used?” and “How Will I Use It?” columns for Chain Notes. </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7d28b7827d_1_74"/>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1800"/>
              <a:buNone/>
            </a:pPr>
            <a:r>
              <a:rPr lang="en-US"/>
              <a:t>I Think/We Think</a:t>
            </a:r>
            <a:endParaRPr/>
          </a:p>
        </p:txBody>
      </p:sp>
      <p:sp>
        <p:nvSpPr>
          <p:cNvPr id="253" name="Google Shape;253;g7d28b7827d_1_74"/>
          <p:cNvSpPr txBox="1"/>
          <p:nvPr>
            <p:ph idx="1" type="body"/>
          </p:nvPr>
        </p:nvSpPr>
        <p:spPr>
          <a:xfrm>
            <a:off x="457200" y="1440064"/>
            <a:ext cx="6072692" cy="33261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2400"/>
              <a:buNone/>
            </a:pPr>
            <a:r>
              <a:rPr lang="en-US" sz="2400"/>
              <a:t>Where would student conversations occur on the Summit platform?</a:t>
            </a:r>
            <a:endParaRPr sz="2400"/>
          </a:p>
          <a:p>
            <a:pPr indent="-342900" lvl="0" marL="342900" rtl="0" algn="l">
              <a:lnSpc>
                <a:spcPct val="100000"/>
              </a:lnSpc>
              <a:spcBef>
                <a:spcPts val="520"/>
              </a:spcBef>
              <a:spcAft>
                <a:spcPts val="0"/>
              </a:spcAft>
              <a:buSzPts val="2400"/>
              <a:buChar char="•"/>
            </a:pPr>
            <a:r>
              <a:rPr lang="en-US" sz="2400"/>
              <a:t>I Think: Personal Reflection</a:t>
            </a:r>
            <a:endParaRPr/>
          </a:p>
          <a:p>
            <a:pPr indent="-342900" lvl="1" marL="800100" rtl="0" algn="l">
              <a:lnSpc>
                <a:spcPct val="100000"/>
              </a:lnSpc>
              <a:spcBef>
                <a:spcPts val="520"/>
              </a:spcBef>
              <a:spcAft>
                <a:spcPts val="0"/>
              </a:spcAft>
              <a:buSzPts val="1530"/>
              <a:buChar char="●"/>
            </a:pPr>
            <a:r>
              <a:rPr lang="en-US"/>
              <a:t>Summit Teachers: Where in Summit’s focus areas or projects do I include student conversations?</a:t>
            </a:r>
            <a:endParaRPr sz="2400"/>
          </a:p>
          <a:p>
            <a:pPr indent="-342900" lvl="1" marL="800100" rtl="0" algn="l">
              <a:lnSpc>
                <a:spcPct val="100000"/>
              </a:lnSpc>
              <a:spcBef>
                <a:spcPts val="520"/>
              </a:spcBef>
              <a:spcAft>
                <a:spcPts val="0"/>
              </a:spcAft>
              <a:buSzPts val="1530"/>
              <a:buChar char="●"/>
            </a:pPr>
            <a:r>
              <a:rPr lang="en-US"/>
              <a:t>Non-Summit Teachers: How can I structure student conversations so that they are productive and increase critical thinking?</a:t>
            </a:r>
            <a:endParaRPr/>
          </a:p>
        </p:txBody>
      </p:sp>
      <p:pic>
        <p:nvPicPr>
          <p:cNvPr id="254" name="Google Shape;254;g7d28b7827d_1_74"/>
          <p:cNvPicPr preferRelativeResize="0"/>
          <p:nvPr/>
        </p:nvPicPr>
        <p:blipFill rotWithShape="1">
          <a:blip r:embed="rId3">
            <a:alphaModFix/>
          </a:blip>
          <a:srcRect b="0" l="0" r="0" t="0"/>
          <a:stretch/>
        </p:blipFill>
        <p:spPr>
          <a:xfrm>
            <a:off x="6466799" y="732375"/>
            <a:ext cx="2220000" cy="2860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7d28b7827d_1_276"/>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I Think/We Think</a:t>
            </a:r>
            <a:endParaRPr/>
          </a:p>
        </p:txBody>
      </p:sp>
      <p:sp>
        <p:nvSpPr>
          <p:cNvPr id="260" name="Google Shape;260;g7d28b7827d_1_276"/>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sz="2400">
                <a:extLst>
                  <a:ext uri="http://customooxmlschemas.google.com/">
                    <go:slidesCustomData xmlns:go="http://customooxmlschemas.google.com/" textRoundtripDataId="2"/>
                  </a:ext>
                </a:extLst>
              </a:rPr>
              <a:t>With your team members, department, or grade level, come to a consensus on where student conversations occur.</a:t>
            </a:r>
            <a:endParaRPr sz="2400"/>
          </a:p>
          <a:p>
            <a:pPr indent="-393700" lvl="0" marL="457200" rtl="0" algn="l">
              <a:lnSpc>
                <a:spcPct val="100000"/>
              </a:lnSpc>
              <a:spcBef>
                <a:spcPts val="0"/>
              </a:spcBef>
              <a:spcAft>
                <a:spcPts val="0"/>
              </a:spcAft>
              <a:buSzPts val="2600"/>
              <a:buChar char="•"/>
            </a:pPr>
            <a:r>
              <a:rPr lang="en-US" sz="2400"/>
              <a:t>Start by looking for commonalities and differences in your personal reflections.</a:t>
            </a:r>
            <a:endParaRPr sz="2400"/>
          </a:p>
          <a:p>
            <a:pPr indent="-393700" lvl="0" marL="457200" rtl="0" algn="l">
              <a:lnSpc>
                <a:spcPct val="100000"/>
              </a:lnSpc>
              <a:spcBef>
                <a:spcPts val="0"/>
              </a:spcBef>
              <a:spcAft>
                <a:spcPts val="0"/>
              </a:spcAft>
              <a:buSzPts val="2600"/>
              <a:buChar char="•"/>
            </a:pPr>
            <a:r>
              <a:rPr lang="en-US" sz="2400"/>
              <a:t>What can be combined?</a:t>
            </a:r>
            <a:endParaRPr sz="2400"/>
          </a:p>
          <a:p>
            <a:pPr indent="-393700" lvl="0" marL="457200" rtl="0" algn="l">
              <a:lnSpc>
                <a:spcPct val="100000"/>
              </a:lnSpc>
              <a:spcBef>
                <a:spcPts val="0"/>
              </a:spcBef>
              <a:spcAft>
                <a:spcPts val="0"/>
              </a:spcAft>
              <a:buSzPts val="2600"/>
              <a:buChar char="•"/>
            </a:pPr>
            <a:r>
              <a:rPr lang="en-US" sz="2400"/>
              <a:t>What is too generic or vague?</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731bbcb677_0_296"/>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Putting It Together</a:t>
            </a:r>
            <a:endParaRPr/>
          </a:p>
        </p:txBody>
      </p:sp>
      <p:sp>
        <p:nvSpPr>
          <p:cNvPr id="266" name="Google Shape;266;g731bbcb677_0_296"/>
          <p:cNvSpPr txBox="1"/>
          <p:nvPr>
            <p:ph idx="1" type="body"/>
          </p:nvPr>
        </p:nvSpPr>
        <p:spPr>
          <a:xfrm>
            <a:off x="457200" y="1756400"/>
            <a:ext cx="5001600" cy="14562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Clr>
                <a:schemeClr val="accent4"/>
              </a:buClr>
              <a:buSzPts val="2600"/>
              <a:buFont typeface="Arial"/>
              <a:buChar char="•"/>
            </a:pPr>
            <a:r>
              <a:rPr lang="en-US" sz="2400"/>
              <a:t>On your scatter plot, mark where you think the I Think/We Think strategy falls.</a:t>
            </a:r>
            <a:endParaRPr/>
          </a:p>
          <a:p>
            <a:pPr indent="0" lvl="0" marL="0" rtl="0" algn="l">
              <a:lnSpc>
                <a:spcPct val="100000"/>
              </a:lnSpc>
              <a:spcBef>
                <a:spcPts val="520"/>
              </a:spcBef>
              <a:spcAft>
                <a:spcPts val="0"/>
              </a:spcAft>
              <a:buSzPts val="2600"/>
              <a:buNone/>
            </a:pPr>
            <a:r>
              <a:t/>
            </a:r>
            <a:endParaRPr sz="2400"/>
          </a:p>
          <a:p>
            <a:pPr indent="-393700" lvl="0" marL="457200" rtl="0" algn="l">
              <a:lnSpc>
                <a:spcPct val="100000"/>
              </a:lnSpc>
              <a:spcBef>
                <a:spcPts val="520"/>
              </a:spcBef>
              <a:spcAft>
                <a:spcPts val="0"/>
              </a:spcAft>
              <a:buSzPts val="2600"/>
              <a:buChar char="•"/>
            </a:pPr>
            <a:r>
              <a:rPr lang="en-US" sz="2400"/>
              <a:t>Based on your scatter plot, do student conversations happen in just one way?</a:t>
            </a:r>
            <a:endParaRPr sz="2400"/>
          </a:p>
          <a:p>
            <a:pPr indent="0" lvl="0" marL="0" rtl="0" algn="l">
              <a:lnSpc>
                <a:spcPct val="100000"/>
              </a:lnSpc>
              <a:spcBef>
                <a:spcPts val="520"/>
              </a:spcBef>
              <a:spcAft>
                <a:spcPts val="0"/>
              </a:spcAft>
              <a:buSzPts val="2600"/>
              <a:buNone/>
            </a:pPr>
            <a:r>
              <a:t/>
            </a:r>
            <a:endParaRPr/>
          </a:p>
        </p:txBody>
      </p:sp>
      <p:pic>
        <p:nvPicPr>
          <p:cNvPr id="267" name="Google Shape;267;g731bbcb677_0_296"/>
          <p:cNvPicPr preferRelativeResize="0"/>
          <p:nvPr/>
        </p:nvPicPr>
        <p:blipFill rotWithShape="1">
          <a:blip r:embed="rId3">
            <a:alphaModFix/>
          </a:blip>
          <a:srcRect b="0" l="0" r="0" t="0"/>
          <a:stretch/>
        </p:blipFill>
        <p:spPr>
          <a:xfrm>
            <a:off x="5707773" y="1154900"/>
            <a:ext cx="2663777" cy="2742323"/>
          </a:xfrm>
          <a:prstGeom prst="rect">
            <a:avLst/>
          </a:prstGeom>
          <a:noFill/>
          <a:ln>
            <a:noFill/>
          </a:ln>
        </p:spPr>
      </p:pic>
      <p:grpSp>
        <p:nvGrpSpPr>
          <p:cNvPr id="268" name="Google Shape;268;g731bbcb677_0_296"/>
          <p:cNvGrpSpPr/>
          <p:nvPr/>
        </p:nvGrpSpPr>
        <p:grpSpPr>
          <a:xfrm>
            <a:off x="7207844" y="1724535"/>
            <a:ext cx="952485" cy="679051"/>
            <a:chOff x="7067950" y="2051575"/>
            <a:chExt cx="811800" cy="562175"/>
          </a:xfrm>
        </p:grpSpPr>
        <p:sp>
          <p:nvSpPr>
            <p:cNvPr id="269" name="Google Shape;269;g731bbcb677_0_296"/>
            <p:cNvSpPr txBox="1"/>
            <p:nvPr/>
          </p:nvSpPr>
          <p:spPr>
            <a:xfrm>
              <a:off x="7067950" y="2196150"/>
              <a:ext cx="8118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Calibri"/>
                  <a:ea typeface="Calibri"/>
                  <a:cs typeface="Calibri"/>
                  <a:sym typeface="Calibri"/>
                </a:rPr>
                <a:t>Roundabout Conversat</a:t>
              </a:r>
              <a:r>
                <a:rPr b="1" lang="en-US" sz="900">
                  <a:latin typeface="Calibri"/>
                  <a:ea typeface="Calibri"/>
                  <a:cs typeface="Calibri"/>
                  <a:sym typeface="Calibri"/>
                </a:rPr>
                <a:t>ions</a:t>
              </a:r>
              <a:endParaRPr b="1" i="0" sz="900" u="none" cap="none" strike="noStrike">
                <a:solidFill>
                  <a:srgbClr val="000000"/>
                </a:solidFill>
                <a:latin typeface="Calibri"/>
                <a:ea typeface="Calibri"/>
                <a:cs typeface="Calibri"/>
                <a:sym typeface="Calibri"/>
              </a:endParaRPr>
            </a:p>
          </p:txBody>
        </p:sp>
        <p:sp>
          <p:nvSpPr>
            <p:cNvPr id="270" name="Google Shape;270;g731bbcb677_0_296"/>
            <p:cNvSpPr/>
            <p:nvPr/>
          </p:nvSpPr>
          <p:spPr>
            <a:xfrm>
              <a:off x="7405300" y="2051575"/>
              <a:ext cx="137100" cy="137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1" name="Google Shape;271;g731bbcb677_0_296"/>
          <p:cNvGrpSpPr/>
          <p:nvPr/>
        </p:nvGrpSpPr>
        <p:grpSpPr>
          <a:xfrm>
            <a:off x="6263500" y="1748539"/>
            <a:ext cx="802185" cy="679051"/>
            <a:chOff x="8001775" y="2051575"/>
            <a:chExt cx="683700" cy="562175"/>
          </a:xfrm>
        </p:grpSpPr>
        <p:sp>
          <p:nvSpPr>
            <p:cNvPr id="272" name="Google Shape;272;g731bbcb677_0_296"/>
            <p:cNvSpPr txBox="1"/>
            <p:nvPr/>
          </p:nvSpPr>
          <p:spPr>
            <a:xfrm>
              <a:off x="8001775" y="2196150"/>
              <a:ext cx="6837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Calibri"/>
                  <a:ea typeface="Calibri"/>
                  <a:cs typeface="Calibri"/>
                  <a:sym typeface="Calibri"/>
                </a:rPr>
                <a:t>I Think/</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Calibri"/>
                  <a:ea typeface="Calibri"/>
                  <a:cs typeface="Calibri"/>
                  <a:sym typeface="Calibri"/>
                </a:rPr>
                <a:t>We Think</a:t>
              </a:r>
              <a:endParaRPr b="1" i="0" sz="900" u="none" cap="none" strike="noStrike">
                <a:solidFill>
                  <a:srgbClr val="000000"/>
                </a:solidFill>
                <a:latin typeface="Calibri"/>
                <a:ea typeface="Calibri"/>
                <a:cs typeface="Calibri"/>
                <a:sym typeface="Calibri"/>
              </a:endParaRPr>
            </a:p>
          </p:txBody>
        </p:sp>
        <p:sp>
          <p:nvSpPr>
            <p:cNvPr id="273" name="Google Shape;273;g731bbcb677_0_296"/>
            <p:cNvSpPr/>
            <p:nvPr/>
          </p:nvSpPr>
          <p:spPr>
            <a:xfrm>
              <a:off x="8275075" y="2051575"/>
              <a:ext cx="137100" cy="137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4" name="Google Shape;274;g731bbcb677_0_296"/>
          <p:cNvGrpSpPr/>
          <p:nvPr/>
        </p:nvGrpSpPr>
        <p:grpSpPr>
          <a:xfrm>
            <a:off x="7207845" y="2788318"/>
            <a:ext cx="952485" cy="670022"/>
            <a:chOff x="7067950" y="2926025"/>
            <a:chExt cx="811800" cy="554700"/>
          </a:xfrm>
        </p:grpSpPr>
        <p:sp>
          <p:nvSpPr>
            <p:cNvPr id="275" name="Google Shape;275;g731bbcb677_0_296"/>
            <p:cNvSpPr txBox="1"/>
            <p:nvPr/>
          </p:nvSpPr>
          <p:spPr>
            <a:xfrm>
              <a:off x="7067950" y="3063125"/>
              <a:ext cx="8118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Calibri"/>
                  <a:ea typeface="Calibri"/>
                  <a:cs typeface="Calibri"/>
                  <a:sym typeface="Calibri"/>
                </a:rPr>
                <a:t>Magnetic Statements</a:t>
              </a:r>
              <a:endParaRPr b="1" i="0" sz="900" u="none" cap="none" strike="noStrike">
                <a:solidFill>
                  <a:srgbClr val="000000"/>
                </a:solidFill>
                <a:latin typeface="Calibri"/>
                <a:ea typeface="Calibri"/>
                <a:cs typeface="Calibri"/>
                <a:sym typeface="Calibri"/>
              </a:endParaRPr>
            </a:p>
          </p:txBody>
        </p:sp>
        <p:sp>
          <p:nvSpPr>
            <p:cNvPr id="276" name="Google Shape;276;g731bbcb677_0_296"/>
            <p:cNvSpPr/>
            <p:nvPr/>
          </p:nvSpPr>
          <p:spPr>
            <a:xfrm>
              <a:off x="7405300" y="2926025"/>
              <a:ext cx="137100" cy="137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 name="Google Shape;277;g731bbcb677_0_296"/>
          <p:cNvGrpSpPr/>
          <p:nvPr/>
        </p:nvGrpSpPr>
        <p:grpSpPr>
          <a:xfrm>
            <a:off x="6320528" y="2788318"/>
            <a:ext cx="688140" cy="670022"/>
            <a:chOff x="8050375" y="2926025"/>
            <a:chExt cx="586500" cy="554700"/>
          </a:xfrm>
        </p:grpSpPr>
        <p:sp>
          <p:nvSpPr>
            <p:cNvPr id="278" name="Google Shape;278;g731bbcb677_0_296"/>
            <p:cNvSpPr txBox="1"/>
            <p:nvPr/>
          </p:nvSpPr>
          <p:spPr>
            <a:xfrm>
              <a:off x="8050375" y="3063125"/>
              <a:ext cx="586500" cy="41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Calibri"/>
                  <a:ea typeface="Calibri"/>
                  <a:cs typeface="Calibri"/>
                  <a:sym typeface="Calibri"/>
                </a:rPr>
                <a:t>Chain Notes</a:t>
              </a:r>
              <a:endParaRPr b="1" i="0" sz="900" u="none" cap="none" strike="noStrike">
                <a:solidFill>
                  <a:srgbClr val="000000"/>
                </a:solidFill>
                <a:latin typeface="Calibri"/>
                <a:ea typeface="Calibri"/>
                <a:cs typeface="Calibri"/>
                <a:sym typeface="Calibri"/>
              </a:endParaRPr>
            </a:p>
          </p:txBody>
        </p:sp>
        <p:sp>
          <p:nvSpPr>
            <p:cNvPr id="279" name="Google Shape;279;g731bbcb677_0_296"/>
            <p:cNvSpPr/>
            <p:nvPr/>
          </p:nvSpPr>
          <p:spPr>
            <a:xfrm>
              <a:off x="8275075" y="2926025"/>
              <a:ext cx="137100" cy="1371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title"/>
          </p:nvPr>
        </p:nvSpPr>
        <p:spPr>
          <a:xfrm>
            <a:off x="530352" y="544677"/>
            <a:ext cx="7772400" cy="102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5000"/>
              <a:buNone/>
            </a:pPr>
            <a:r>
              <a:rPr lang="en-US"/>
              <a:t>GEAR UP OKC Goals</a:t>
            </a:r>
            <a:endParaRPr/>
          </a:p>
        </p:txBody>
      </p:sp>
      <p:sp>
        <p:nvSpPr>
          <p:cNvPr id="79" name="Google Shape;79;p1"/>
          <p:cNvSpPr txBox="1"/>
          <p:nvPr>
            <p:ph idx="1" type="body"/>
          </p:nvPr>
        </p:nvSpPr>
        <p:spPr>
          <a:xfrm>
            <a:off x="530352" y="1624697"/>
            <a:ext cx="7772400" cy="3301263"/>
          </a:xfrm>
          <a:prstGeom prst="rect">
            <a:avLst/>
          </a:prstGeom>
          <a:noFill/>
          <a:ln>
            <a:noFill/>
          </a:ln>
        </p:spPr>
        <p:txBody>
          <a:bodyPr anchorCtr="0" anchor="t" bIns="45700" lIns="45700" spcFirstLastPara="1" rIns="45700" wrap="square" tIns="45700">
            <a:noAutofit/>
          </a:bodyPr>
          <a:lstStyle/>
          <a:p>
            <a:pPr indent="-368300" lvl="0" marL="457200" rtl="0" algn="l">
              <a:lnSpc>
                <a:spcPct val="115000"/>
              </a:lnSpc>
              <a:spcBef>
                <a:spcPts val="0"/>
              </a:spcBef>
              <a:spcAft>
                <a:spcPts val="0"/>
              </a:spcAft>
              <a:buClr>
                <a:schemeClr val="lt1"/>
              </a:buClr>
              <a:buSzPts val="2200"/>
              <a:buFont typeface="Calibri"/>
              <a:buAutoNum type="arabicPeriod"/>
            </a:pPr>
            <a:r>
              <a:rPr lang="en-US" sz="2200"/>
              <a:t>Increase students’ engagement in learning.</a:t>
            </a:r>
            <a:endParaRPr/>
          </a:p>
          <a:p>
            <a:pPr indent="-368300" lvl="0" marL="457200" rtl="0" algn="l">
              <a:lnSpc>
                <a:spcPct val="115000"/>
              </a:lnSpc>
              <a:spcBef>
                <a:spcPts val="0"/>
              </a:spcBef>
              <a:spcAft>
                <a:spcPts val="0"/>
              </a:spcAft>
              <a:buClr>
                <a:schemeClr val="lt1"/>
              </a:buClr>
              <a:buSzPts val="2200"/>
              <a:buFont typeface="Calibri"/>
              <a:buAutoNum type="arabicPeriod"/>
            </a:pPr>
            <a:r>
              <a:rPr lang="en-US" sz="2200"/>
              <a:t>Increase students’ academic preparation for PSE upon graduation.</a:t>
            </a:r>
            <a:endParaRPr/>
          </a:p>
          <a:p>
            <a:pPr indent="-368300" lvl="0" marL="457200" rtl="0" algn="l">
              <a:lnSpc>
                <a:spcPct val="115000"/>
              </a:lnSpc>
              <a:spcBef>
                <a:spcPts val="0"/>
              </a:spcBef>
              <a:spcAft>
                <a:spcPts val="0"/>
              </a:spcAft>
              <a:buClr>
                <a:schemeClr val="lt1"/>
              </a:buClr>
              <a:buSzPts val="2200"/>
              <a:buFont typeface="Calibri"/>
              <a:buAutoNum type="arabicPeriod"/>
            </a:pPr>
            <a:r>
              <a:rPr lang="en-US" sz="2200"/>
              <a:t>Increase schools’ high school graduation and PSE enrollment rates.</a:t>
            </a:r>
            <a:endParaRPr/>
          </a:p>
          <a:p>
            <a:pPr indent="-368300" lvl="0" marL="457200" rtl="0" algn="l">
              <a:lnSpc>
                <a:spcPct val="115000"/>
              </a:lnSpc>
              <a:spcBef>
                <a:spcPts val="0"/>
              </a:spcBef>
              <a:spcAft>
                <a:spcPts val="0"/>
              </a:spcAft>
              <a:buClr>
                <a:schemeClr val="lt1"/>
              </a:buClr>
              <a:buSzPts val="2200"/>
              <a:buFont typeface="Calibri"/>
              <a:buAutoNum type="arabicPeriod"/>
            </a:pPr>
            <a:r>
              <a:rPr lang="en-US" sz="2200"/>
              <a:t>Increase students’ and their families’ knowledge of PSE options, preparation, and financing.</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7e6cc25471_0_41"/>
          <p:cNvSpPr txBox="1"/>
          <p:nvPr>
            <p:ph type="title"/>
          </p:nvPr>
        </p:nvSpPr>
        <p:spPr>
          <a:xfrm>
            <a:off x="530352" y="454152"/>
            <a:ext cx="7772400" cy="102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5000"/>
              <a:buNone/>
            </a:pPr>
            <a:r>
              <a:rPr lang="en-US" sz="4000"/>
              <a:t>Instructional Strategy Note Catcher</a:t>
            </a:r>
            <a:endParaRPr sz="4000"/>
          </a:p>
        </p:txBody>
      </p:sp>
      <p:sp>
        <p:nvSpPr>
          <p:cNvPr id="285" name="Google Shape;285;g7e6cc25471_0_41"/>
          <p:cNvSpPr txBox="1"/>
          <p:nvPr>
            <p:ph idx="1" type="body"/>
          </p:nvPr>
        </p:nvSpPr>
        <p:spPr>
          <a:xfrm>
            <a:off x="530352" y="1799898"/>
            <a:ext cx="7772400" cy="1132200"/>
          </a:xfrm>
          <a:prstGeom prst="rect">
            <a:avLst/>
          </a:prstGeom>
          <a:noFill/>
          <a:ln>
            <a:noFill/>
          </a:ln>
        </p:spPr>
        <p:txBody>
          <a:bodyPr anchorCtr="0" anchor="t" bIns="45700" lIns="45700" spcFirstLastPara="1" rIns="45700" wrap="square" tIns="45700">
            <a:noAutofit/>
          </a:bodyPr>
          <a:lstStyle/>
          <a:p>
            <a:pPr indent="-228600" lvl="0" marL="457200" rtl="0" algn="l">
              <a:lnSpc>
                <a:spcPct val="100000"/>
              </a:lnSpc>
              <a:spcBef>
                <a:spcPts val="520"/>
              </a:spcBef>
              <a:spcAft>
                <a:spcPts val="0"/>
              </a:spcAft>
              <a:buSzPts val="2600"/>
              <a:buNone/>
            </a:pPr>
            <a:r>
              <a:rPr lang="en-US" sz="2400"/>
              <a:t>Fill in the “How Was It Used?” and “How Will I Use It?” columns for I Think/We Think.</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7d28b7827d_1_79"/>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Goal Setting: Classroom Conversations</a:t>
            </a:r>
            <a:endParaRPr/>
          </a:p>
        </p:txBody>
      </p:sp>
      <p:sp>
        <p:nvSpPr>
          <p:cNvPr id="291" name="Google Shape;291;g7d28b7827d_1_79"/>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a:extLst>
                  <a:ext uri="http://customooxmlschemas.google.com/">
                    <go:slidesCustomData xmlns:go="http://customooxmlschemas.google.com/" textRoundtripDataId="3"/>
                  </a:ext>
                </a:extLst>
              </a:rPr>
              <a:t>Writing a SMART Goal</a:t>
            </a:r>
            <a:endParaRPr/>
          </a:p>
          <a:p>
            <a:pPr indent="-325755" lvl="1" marL="914400" rtl="0" algn="l">
              <a:lnSpc>
                <a:spcPct val="100000"/>
              </a:lnSpc>
              <a:spcBef>
                <a:spcPts val="0"/>
              </a:spcBef>
              <a:spcAft>
                <a:spcPts val="0"/>
              </a:spcAft>
              <a:buSzPts val="1530"/>
              <a:buChar char="●"/>
            </a:pPr>
            <a:r>
              <a:rPr lang="en-US"/>
              <a:t>When and where will I increase student conversations in my class?</a:t>
            </a:r>
            <a:endParaRPr/>
          </a:p>
          <a:p>
            <a:pPr indent="-325755" lvl="1" marL="914400" rtl="0" algn="l">
              <a:lnSpc>
                <a:spcPct val="100000"/>
              </a:lnSpc>
              <a:spcBef>
                <a:spcPts val="0"/>
              </a:spcBef>
              <a:spcAft>
                <a:spcPts val="0"/>
              </a:spcAft>
              <a:buSzPts val="1530"/>
              <a:buChar char="●"/>
            </a:pPr>
            <a:r>
              <a:rPr lang="en-US"/>
              <a:t>How much and how often will student conversations occur? By what percentage will they increase?</a:t>
            </a:r>
            <a:endParaRPr/>
          </a:p>
          <a:p>
            <a:pPr indent="-325755" lvl="1" marL="914400" rtl="0" algn="l">
              <a:lnSpc>
                <a:spcPct val="100000"/>
              </a:lnSpc>
              <a:spcBef>
                <a:spcPts val="0"/>
              </a:spcBef>
              <a:spcAft>
                <a:spcPts val="0"/>
              </a:spcAft>
              <a:buSzPts val="1530"/>
              <a:buChar char="●"/>
            </a:pPr>
            <a:r>
              <a:rPr lang="en-US"/>
              <a:t>What steps will I take to implement my SMART goal?</a:t>
            </a:r>
            <a:endParaRPr/>
          </a:p>
          <a:p>
            <a:pPr indent="-325755" lvl="1" marL="914400" rtl="0" algn="l">
              <a:lnSpc>
                <a:spcPct val="100000"/>
              </a:lnSpc>
              <a:spcBef>
                <a:spcPts val="0"/>
              </a:spcBef>
              <a:spcAft>
                <a:spcPts val="0"/>
              </a:spcAft>
              <a:buSzPts val="1530"/>
              <a:buChar char="●"/>
            </a:pPr>
            <a:r>
              <a:rPr lang="en-US"/>
              <a:t>Who can help me with this goal? How will I know I have achieved an increase?</a:t>
            </a:r>
            <a:endParaRPr/>
          </a:p>
          <a:p>
            <a:pPr indent="-325755" lvl="1" marL="914400" rtl="0" algn="l">
              <a:lnSpc>
                <a:spcPct val="100000"/>
              </a:lnSpc>
              <a:spcBef>
                <a:spcPts val="0"/>
              </a:spcBef>
              <a:spcAft>
                <a:spcPts val="0"/>
              </a:spcAft>
              <a:buSzPts val="1530"/>
              <a:buChar char="●"/>
            </a:pPr>
            <a:r>
              <a:rPr lang="en-US"/>
              <a:t>When will this begin?</a:t>
            </a:r>
            <a:endParaRPr/>
          </a:p>
          <a:p>
            <a:pPr indent="-393700" lvl="0" marL="457200" rtl="0" algn="l">
              <a:lnSpc>
                <a:spcPct val="100000"/>
              </a:lnSpc>
              <a:spcBef>
                <a:spcPts val="0"/>
              </a:spcBef>
              <a:spcAft>
                <a:spcPts val="0"/>
              </a:spcAft>
              <a:buSzPts val="2600"/>
              <a:buChar char="•"/>
            </a:pPr>
            <a:r>
              <a:rPr lang="en-US"/>
              <a:t>PLC Accountability Partners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7ea210d279_0_0"/>
          <p:cNvSpPr txBox="1"/>
          <p:nvPr>
            <p:ph type="title"/>
          </p:nvPr>
        </p:nvSpPr>
        <p:spPr>
          <a:xfrm>
            <a:off x="530352" y="987552"/>
            <a:ext cx="7772400" cy="102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5000"/>
              <a:buNone/>
            </a:pPr>
            <a:r>
              <a:rPr lang="en-US"/>
              <a:t>Rapid Feedback</a:t>
            </a:r>
            <a:endParaRPr/>
          </a:p>
        </p:txBody>
      </p:sp>
      <p:sp>
        <p:nvSpPr>
          <p:cNvPr id="297" name="Google Shape;297;g7ea210d279_0_0"/>
          <p:cNvSpPr txBox="1"/>
          <p:nvPr>
            <p:ph idx="1" type="body"/>
          </p:nvPr>
        </p:nvSpPr>
        <p:spPr>
          <a:xfrm>
            <a:off x="530352" y="2028498"/>
            <a:ext cx="7772400" cy="11322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520"/>
              </a:spcBef>
              <a:spcAft>
                <a:spcPts val="0"/>
              </a:spcAft>
              <a:buSzPts val="26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731bbcb677_0_0"/>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Clr>
                <a:schemeClr val="accent4"/>
              </a:buClr>
              <a:buSzPts val="3600"/>
              <a:buFont typeface="Calibri"/>
              <a:buNone/>
            </a:pPr>
            <a:r>
              <a:rPr lang="en-US"/>
              <a:t>Observations From the Field</a:t>
            </a:r>
            <a:endParaRPr/>
          </a:p>
        </p:txBody>
      </p:sp>
      <p:sp>
        <p:nvSpPr>
          <p:cNvPr id="85" name="Google Shape;85;g731bbcb677_0_0"/>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Clr>
                <a:schemeClr val="accent4"/>
              </a:buClr>
              <a:buSzPts val="2600"/>
              <a:buFont typeface="Arial"/>
              <a:buChar char="•"/>
            </a:pPr>
            <a:r>
              <a:rPr lang="en-US"/>
              <a:t>A teacher wanted to increase student voice. </a:t>
            </a:r>
            <a:endParaRPr/>
          </a:p>
          <a:p>
            <a:pPr indent="-393700" lvl="0" marL="457200" rtl="0" algn="l">
              <a:lnSpc>
                <a:spcPct val="100000"/>
              </a:lnSpc>
              <a:spcBef>
                <a:spcPts val="520"/>
              </a:spcBef>
              <a:spcAft>
                <a:spcPts val="0"/>
              </a:spcAft>
              <a:buClr>
                <a:schemeClr val="accent4"/>
              </a:buClr>
              <a:buSzPts val="2600"/>
              <a:buFont typeface="Arial"/>
              <a:buChar char="•"/>
            </a:pPr>
            <a:r>
              <a:rPr lang="en-US"/>
              <a:t>I went to observe a teacher trying out a new strategy.</a:t>
            </a:r>
            <a:endParaRPr/>
          </a:p>
          <a:p>
            <a:pPr indent="-393700" lvl="0" marL="457200" rtl="0" algn="l">
              <a:lnSpc>
                <a:spcPct val="100000"/>
              </a:lnSpc>
              <a:spcBef>
                <a:spcPts val="520"/>
              </a:spcBef>
              <a:spcAft>
                <a:spcPts val="0"/>
              </a:spcAft>
              <a:buClr>
                <a:schemeClr val="accent4"/>
              </a:buClr>
              <a:buSzPts val="2600"/>
              <a:buFont typeface="Arial"/>
              <a:buChar char="•"/>
            </a:pPr>
            <a:r>
              <a:rPr lang="en-US"/>
              <a:t>We Swivled this observation.</a:t>
            </a:r>
            <a:endParaRPr/>
          </a:p>
          <a:p>
            <a:pPr indent="-393700" lvl="0" marL="457200" rtl="0" algn="l">
              <a:lnSpc>
                <a:spcPct val="100000"/>
              </a:lnSpc>
              <a:spcBef>
                <a:spcPts val="520"/>
              </a:spcBef>
              <a:spcAft>
                <a:spcPts val="0"/>
              </a:spcAft>
              <a:buClr>
                <a:schemeClr val="accent4"/>
              </a:buClr>
              <a:buSzPts val="2600"/>
              <a:buFont typeface="Arial"/>
              <a:buChar char="•"/>
            </a:pPr>
            <a:r>
              <a:rPr lang="en-US"/>
              <a:t>Let’s debrief it together.</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731bbcb677_0_5"/>
          <p:cNvSpPr txBox="1"/>
          <p:nvPr/>
        </p:nvSpPr>
        <p:spPr>
          <a:xfrm>
            <a:off x="683172" y="4635062"/>
            <a:ext cx="3058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accent5"/>
                </a:solidFill>
                <a:latin typeface="Arial"/>
                <a:ea typeface="Arial"/>
                <a:cs typeface="Arial"/>
                <a:sym typeface="Arial"/>
              </a:rPr>
              <a:t>South Park Season 17 Episode 2</a:t>
            </a:r>
            <a:endParaRPr/>
          </a:p>
        </p:txBody>
      </p:sp>
      <p:pic>
        <p:nvPicPr>
          <p:cNvPr id="91" name="Google Shape;91;g731bbcb677_0_5" title="Student Conversations.mp4">
            <a:hlinkClick r:id="rId3"/>
          </p:cNvPr>
          <p:cNvPicPr preferRelativeResize="0"/>
          <p:nvPr/>
        </p:nvPicPr>
        <p:blipFill>
          <a:blip r:embed="rId4">
            <a:alphaModFix/>
          </a:blip>
          <a:stretch>
            <a:fillRect/>
          </a:stretch>
        </p:blipFill>
        <p:spPr>
          <a:xfrm>
            <a:off x="1243450" y="204350"/>
            <a:ext cx="5813725" cy="4356975"/>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731bbcb677_0_10"/>
          <p:cNvSpPr txBox="1"/>
          <p:nvPr>
            <p:ph type="title"/>
          </p:nvPr>
        </p:nvSpPr>
        <p:spPr>
          <a:xfrm>
            <a:off x="457200" y="-5334"/>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Debrief</a:t>
            </a:r>
            <a:endParaRPr/>
          </a:p>
        </p:txBody>
      </p:sp>
      <p:sp>
        <p:nvSpPr>
          <p:cNvPr id="97" name="Google Shape;97;g731bbcb677_0_10"/>
          <p:cNvSpPr txBox="1"/>
          <p:nvPr>
            <p:ph idx="1" type="body"/>
          </p:nvPr>
        </p:nvSpPr>
        <p:spPr>
          <a:xfrm>
            <a:off x="457200" y="841999"/>
            <a:ext cx="6532200" cy="35304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sz="2400"/>
              <a:t>What did the teacher do well?</a:t>
            </a:r>
            <a:endParaRPr/>
          </a:p>
          <a:p>
            <a:pPr indent="-393700" lvl="0" marL="457200" rtl="0" algn="l">
              <a:lnSpc>
                <a:spcPct val="100000"/>
              </a:lnSpc>
              <a:spcBef>
                <a:spcPts val="520"/>
              </a:spcBef>
              <a:spcAft>
                <a:spcPts val="0"/>
              </a:spcAft>
              <a:buSzPts val="2600"/>
              <a:buChar char="•"/>
            </a:pPr>
            <a:r>
              <a:rPr lang="en-US" sz="2400"/>
              <a:t>What are areas that have room for improvement?</a:t>
            </a:r>
            <a:endParaRPr sz="2400"/>
          </a:p>
        </p:txBody>
      </p:sp>
      <p:pic>
        <p:nvPicPr>
          <p:cNvPr descr="A picture containing box&#10;&#10;Description automatically generated" id="98" name="Google Shape;98;g731bbcb677_0_10"/>
          <p:cNvPicPr preferRelativeResize="0"/>
          <p:nvPr/>
        </p:nvPicPr>
        <p:blipFill rotWithShape="1">
          <a:blip r:embed="rId3">
            <a:alphaModFix/>
          </a:blip>
          <a:srcRect b="0" l="0" r="0" t="0"/>
          <a:stretch/>
        </p:blipFill>
        <p:spPr>
          <a:xfrm>
            <a:off x="679718" y="2427888"/>
            <a:ext cx="4400201" cy="1884398"/>
          </a:xfrm>
          <a:prstGeom prst="rect">
            <a:avLst/>
          </a:prstGeom>
          <a:noFill/>
          <a:ln>
            <a:noFill/>
          </a:ln>
        </p:spPr>
      </p:pic>
      <p:pic>
        <p:nvPicPr>
          <p:cNvPr id="99" name="Google Shape;99;g731bbcb677_0_10"/>
          <p:cNvPicPr preferRelativeResize="0"/>
          <p:nvPr/>
        </p:nvPicPr>
        <p:blipFill>
          <a:blip r:embed="rId4">
            <a:alphaModFix/>
          </a:blip>
          <a:stretch>
            <a:fillRect/>
          </a:stretch>
        </p:blipFill>
        <p:spPr>
          <a:xfrm>
            <a:off x="6015275" y="749275"/>
            <a:ext cx="2363450" cy="3057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7d28b7827d_1_13"/>
          <p:cNvSpPr txBox="1"/>
          <p:nvPr>
            <p:ph type="title"/>
          </p:nvPr>
        </p:nvSpPr>
        <p:spPr>
          <a:xfrm>
            <a:off x="530352" y="544677"/>
            <a:ext cx="7772400" cy="102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5000"/>
              <a:buNone/>
            </a:pPr>
            <a:r>
              <a:rPr lang="en-US"/>
              <a:t>Objectives</a:t>
            </a:r>
            <a:endParaRPr/>
          </a:p>
        </p:txBody>
      </p:sp>
      <p:sp>
        <p:nvSpPr>
          <p:cNvPr id="105" name="Google Shape;105;g7d28b7827d_1_13"/>
          <p:cNvSpPr txBox="1"/>
          <p:nvPr>
            <p:ph idx="1" type="body"/>
          </p:nvPr>
        </p:nvSpPr>
        <p:spPr>
          <a:xfrm>
            <a:off x="530352" y="1624697"/>
            <a:ext cx="7772400" cy="3301263"/>
          </a:xfrm>
          <a:prstGeom prst="rect">
            <a:avLst/>
          </a:prstGeom>
          <a:noFill/>
          <a:ln>
            <a:noFill/>
          </a:ln>
        </p:spPr>
        <p:txBody>
          <a:bodyPr anchorCtr="0" anchor="t" bIns="45700" lIns="45700" spcFirstLastPara="1" rIns="45700" wrap="square" tIns="45700">
            <a:noAutofit/>
          </a:bodyPr>
          <a:lstStyle/>
          <a:p>
            <a:pPr indent="-368300" lvl="0" marL="457200" rtl="0" algn="l">
              <a:lnSpc>
                <a:spcPct val="115000"/>
              </a:lnSpc>
              <a:spcBef>
                <a:spcPts val="0"/>
              </a:spcBef>
              <a:spcAft>
                <a:spcPts val="0"/>
              </a:spcAft>
              <a:buClr>
                <a:schemeClr val="lt1"/>
              </a:buClr>
              <a:buSzPts val="2200"/>
              <a:buFont typeface="Calibri"/>
              <a:buAutoNum type="arabicPeriod"/>
            </a:pPr>
            <a:r>
              <a:rPr lang="en-US" sz="2200"/>
              <a:t>Participants will recognize strategies for supporting student conversations in their classrooms.</a:t>
            </a:r>
            <a:endParaRPr sz="2200"/>
          </a:p>
          <a:p>
            <a:pPr indent="-368300" lvl="0" marL="457200" rtl="0" algn="l">
              <a:lnSpc>
                <a:spcPct val="115000"/>
              </a:lnSpc>
              <a:spcBef>
                <a:spcPts val="0"/>
              </a:spcBef>
              <a:spcAft>
                <a:spcPts val="0"/>
              </a:spcAft>
              <a:buClr>
                <a:schemeClr val="lt1"/>
              </a:buClr>
              <a:buSzPts val="2200"/>
              <a:buFont typeface="Calibri"/>
              <a:buAutoNum type="arabicPeriod"/>
            </a:pPr>
            <a:r>
              <a:rPr lang="en-US" sz="2200"/>
              <a:t>Participants will explore why student conversations are important.</a:t>
            </a:r>
            <a:endParaRPr sz="2200"/>
          </a:p>
          <a:p>
            <a:pPr indent="-368300" lvl="0" marL="457200" rtl="0" algn="l">
              <a:lnSpc>
                <a:spcPct val="115000"/>
              </a:lnSpc>
              <a:spcBef>
                <a:spcPts val="0"/>
              </a:spcBef>
              <a:spcAft>
                <a:spcPts val="0"/>
              </a:spcAft>
              <a:buClr>
                <a:schemeClr val="lt1"/>
              </a:buClr>
              <a:buSzPts val="2200"/>
              <a:buFont typeface="Calibri"/>
              <a:buAutoNum type="arabicPeriod"/>
            </a:pPr>
            <a:r>
              <a:rPr lang="en-US" sz="2200"/>
              <a:t>Participants will identify how student conversations are integrated within the Summit platform.</a:t>
            </a:r>
            <a:endParaRPr sz="2200"/>
          </a:p>
          <a:p>
            <a:pPr indent="-368300" lvl="0" marL="457200" rtl="0" algn="l">
              <a:lnSpc>
                <a:spcPct val="115000"/>
              </a:lnSpc>
              <a:spcBef>
                <a:spcPts val="0"/>
              </a:spcBef>
              <a:spcAft>
                <a:spcPts val="0"/>
              </a:spcAft>
              <a:buClr>
                <a:schemeClr val="lt1"/>
              </a:buClr>
              <a:buSzPts val="2200"/>
              <a:buAutoNum type="arabicPeriod"/>
            </a:pPr>
            <a:r>
              <a:rPr lang="en-US" sz="2200"/>
              <a:t>Participants will develop a plan for increasing student conversations.</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7d28b7827d_1_265"/>
          <p:cNvSpPr txBox="1"/>
          <p:nvPr>
            <p:ph type="title"/>
          </p:nvPr>
        </p:nvSpPr>
        <p:spPr>
          <a:xfrm>
            <a:off x="457200" y="405596"/>
            <a:ext cx="8229600" cy="5202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Ways Students Interact</a:t>
            </a:r>
            <a:endParaRPr/>
          </a:p>
        </p:txBody>
      </p:sp>
      <p:sp>
        <p:nvSpPr>
          <p:cNvPr id="111" name="Google Shape;111;g7d28b7827d_1_265"/>
          <p:cNvSpPr txBox="1"/>
          <p:nvPr>
            <p:ph idx="1" type="body"/>
          </p:nvPr>
        </p:nvSpPr>
        <p:spPr>
          <a:xfrm>
            <a:off x="457200" y="925800"/>
            <a:ext cx="5857500"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520"/>
              </a:spcBef>
              <a:spcAft>
                <a:spcPts val="0"/>
              </a:spcAft>
              <a:buSzPts val="2600"/>
              <a:buChar char="•"/>
            </a:pPr>
            <a:r>
              <a:rPr lang="en-US" sz="2400"/>
              <a:t>How can we add student conversation to our classrooms safely and productively?</a:t>
            </a:r>
            <a:endParaRPr sz="2400"/>
          </a:p>
          <a:p>
            <a:pPr indent="-393700" lvl="0" marL="457200" rtl="0" algn="l">
              <a:lnSpc>
                <a:spcPct val="100000"/>
              </a:lnSpc>
              <a:spcBef>
                <a:spcPts val="0"/>
              </a:spcBef>
              <a:spcAft>
                <a:spcPts val="0"/>
              </a:spcAft>
              <a:buSzPts val="2600"/>
              <a:buChar char="•"/>
            </a:pPr>
            <a:r>
              <a:rPr lang="en-US" sz="2400"/>
              <a:t>Two problems frequently mentioned are:</a:t>
            </a:r>
            <a:endParaRPr sz="2400"/>
          </a:p>
          <a:p>
            <a:pPr indent="-325755" lvl="1" marL="914400" rtl="0" algn="l">
              <a:lnSpc>
                <a:spcPct val="100000"/>
              </a:lnSpc>
              <a:spcBef>
                <a:spcPts val="0"/>
              </a:spcBef>
              <a:spcAft>
                <a:spcPts val="0"/>
              </a:spcAft>
              <a:buSzPts val="1530"/>
              <a:buChar char="●"/>
            </a:pPr>
            <a:r>
              <a:rPr lang="en-US" sz="2400"/>
              <a:t>noise level</a:t>
            </a:r>
            <a:endParaRPr/>
          </a:p>
          <a:p>
            <a:pPr indent="-325755" lvl="1" marL="914400" rtl="0" algn="l">
              <a:lnSpc>
                <a:spcPct val="100000"/>
              </a:lnSpc>
              <a:spcBef>
                <a:spcPts val="0"/>
              </a:spcBef>
              <a:spcAft>
                <a:spcPts val="0"/>
              </a:spcAft>
              <a:buSzPts val="1530"/>
              <a:buChar char="●"/>
            </a:pPr>
            <a:r>
              <a:rPr lang="en-US" sz="2400"/>
              <a:t>student movement</a:t>
            </a:r>
            <a:endParaRPr sz="2400"/>
          </a:p>
          <a:p>
            <a:pPr indent="-393700" lvl="0" marL="457200" rtl="0" algn="l">
              <a:lnSpc>
                <a:spcPct val="100000"/>
              </a:lnSpc>
              <a:spcBef>
                <a:spcPts val="0"/>
              </a:spcBef>
              <a:spcAft>
                <a:spcPts val="0"/>
              </a:spcAft>
              <a:buSzPts val="2600"/>
              <a:buChar char="•"/>
            </a:pPr>
            <a:r>
              <a:rPr lang="en-US" sz="2400"/>
              <a:t>On your scatter plot, mark where you think the Roundabout Conversations strategy falls for both talking and moving.</a:t>
            </a:r>
            <a:endParaRPr sz="2400"/>
          </a:p>
        </p:txBody>
      </p:sp>
      <p:pic>
        <p:nvPicPr>
          <p:cNvPr id="112" name="Google Shape;112;g7d28b7827d_1_265"/>
          <p:cNvPicPr preferRelativeResize="0"/>
          <p:nvPr/>
        </p:nvPicPr>
        <p:blipFill rotWithShape="1">
          <a:blip r:embed="rId3">
            <a:alphaModFix/>
          </a:blip>
          <a:srcRect b="0" l="0" r="0" t="0"/>
          <a:stretch/>
        </p:blipFill>
        <p:spPr>
          <a:xfrm>
            <a:off x="6416398" y="1587765"/>
            <a:ext cx="2270402" cy="2270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7d28b7827d_1_23"/>
          <p:cNvSpPr txBox="1"/>
          <p:nvPr>
            <p:ph type="title"/>
          </p:nvPr>
        </p:nvSpPr>
        <p:spPr>
          <a:xfrm>
            <a:off x="457200" y="528066"/>
            <a:ext cx="8229600" cy="8574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600"/>
              <a:buNone/>
            </a:pPr>
            <a:r>
              <a:rPr lang="en-US"/>
              <a:t>Magnetic Statements </a:t>
            </a:r>
            <a:endParaRPr/>
          </a:p>
        </p:txBody>
      </p:sp>
      <p:sp>
        <p:nvSpPr>
          <p:cNvPr id="118" name="Google Shape;118;g7d28b7827d_1_23"/>
          <p:cNvSpPr txBox="1"/>
          <p:nvPr>
            <p:ph idx="1" type="body"/>
          </p:nvPr>
        </p:nvSpPr>
        <p:spPr>
          <a:xfrm>
            <a:off x="457200" y="1451600"/>
            <a:ext cx="5728447" cy="32919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0"/>
              </a:spcBef>
              <a:spcAft>
                <a:spcPts val="0"/>
              </a:spcAft>
              <a:buSzPts val="2600"/>
              <a:buChar char="•"/>
            </a:pPr>
            <a:r>
              <a:rPr lang="en-US" sz="2400"/>
              <a:t>Decide if you are “attracted” to or “repelled” by each statement. </a:t>
            </a:r>
            <a:endParaRPr sz="2400"/>
          </a:p>
          <a:p>
            <a:pPr indent="-393700" lvl="0" marL="457200" rtl="0" algn="l">
              <a:lnSpc>
                <a:spcPct val="100000"/>
              </a:lnSpc>
              <a:spcBef>
                <a:spcPts val="0"/>
              </a:spcBef>
              <a:spcAft>
                <a:spcPts val="0"/>
              </a:spcAft>
              <a:buSzPts val="2600"/>
              <a:buChar char="•"/>
            </a:pPr>
            <a:r>
              <a:rPr lang="en-US" sz="2400"/>
              <a:t>Then, have a low-voice conversation with your elbow partner about how you feel, and why you feel that way.</a:t>
            </a:r>
            <a:endParaRPr sz="2400"/>
          </a:p>
          <a:p>
            <a:pPr indent="-393700" lvl="0" marL="457200" rtl="0" algn="l">
              <a:lnSpc>
                <a:spcPct val="100000"/>
              </a:lnSpc>
              <a:spcBef>
                <a:spcPts val="0"/>
              </a:spcBef>
              <a:spcAft>
                <a:spcPts val="0"/>
              </a:spcAft>
              <a:buSzPts val="2600"/>
              <a:buChar char="•"/>
            </a:pPr>
            <a:r>
              <a:rPr lang="en-US" sz="2400"/>
              <a:t>Finally, jot down your thoughts and your partner’s thoughts.</a:t>
            </a:r>
            <a:endParaRPr sz="2400"/>
          </a:p>
        </p:txBody>
      </p:sp>
      <p:pic>
        <p:nvPicPr>
          <p:cNvPr id="119" name="Google Shape;119;g7d28b7827d_1_23"/>
          <p:cNvPicPr preferRelativeResize="0"/>
          <p:nvPr/>
        </p:nvPicPr>
        <p:blipFill rotWithShape="1">
          <a:blip r:embed="rId3">
            <a:alphaModFix/>
          </a:blip>
          <a:srcRect b="0" l="0" r="0" t="0"/>
          <a:stretch/>
        </p:blipFill>
        <p:spPr>
          <a:xfrm>
            <a:off x="6492122" y="991523"/>
            <a:ext cx="2194675" cy="2819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