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Constantia" panose="02030602050306030303" pitchFamily="18" charset="0"/>
      <p:regular r:id="rId35"/>
      <p:bold r:id="rId36"/>
      <p:italic r:id="rId37"/>
      <p:boldItalic r:id="rId38"/>
    </p:embeddedFont>
    <p:embeddedFont>
      <p:font typeface="Georgia" panose="02040502050405020303"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zts18NuZUv+Fdi2Vrcm2hoo3H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CB6A1-29EB-4E6D-871D-45AD94B0A397}" v="1" dt="2024-02-22T16:47:41.408"/>
  </p1510:revLst>
</p1510:revInfo>
</file>

<file path=ppt/tableStyles.xml><?xml version="1.0" encoding="utf-8"?>
<a:tblStyleLst xmlns:a="http://schemas.openxmlformats.org/drawingml/2006/main" def="{FD202AB8-6332-4F93-8444-21096FBAB018}">
  <a:tblStyle styleId="{FD202AB8-6332-4F93-8444-21096FBAB01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4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08DCB6A1-29EB-4E6D-871D-45AD94B0A397}"/>
    <pc:docChg chg="modSld">
      <pc:chgData name="Bracken, Pam" userId="f3aa402d-8a3c-4841-b939-af5e5b41e404" providerId="ADAL" clId="{08DCB6A1-29EB-4E6D-871D-45AD94B0A397}" dt="2024-02-22T16:48:50.808" v="1" actId="20577"/>
      <pc:docMkLst>
        <pc:docMk/>
      </pc:docMkLst>
      <pc:sldChg chg="modSp">
        <pc:chgData name="Bracken, Pam" userId="f3aa402d-8a3c-4841-b939-af5e5b41e404" providerId="ADAL" clId="{08DCB6A1-29EB-4E6D-871D-45AD94B0A397}" dt="2024-02-22T16:47:41.392" v="0" actId="20577"/>
        <pc:sldMkLst>
          <pc:docMk/>
          <pc:sldMk cId="0" sldId="273"/>
        </pc:sldMkLst>
        <pc:spChg chg="mod">
          <ac:chgData name="Bracken, Pam" userId="f3aa402d-8a3c-4841-b939-af5e5b41e404" providerId="ADAL" clId="{08DCB6A1-29EB-4E6D-871D-45AD94B0A397}" dt="2024-02-22T16:47:41.392" v="0" actId="20577"/>
          <ac:spMkLst>
            <pc:docMk/>
            <pc:sldMk cId="0" sldId="273"/>
            <ac:spMk id="181" creationId="{00000000-0000-0000-0000-000000000000}"/>
          </ac:spMkLst>
        </pc:spChg>
      </pc:sldChg>
      <pc:sldChg chg="modSp mod">
        <pc:chgData name="Bracken, Pam" userId="f3aa402d-8a3c-4841-b939-af5e5b41e404" providerId="ADAL" clId="{08DCB6A1-29EB-4E6D-871D-45AD94B0A397}" dt="2024-02-22T16:48:50.808" v="1" actId="20577"/>
        <pc:sldMkLst>
          <pc:docMk/>
          <pc:sldMk cId="0" sldId="278"/>
        </pc:sldMkLst>
        <pc:spChg chg="mod">
          <ac:chgData name="Bracken, Pam" userId="f3aa402d-8a3c-4841-b939-af5e5b41e404" providerId="ADAL" clId="{08DCB6A1-29EB-4E6D-871D-45AD94B0A397}" dt="2024-02-22T16:48:50.808" v="1" actId="20577"/>
          <ac:spMkLst>
            <pc:docMk/>
            <pc:sldMk cId="0" sldId="278"/>
            <ac:spMk id="2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d28b7827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7d28b7827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d28b7827d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7d28b7827d_1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Facilitator Notes: After the participants talk to each other about if they are attracted or repelled and provide an explanation, have them share out their thoughts.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d28b7827d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7d28b7827d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a:t>Facilitator Notes: After the participants talk to each other about if they are attracted or repelled and provide an explanation, have them share out their thoughts.</a:t>
            </a:r>
            <a:endParaRPr/>
          </a:p>
          <a:p>
            <a:pPr marL="0" lvl="0" indent="0" algn="l" rtl="0">
              <a:spcBef>
                <a:spcPts val="0"/>
              </a:spcBef>
              <a:spcAft>
                <a:spcPts val="0"/>
              </a:spcAft>
              <a:buSzPts val="1400"/>
              <a:buNone/>
            </a:pPr>
            <a:endParaRPr/>
          </a:p>
          <a:p>
            <a:pPr marL="0" lvl="0" indent="0" algn="l" rtl="0">
              <a:lnSpc>
                <a:spcPct val="100000"/>
              </a:lnSpc>
              <a:spcBef>
                <a:spcPts val="520"/>
              </a:spcBef>
              <a:spcAft>
                <a:spcPts val="0"/>
              </a:spcAft>
              <a:buClr>
                <a:schemeClr val="dk1"/>
              </a:buClr>
              <a:buSzPts val="1100"/>
              <a:buFont typeface="Arial"/>
              <a:buNone/>
            </a:pPr>
            <a:r>
              <a:rPr lang="en-US" sz="1200">
                <a:latin typeface="Calibri"/>
                <a:ea typeface="Calibri"/>
                <a:cs typeface="Calibri"/>
                <a:sym typeface="Calibri"/>
              </a:rPr>
              <a:t>(Johnson, P. May/2015)</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d28b7827d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7d28b7827d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a:t>Facilitator Notes: After the participants talk to each other about if they are attracted or repelled and provide an explanation, have them share out their thoughts.</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d28b7827d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7d28b7827d_1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a:t>Facilitator Notes:  Research shows that often speaking and listening are ignored on our standards.  They aren’t something we ”test” over. They are still crucial to student rigor!</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d28b7827d_1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7d28b7827d_1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a:t>Facilitator Notes:</a:t>
            </a:r>
            <a:endParaRPr/>
          </a:p>
          <a:p>
            <a:pPr marL="0" lvl="0" indent="0" algn="l" rtl="0">
              <a:spcBef>
                <a:spcPts val="0"/>
              </a:spcBef>
              <a:spcAft>
                <a:spcPts val="0"/>
              </a:spcAft>
              <a:buSzPts val="1400"/>
              <a:buNone/>
            </a:pPr>
            <a:r>
              <a:rPr lang="en-US"/>
              <a:t>How might you use this strategy in your classroom?</a:t>
            </a:r>
            <a:endParaRPr/>
          </a:p>
          <a:p>
            <a:pPr marL="0" lvl="0" indent="0" algn="l" rtl="0">
              <a:spcBef>
                <a:spcPts val="0"/>
              </a:spcBef>
              <a:spcAft>
                <a:spcPts val="0"/>
              </a:spcAft>
              <a:buSzPts val="1400"/>
              <a:buNone/>
            </a:pPr>
            <a:r>
              <a:rPr lang="en-US"/>
              <a:t>Have participants share out the strategy ideas.</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No movement- modified to meet the needs of rooms- not all talking equals movement. Not letter of the law Jot down thoughts on Note catcher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6cc2547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7e6cc25471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Facilitator Notes:</a:t>
            </a:r>
            <a:endParaRPr/>
          </a:p>
          <a:p>
            <a:pPr marL="0" lvl="0" indent="0" algn="l" rtl="0">
              <a:lnSpc>
                <a:spcPct val="115000"/>
              </a:lnSpc>
              <a:spcBef>
                <a:spcPts val="0"/>
              </a:spcBef>
              <a:spcAft>
                <a:spcPts val="0"/>
              </a:spcAft>
              <a:buClr>
                <a:schemeClr val="dk1"/>
              </a:buClr>
              <a:buSzPts val="1400"/>
              <a:buFont typeface="Arial"/>
              <a:buNone/>
            </a:pPr>
            <a:r>
              <a:rPr lang="en-US" sz="1200">
                <a:latin typeface="Calibri"/>
                <a:ea typeface="Calibri"/>
                <a:cs typeface="Calibri"/>
                <a:sym typeface="Calibri"/>
              </a:rPr>
              <a:t>Allow time for participants to reflect and complete their LEARN Strategy Reflection on the Instructional Strategy Notes handout.</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d28b7827d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7d28b7827d_1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Facilitator Notes: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Before moving onto the next slide, ask participants to share out their thoughts on this question.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ea210d27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7ea210d27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a:t>Facilitator Notes:</a:t>
            </a:r>
            <a:endParaRPr/>
          </a:p>
          <a:p>
            <a:pPr marL="0" lvl="0" indent="0" algn="l" rtl="0">
              <a:lnSpc>
                <a:spcPct val="100000"/>
              </a:lnSpc>
              <a:spcBef>
                <a:spcPts val="0"/>
              </a:spcBef>
              <a:spcAft>
                <a:spcPts val="0"/>
              </a:spcAft>
              <a:buSzPts val="1400"/>
              <a:buNone/>
            </a:pPr>
            <a:r>
              <a:rPr lang="en-US"/>
              <a:t>It’s in the standards!</a:t>
            </a:r>
            <a:endParaRPr/>
          </a:p>
          <a:p>
            <a:pPr marL="0" lvl="0" indent="0" algn="l" rtl="0">
              <a:lnSpc>
                <a:spcPct val="100000"/>
              </a:lnSpc>
              <a:spcBef>
                <a:spcPts val="0"/>
              </a:spcBef>
              <a:spcAft>
                <a:spcPts val="0"/>
              </a:spcAft>
              <a:buSzPts val="1400"/>
              <a:buNone/>
            </a:pPr>
            <a:r>
              <a:rPr lang="en-US"/>
              <a:t>**Although this doesn’t necessarily include student conversations, it still is an ELA standard.</a:t>
            </a:r>
            <a:endParaRPr/>
          </a:p>
          <a:p>
            <a:pPr marL="0" lvl="0" indent="0" algn="l" rtl="0">
              <a:spcBef>
                <a:spcPts val="0"/>
              </a:spcBef>
              <a:spcAft>
                <a:spcPts val="0"/>
              </a:spcAft>
              <a:buClr>
                <a:schemeClr val="dk1"/>
              </a:buClr>
              <a:buSzPts val="1400"/>
              <a:buFont typeface="Arial"/>
              <a:buNone/>
            </a:pPr>
            <a:r>
              <a:rPr lang="en-US"/>
              <a:t>Why do you think we included </a:t>
            </a:r>
            <a:r>
              <a:rPr lang="en-US" b="1"/>
              <a:t>reading and writing </a:t>
            </a:r>
            <a:r>
              <a:rPr lang="en-US"/>
              <a:t>as a standard supported by student conversations?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da3e1759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7da3e1759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a:t>Facilitator Notes:</a:t>
            </a:r>
            <a:endParaRPr/>
          </a:p>
          <a:p>
            <a:pPr marL="0" lvl="0" indent="0" algn="l" rtl="0">
              <a:lnSpc>
                <a:spcPct val="100000"/>
              </a:lnSpc>
              <a:spcBef>
                <a:spcPts val="0"/>
              </a:spcBef>
              <a:spcAft>
                <a:spcPts val="0"/>
              </a:spcAft>
              <a:buSzPts val="1400"/>
              <a:buNone/>
            </a:pPr>
            <a:r>
              <a:rPr lang="en-US"/>
              <a:t>It’s in the standards!</a:t>
            </a:r>
            <a:endParaRPr/>
          </a:p>
          <a:p>
            <a:pPr marL="0" lvl="0" indent="0" algn="l" rtl="0">
              <a:spcBef>
                <a:spcPts val="0"/>
              </a:spcBef>
              <a:spcAft>
                <a:spcPts val="0"/>
              </a:spcAft>
              <a:buClr>
                <a:schemeClr val="dk1"/>
              </a:buClr>
              <a:buSzPts val="1400"/>
              <a:buFont typeface="Arial"/>
              <a:buNone/>
            </a:pPr>
            <a:r>
              <a:rPr lang="en-US"/>
              <a:t>To be competitive in today’s society and world at large, students need these skills.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da3e1759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7da3e1759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Facilitator Notes: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It’s in the standards!  They are also a part of your teacher observations.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28b7827d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7d28b7827d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d28b7827d_1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7d28b7827d_1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Facilitator Notes: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Summit Cognitive Rubric</a:t>
            </a:r>
            <a:endParaRPr/>
          </a:p>
          <a:p>
            <a:pPr marL="0" lvl="0" indent="0" algn="l" rtl="0">
              <a:lnSpc>
                <a:spcPct val="100000"/>
              </a:lnSpc>
              <a:spcBef>
                <a:spcPts val="0"/>
              </a:spcBef>
              <a:spcAft>
                <a:spcPts val="0"/>
              </a:spcAft>
              <a:buSzPts val="1400"/>
              <a:buNone/>
            </a:pPr>
            <a:r>
              <a:rPr lang="en-US"/>
              <a:t>Developed in collaboration with the Stanford Center for Assessment, Learning, &amp; Equity. May, 2017.</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sz="800">
                <a:solidFill>
                  <a:srgbClr val="A5A5A5"/>
                </a:solidFill>
                <a:latin typeface="Calibri"/>
                <a:ea typeface="Calibri"/>
                <a:cs typeface="Calibri"/>
                <a:sym typeface="Calibri"/>
              </a:rPr>
              <a:t>Summit Learning and Stanford Center for Assessment. (n.d.) Cognitive Skills Rubric. </a:t>
            </a:r>
            <a:r>
              <a:rPr lang="en-US" sz="800" i="1">
                <a:solidFill>
                  <a:srgbClr val="A5A5A5"/>
                </a:solidFill>
                <a:latin typeface="Calibri"/>
                <a:ea typeface="Calibri"/>
                <a:cs typeface="Calibri"/>
                <a:sym typeface="Calibri"/>
              </a:rPr>
              <a:t>Cognitive Skills Standards Alignment. </a:t>
            </a:r>
            <a:r>
              <a:rPr lang="en-US" sz="800">
                <a:solidFill>
                  <a:srgbClr val="A5A5A5"/>
                </a:solidFill>
                <a:latin typeface="Calibri"/>
                <a:ea typeface="Calibri"/>
                <a:cs typeface="Calibri"/>
                <a:sym typeface="Calibri"/>
              </a:rPr>
              <a:t>Retrieved from https://cdn.summitlearning.org/assets/marketing/Cognitive-Skills-Document-Suite.pdf</a:t>
            </a:r>
            <a:endParaRPr sz="800" i="1">
              <a:solidFill>
                <a:srgbClr val="A5A5A5"/>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d28b7827d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7d28b7827d_1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a:t>Facilitator Notes:</a:t>
            </a:r>
            <a:endParaRPr/>
          </a:p>
          <a:p>
            <a:pPr marL="0" lvl="0" indent="0" algn="l" rtl="0">
              <a:spcBef>
                <a:spcPts val="0"/>
              </a:spcBef>
              <a:spcAft>
                <a:spcPts val="0"/>
              </a:spcAft>
              <a:buClr>
                <a:schemeClr val="dk1"/>
              </a:buClr>
              <a:buSzPts val="1400"/>
              <a:buFont typeface="Arial"/>
              <a:buNone/>
            </a:pPr>
            <a:r>
              <a:rPr lang="en-US" b="1"/>
              <a:t>Pass out the Student Conversations ARE Learning Reading!</a:t>
            </a:r>
            <a:endParaRPr/>
          </a:p>
          <a:p>
            <a:pPr marL="0" lvl="0" indent="0" algn="l" rtl="0">
              <a:lnSpc>
                <a:spcPct val="100000"/>
              </a:lnSpc>
              <a:spcBef>
                <a:spcPts val="0"/>
              </a:spcBef>
              <a:spcAft>
                <a:spcPts val="0"/>
              </a:spcAft>
              <a:buSzPts val="1400"/>
              <a:buNone/>
            </a:pPr>
            <a:r>
              <a:rPr lang="en-US"/>
              <a:t>Remember to connect this back to annotation strategies and tie to Authenticity.</a:t>
            </a:r>
            <a:endParaRPr/>
          </a:p>
          <a:p>
            <a:pPr marL="0" lvl="0" indent="0" algn="l" rtl="0">
              <a:spcBef>
                <a:spcPts val="0"/>
              </a:spcBef>
              <a:spcAft>
                <a:spcPts val="0"/>
              </a:spcAft>
              <a:buClr>
                <a:schemeClr val="dk1"/>
              </a:buClr>
              <a:buSzPts val="1400"/>
              <a:buFont typeface="Arial"/>
              <a:buNone/>
            </a:pPr>
            <a:r>
              <a:rPr lang="en-US" b="1"/>
              <a:t>This strategy is close to Why-Lighting</a:t>
            </a:r>
            <a:r>
              <a:rPr lang="en-US"/>
              <a:t>. As you are highlighting, annotate where you highlighted.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31bbcb677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731bbcb677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Facilitator Notes:</a:t>
            </a:r>
            <a:endParaRPr/>
          </a:p>
          <a:p>
            <a:pPr marL="0" lvl="0" indent="0" algn="l" rtl="0">
              <a:lnSpc>
                <a:spcPct val="100000"/>
              </a:lnSpc>
              <a:spcBef>
                <a:spcPts val="0"/>
              </a:spcBef>
              <a:spcAft>
                <a:spcPts val="0"/>
              </a:spcAft>
              <a:buSzPts val="1400"/>
              <a:buNone/>
            </a:pPr>
            <a:r>
              <a:rPr lang="en-US"/>
              <a:t>Explain to the group that you are going to </a:t>
            </a:r>
            <a:r>
              <a:rPr lang="en-US" b="1" u="sng"/>
              <a:t>explain the strategy in full first. </a:t>
            </a:r>
            <a:endParaRPr/>
          </a:p>
          <a:p>
            <a:pPr marL="0" lvl="0" indent="0" algn="l" rtl="0">
              <a:lnSpc>
                <a:spcPct val="100000"/>
              </a:lnSpc>
              <a:spcBef>
                <a:spcPts val="0"/>
              </a:spcBef>
              <a:spcAft>
                <a:spcPts val="0"/>
              </a:spcAft>
              <a:buSzPts val="1400"/>
              <a:buNone/>
            </a:pPr>
            <a:endParaRPr b="1" u="sng"/>
          </a:p>
          <a:p>
            <a:pPr marL="0" lvl="0" indent="0" algn="l" rtl="0">
              <a:lnSpc>
                <a:spcPct val="100000"/>
              </a:lnSpc>
              <a:spcBef>
                <a:spcPts val="0"/>
              </a:spcBef>
              <a:spcAft>
                <a:spcPts val="0"/>
              </a:spcAft>
              <a:buSzPts val="1400"/>
              <a:buNone/>
            </a:pPr>
            <a:r>
              <a:rPr lang="en-US"/>
              <a:t>If I were doing this with a class for the first time, I would practice the procedure with a </a:t>
            </a:r>
            <a:r>
              <a:rPr lang="en-US" b="1" u="sng"/>
              <a:t>non-academic topic </a:t>
            </a:r>
            <a:r>
              <a:rPr lang="en-US"/>
              <a:t>and keep the cognitive demand low while they are learning the procedure.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31bbcb677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31bbcb677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e6cc2547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7e6cc2547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Facilitator Notes: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e6cc2547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7e6cc25471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Facilitator Notes:</a:t>
            </a:r>
            <a:endParaRPr/>
          </a:p>
          <a:p>
            <a:pPr marL="0" lvl="0" indent="0" algn="l" rtl="0">
              <a:spcBef>
                <a:spcPts val="0"/>
              </a:spcBef>
              <a:spcAft>
                <a:spcPts val="0"/>
              </a:spcAft>
              <a:buClr>
                <a:schemeClr val="dk1"/>
              </a:buClr>
              <a:buSzPts val="1400"/>
              <a:buFont typeface="Arial"/>
              <a:buNone/>
            </a:pPr>
            <a:r>
              <a:rPr lang="en-US"/>
              <a:t>Share out the strategy ideas.  LOW Talking low movement</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How might you use chain notes in your classroom?</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e6cc2547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7e6cc2547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a:t>Facilitator Notes:</a:t>
            </a:r>
            <a:endParaRPr/>
          </a:p>
          <a:p>
            <a:pPr marL="0" lvl="0" indent="0" algn="l" rtl="0">
              <a:spcBef>
                <a:spcPts val="0"/>
              </a:spcBef>
              <a:spcAft>
                <a:spcPts val="0"/>
              </a:spcAft>
              <a:buSzPts val="1400"/>
              <a:buNone/>
            </a:pPr>
            <a:r>
              <a:rPr lang="en-US" sz="1200">
                <a:latin typeface="Calibri"/>
                <a:ea typeface="Calibri"/>
                <a:cs typeface="Calibri"/>
                <a:sym typeface="Calibri"/>
              </a:rPr>
              <a:t>Allow time for participants to reflect and complete their LEARN Strategy Reflection on the Instructional Strategy Notes handout.</a:t>
            </a:r>
            <a:endParaRPr sz="1200">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d28b7827d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7d28b7827d_1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Facilitator Notes:</a:t>
            </a:r>
            <a:endParaRPr/>
          </a:p>
          <a:p>
            <a:pPr marL="0" lvl="0" indent="0" algn="l" rtl="0">
              <a:lnSpc>
                <a:spcPct val="100000"/>
              </a:lnSpc>
              <a:spcBef>
                <a:spcPts val="0"/>
              </a:spcBef>
              <a:spcAft>
                <a:spcPts val="0"/>
              </a:spcAft>
              <a:buSzPts val="1400"/>
              <a:buNone/>
            </a:pPr>
            <a:r>
              <a:rPr lang="en-US"/>
              <a:t>Talk it out: Now that we’ve talked about some of these, the only way to get kids used to having conversations is to actually engage in conversations.  </a:t>
            </a:r>
            <a:endParaRPr/>
          </a:p>
          <a:p>
            <a:pPr marL="0" lvl="0" indent="0" algn="l" rtl="0">
              <a:spcBef>
                <a:spcPts val="0"/>
              </a:spcBef>
              <a:spcAft>
                <a:spcPts val="0"/>
              </a:spcAft>
              <a:buClr>
                <a:schemeClr val="dk1"/>
              </a:buClr>
              <a:buSzPts val="1400"/>
              <a:buFont typeface="Arial"/>
              <a:buNone/>
            </a:pPr>
            <a:r>
              <a:rPr lang="en-US" b="1"/>
              <a:t>Independent (Pass out the I Think/We Think paper on the back of SMART Goals paper.)</a:t>
            </a:r>
            <a:endParaRPr/>
          </a:p>
          <a:p>
            <a:pPr marL="0" lvl="0" indent="0" algn="l" rtl="0">
              <a:spcBef>
                <a:spcPts val="0"/>
              </a:spcBef>
              <a:spcAft>
                <a:spcPts val="0"/>
              </a:spcAft>
              <a:buClr>
                <a:schemeClr val="dk1"/>
              </a:buClr>
              <a:buSzPts val="1400"/>
              <a:buFont typeface="Arial"/>
              <a:buNone/>
            </a:pPr>
            <a:r>
              <a:rPr lang="en-US"/>
              <a:t> </a:t>
            </a:r>
            <a:endParaRPr/>
          </a:p>
          <a:p>
            <a:pPr marL="0" lvl="0" indent="0" algn="l" rtl="0">
              <a:spcBef>
                <a:spcPts val="0"/>
              </a:spcBef>
              <a:spcAft>
                <a:spcPts val="0"/>
              </a:spcAft>
              <a:buClr>
                <a:schemeClr val="dk1"/>
              </a:buClr>
              <a:buSzPts val="1400"/>
              <a:buFont typeface="Arial"/>
              <a:buNone/>
            </a:pPr>
            <a:r>
              <a:rPr lang="en-US"/>
              <a:t>“I think” on piece of paper independently</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SzPts val="1400"/>
              <a:buNone/>
            </a:pPr>
            <a:r>
              <a:rPr lang="en-US"/>
              <a:t>How it looks in my room may look different than it does in yours.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d28b7827d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7d28b7827d_1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Facilitator Notes:</a:t>
            </a:r>
            <a:endParaRPr/>
          </a:p>
          <a:p>
            <a:pPr marL="0" lvl="0" indent="0" algn="l" rtl="0">
              <a:spcBef>
                <a:spcPts val="0"/>
              </a:spcBef>
              <a:spcAft>
                <a:spcPts val="0"/>
              </a:spcAft>
              <a:buClr>
                <a:schemeClr val="dk1"/>
              </a:buClr>
              <a:buSzPts val="1400"/>
              <a:buFont typeface="Arial"/>
              <a:buNone/>
            </a:pPr>
            <a:r>
              <a:rPr lang="en-US"/>
              <a:t>Group with like pairs;</a:t>
            </a:r>
            <a:endParaRPr/>
          </a:p>
          <a:p>
            <a:pPr marL="0" lvl="0" indent="0" algn="l" rtl="0">
              <a:spcBef>
                <a:spcPts val="0"/>
              </a:spcBef>
              <a:spcAft>
                <a:spcPts val="0"/>
              </a:spcAft>
              <a:buClr>
                <a:schemeClr val="dk1"/>
              </a:buClr>
              <a:buSzPts val="1400"/>
              <a:buFont typeface="Arial"/>
              <a:buNone/>
            </a:pPr>
            <a:r>
              <a:rPr lang="en-US"/>
              <a:t>Summit and non-Summit and like subject area</a:t>
            </a:r>
            <a:endParaRPr/>
          </a:p>
          <a:p>
            <a:pPr marL="0" lvl="0" indent="0" algn="l" rtl="0">
              <a:spcBef>
                <a:spcPts val="0"/>
              </a:spcBef>
              <a:spcAft>
                <a:spcPts val="0"/>
              </a:spcAft>
              <a:buClr>
                <a:schemeClr val="dk1"/>
              </a:buClr>
              <a:buSzPts val="1400"/>
              <a:buFont typeface="Arial"/>
              <a:buNone/>
            </a:pPr>
            <a:r>
              <a:rPr lang="en-US"/>
              <a:t>Poll audience for true grouping based on attendees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Posters with questions that were just answered are on walls. In like groups come to an agreement about student conversations and write thoughts on posters.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We should be on the same page, what are the 3 ways we can be on the same page, how will you make it uniquely yours??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Create Norms Poster for both Summit and non-summit teachers.  Depending on the </a:t>
            </a:r>
            <a:r>
              <a:rPr lang="en-US" b="1"/>
              <a:t>number of people </a:t>
            </a:r>
            <a:r>
              <a:rPr lang="en-US"/>
              <a:t>in the PD session, may need more than two posters.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After norms posters are created share out to whole group.</a:t>
            </a:r>
            <a:endParaRPr/>
          </a:p>
          <a:p>
            <a:pPr marL="0" lvl="0" indent="0" algn="l" rtl="0">
              <a:spcBef>
                <a:spcPts val="0"/>
              </a:spcBef>
              <a:spcAft>
                <a:spcPts val="0"/>
              </a:spcAft>
              <a:buClr>
                <a:schemeClr val="dk1"/>
              </a:buClr>
              <a:buSzPts val="1400"/>
              <a:buFont typeface="Arial"/>
              <a:buNone/>
            </a:pPr>
            <a:endParaRPr b="1"/>
          </a:p>
          <a:p>
            <a:pPr marL="0" lvl="0" indent="0" algn="l" rtl="0">
              <a:spcBef>
                <a:spcPts val="0"/>
              </a:spcBef>
              <a:spcAft>
                <a:spcPts val="0"/>
              </a:spcAft>
              <a:buClr>
                <a:schemeClr val="dk1"/>
              </a:buClr>
              <a:buSzPts val="1400"/>
              <a:buFont typeface="Arial"/>
              <a:buNone/>
            </a:pPr>
            <a:r>
              <a:rPr lang="en-US"/>
              <a:t>How might you use I Think/We Think in your classroom?</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31bbcb677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731bbcb677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Share out the strategy ideas.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Facilitator Notes: The strategies will appear with one click (for each) once participants have had a chance to mark down their I Think/We Think and discussed the guiding question.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e6cc2547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g7e6cc25471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a:t>Facilitator Notes:</a:t>
            </a:r>
            <a:endParaRPr/>
          </a:p>
          <a:p>
            <a:pPr marL="0" lvl="0" indent="0" algn="l" rtl="0">
              <a:spcBef>
                <a:spcPts val="0"/>
              </a:spcBef>
              <a:spcAft>
                <a:spcPts val="0"/>
              </a:spcAft>
              <a:buSzPts val="1400"/>
              <a:buNone/>
            </a:pPr>
            <a:r>
              <a:rPr lang="en-US" sz="1200">
                <a:latin typeface="Calibri"/>
                <a:ea typeface="Calibri"/>
                <a:cs typeface="Calibri"/>
                <a:sym typeface="Calibri"/>
              </a:rPr>
              <a:t>Allow time for participants to reflect and complete their LEARN Strategy Reflection on the Instructional Strategy Notes handout.</a:t>
            </a:r>
            <a:endParaRPr sz="1200">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d28b7827d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7d28b7827d_1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a:t>Facilitator Notes:</a:t>
            </a:r>
            <a:endParaRPr/>
          </a:p>
          <a:p>
            <a:pPr marL="0" lvl="0" indent="0" algn="l" rtl="0">
              <a:spcBef>
                <a:spcPts val="0"/>
              </a:spcBef>
              <a:spcAft>
                <a:spcPts val="0"/>
              </a:spcAft>
              <a:buClr>
                <a:schemeClr val="dk1"/>
              </a:buClr>
              <a:buSzPts val="1400"/>
              <a:buFont typeface="Arial"/>
              <a:buNone/>
            </a:pPr>
            <a:r>
              <a:rPr lang="en-US" b="1"/>
              <a:t>Pass out the SMART Goals paper!</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r>
              <a:rPr lang="en-US"/>
              <a:t>It’s not just about writing a goal. You have to hold yourself accountable, but sometimes that can be hard! Find someone who is not at your table, but is in your PLC.  You will be discussing you progress with each other throughout the remainder of the year in your PLC.</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ea210d2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7ea210d27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Facilitator Notes:</a:t>
            </a:r>
            <a:endParaRPr/>
          </a:p>
          <a:p>
            <a:pPr marL="0" lvl="0" indent="0" algn="l" rtl="0">
              <a:lnSpc>
                <a:spcPct val="100000"/>
              </a:lnSpc>
              <a:spcBef>
                <a:spcPts val="0"/>
              </a:spcBef>
              <a:spcAft>
                <a:spcPts val="0"/>
              </a:spcAft>
              <a:buClr>
                <a:schemeClr val="dk1"/>
              </a:buClr>
              <a:buSzPts val="1100"/>
              <a:buFont typeface="Arial"/>
              <a:buNone/>
            </a:pPr>
            <a:r>
              <a:rPr lang="en-US"/>
              <a:t>Insert a QR Code for the TREK Evaluation prior to the PD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31bbcb6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731bbcb67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Facilitator Notes:  Set the scene for your participants! Be serious- play it up as a genuine experience.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31bbcb6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731bbcb67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Parker, T. (Writer &amp; Director). (2013, October 2). (Season 17, Episode 2) [TV series episode]. In Agnone II, F. C., Garefino, A., Parker, T., &amp; Stone, M. (Executive Producers), </a:t>
            </a:r>
            <a:r>
              <a:rPr lang="en-US" i="1"/>
              <a:t>South park. </a:t>
            </a:r>
            <a:r>
              <a:rPr lang="en-US"/>
              <a:t>Paramount Home Entertainment.</a:t>
            </a:r>
            <a:endParaRPr/>
          </a:p>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31bbcb67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731bbcb677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a:t>Facilitator Notes: Roundabout Debrief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Instruct the participants to find a teacher across the room</a:t>
            </a:r>
            <a:r>
              <a:rPr lang="en-US" b="1"/>
              <a:t> </a:t>
            </a:r>
            <a:r>
              <a:rPr lang="en-US"/>
              <a:t>and walk over and answer the two questions. After they have done this one time, have them do it a second.  Instruct them to go across the room and find a different teacher to discuss these questions. Once participants have had an opportunity to discuss the two questions with at least two different people, have them share out their thoughts with the whole group.</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d28b7827d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7d28b7827d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d28b7827d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7d28b7827d_1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d28b7827d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7d28b7827d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Facilitator Notes:</a:t>
            </a:r>
            <a:endParaRPr/>
          </a:p>
          <a:p>
            <a:pPr marL="0" lvl="0" indent="0" algn="l" rtl="0">
              <a:spcBef>
                <a:spcPts val="0"/>
              </a:spcBef>
              <a:spcAft>
                <a:spcPts val="0"/>
              </a:spcAft>
              <a:buClr>
                <a:schemeClr val="dk1"/>
              </a:buClr>
              <a:buSzPts val="1400"/>
              <a:buFont typeface="Arial"/>
              <a:buNone/>
            </a:pPr>
            <a:r>
              <a:rPr lang="en-US"/>
              <a:t>Explain that this strategy can support student conversations within your classroom. </a:t>
            </a:r>
            <a:endParaRPr/>
          </a:p>
          <a:p>
            <a:pPr marL="0" lvl="0" indent="0" algn="l" rtl="0">
              <a:spcBef>
                <a:spcPts val="0"/>
              </a:spcBef>
              <a:spcAft>
                <a:spcPts val="0"/>
              </a:spcAft>
              <a:buSzPts val="1400"/>
              <a:buNone/>
            </a:pPr>
            <a:r>
              <a:rPr lang="en-US"/>
              <a:t>Today we are going to use it to discuss student conversations.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36"/>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3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37"/>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37"/>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37"/>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2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4"/>
        <p:cNvGrpSpPr/>
        <p:nvPr/>
      </p:nvGrpSpPr>
      <p:grpSpPr>
        <a:xfrm>
          <a:off x="0" y="0"/>
          <a:ext cx="0" cy="0"/>
          <a:chOff x="0" y="0"/>
          <a:chExt cx="0" cy="0"/>
        </a:xfrm>
      </p:grpSpPr>
      <p:sp>
        <p:nvSpPr>
          <p:cNvPr id="15" name="Google Shape;15;p2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3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9" name="Google Shape;29;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3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3" name="Google Shape;33;p3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31"/>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p31"/>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6" name="Google Shape;36;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yGVIwFAkRie_0G5_DgCxWGJT-IdkhZQU/vie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7d28b7827d_1_2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Statement 1</a:t>
            </a:r>
            <a:endParaRPr/>
          </a:p>
        </p:txBody>
      </p:sp>
      <p:sp>
        <p:nvSpPr>
          <p:cNvPr id="125" name="Google Shape;125;g7d28b7827d_1_2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520"/>
              </a:spcBef>
              <a:spcAft>
                <a:spcPts val="0"/>
              </a:spcAft>
              <a:buSzPts val="2600"/>
              <a:buNone/>
            </a:pPr>
            <a:r>
              <a:rPr lang="en-US" sz="2400"/>
              <a:t>A personalized learning platform like Summit gives teachers a deeper understanding of each child, sparks student conversations, and increases motivation.</a:t>
            </a:r>
            <a:endParaRPr sz="2400"/>
          </a:p>
          <a:p>
            <a:pPr marL="457200" lvl="0" indent="0" algn="l" rtl="0">
              <a:lnSpc>
                <a:spcPct val="100000"/>
              </a:lnSpc>
              <a:spcBef>
                <a:spcPts val="520"/>
              </a:spcBef>
              <a:spcAft>
                <a:spcPts val="0"/>
              </a:spcAft>
              <a:buSzPts val="2600"/>
              <a:buNone/>
            </a:pPr>
            <a:endParaRPr sz="2400"/>
          </a:p>
          <a:p>
            <a:pPr marL="457200" lvl="0" indent="0" algn="l" rtl="0">
              <a:lnSpc>
                <a:spcPct val="100000"/>
              </a:lnSpc>
              <a:spcBef>
                <a:spcPts val="520"/>
              </a:spcBef>
              <a:spcAft>
                <a:spcPts val="0"/>
              </a:spcAft>
              <a:buSzPts val="2600"/>
              <a:buNone/>
            </a:pPr>
            <a:r>
              <a:rPr lang="en-US" sz="2400">
                <a:solidFill>
                  <a:schemeClr val="accent2"/>
                </a:solidFill>
              </a:rPr>
              <a:t>Attracted or Repelled?</a:t>
            </a:r>
            <a:endParaRPr sz="2400">
              <a:solidFill>
                <a:schemeClr val="accent2"/>
              </a:solidFill>
            </a:endParaRPr>
          </a:p>
          <a:p>
            <a:pPr marL="457200" lvl="0" indent="0" algn="l" rtl="0">
              <a:lnSpc>
                <a:spcPct val="100000"/>
              </a:lnSpc>
              <a:spcBef>
                <a:spcPts val="520"/>
              </a:spcBef>
              <a:spcAft>
                <a:spcPts val="0"/>
              </a:spcAft>
              <a:buSzPts val="2600"/>
              <a:buNone/>
            </a:pPr>
            <a:endParaRPr sz="2400"/>
          </a:p>
          <a:p>
            <a:pPr marL="457200" lvl="0" indent="0" algn="l" rtl="0">
              <a:lnSpc>
                <a:spcPct val="100000"/>
              </a:lnSpc>
              <a:spcBef>
                <a:spcPts val="520"/>
              </a:spcBef>
              <a:spcAft>
                <a:spcPts val="0"/>
              </a:spcAft>
              <a:buClr>
                <a:schemeClr val="dk1"/>
              </a:buClr>
              <a:buSzPts val="1100"/>
              <a:buFont typeface="Arial"/>
              <a:buNone/>
            </a:pPr>
            <a:r>
              <a:rPr lang="en-US" sz="2400"/>
              <a:t>Talk with your neighbor.</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7d28b7827d_1_3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Statement 2</a:t>
            </a:r>
            <a:endParaRPr/>
          </a:p>
        </p:txBody>
      </p:sp>
      <p:sp>
        <p:nvSpPr>
          <p:cNvPr id="131" name="Google Shape;131;g7d28b7827d_1_3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520"/>
              </a:spcBef>
              <a:spcAft>
                <a:spcPts val="0"/>
              </a:spcAft>
              <a:buSzPts val="2600"/>
              <a:buNone/>
            </a:pPr>
            <a:r>
              <a:rPr lang="en-US" sz="2400"/>
              <a:t>When students interact with peers in a way that is on task and involves higher-order thinking processes, it leads to higher student engagement. </a:t>
            </a:r>
            <a:endParaRPr sz="2400"/>
          </a:p>
          <a:p>
            <a:pPr marL="457200" lvl="0" indent="0" algn="l" rtl="0">
              <a:lnSpc>
                <a:spcPct val="100000"/>
              </a:lnSpc>
              <a:spcBef>
                <a:spcPts val="520"/>
              </a:spcBef>
              <a:spcAft>
                <a:spcPts val="0"/>
              </a:spcAft>
              <a:buSzPts val="2600"/>
              <a:buNone/>
            </a:pPr>
            <a:endParaRPr sz="2400"/>
          </a:p>
          <a:p>
            <a:pPr marL="457200" lvl="0" indent="0" algn="l" rtl="0">
              <a:lnSpc>
                <a:spcPct val="100000"/>
              </a:lnSpc>
              <a:spcBef>
                <a:spcPts val="520"/>
              </a:spcBef>
              <a:spcAft>
                <a:spcPts val="0"/>
              </a:spcAft>
              <a:buSzPts val="2600"/>
              <a:buNone/>
            </a:pPr>
            <a:r>
              <a:rPr lang="en-US" sz="2400">
                <a:solidFill>
                  <a:schemeClr val="accent2"/>
                </a:solidFill>
              </a:rPr>
              <a:t>Attracted or Repelled?</a:t>
            </a:r>
            <a:endParaRPr sz="2400">
              <a:solidFill>
                <a:schemeClr val="accent2"/>
              </a:solidFill>
            </a:endParaRPr>
          </a:p>
          <a:p>
            <a:pPr marL="457200" lvl="0" indent="0" algn="l" rtl="0">
              <a:lnSpc>
                <a:spcPct val="100000"/>
              </a:lnSpc>
              <a:spcBef>
                <a:spcPts val="520"/>
              </a:spcBef>
              <a:spcAft>
                <a:spcPts val="0"/>
              </a:spcAft>
              <a:buSzPts val="2600"/>
              <a:buNone/>
            </a:pPr>
            <a:endParaRPr sz="2400"/>
          </a:p>
          <a:p>
            <a:pPr marL="457200" lvl="0" indent="0" algn="l" rtl="0">
              <a:lnSpc>
                <a:spcPct val="100000"/>
              </a:lnSpc>
              <a:spcBef>
                <a:spcPts val="520"/>
              </a:spcBef>
              <a:spcAft>
                <a:spcPts val="0"/>
              </a:spcAft>
              <a:buSzPts val="2600"/>
              <a:buNone/>
            </a:pPr>
            <a:r>
              <a:rPr lang="en-US" sz="2400"/>
              <a:t>Talk with your neighbor.</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7d28b7827d_1_3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Statement 3</a:t>
            </a:r>
            <a:endParaRPr/>
          </a:p>
        </p:txBody>
      </p:sp>
      <p:sp>
        <p:nvSpPr>
          <p:cNvPr id="137" name="Google Shape;137;g7d28b7827d_1_38"/>
          <p:cNvSpPr txBox="1">
            <a:spLocks noGrp="1"/>
          </p:cNvSpPr>
          <p:nvPr>
            <p:ph type="body" idx="1"/>
          </p:nvPr>
        </p:nvSpPr>
        <p:spPr>
          <a:xfrm>
            <a:off x="457200" y="1451610"/>
            <a:ext cx="7939144" cy="329184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520"/>
              </a:spcBef>
              <a:spcAft>
                <a:spcPts val="0"/>
              </a:spcAft>
              <a:buSzPts val="2600"/>
              <a:buNone/>
            </a:pPr>
            <a:r>
              <a:rPr lang="en-US" sz="2400"/>
              <a:t>When students are collaborating, discussing topics, etc., the teacher is responsible for interacting and engaging with the groups.</a:t>
            </a:r>
            <a:endParaRPr sz="2400"/>
          </a:p>
          <a:p>
            <a:pPr marL="457200" lvl="0" indent="0" algn="l" rtl="0">
              <a:lnSpc>
                <a:spcPct val="100000"/>
              </a:lnSpc>
              <a:spcBef>
                <a:spcPts val="520"/>
              </a:spcBef>
              <a:spcAft>
                <a:spcPts val="0"/>
              </a:spcAft>
              <a:buSzPts val="2600"/>
              <a:buNone/>
            </a:pPr>
            <a:endParaRPr sz="2400"/>
          </a:p>
          <a:p>
            <a:pPr marL="457200" lvl="0" indent="0" algn="l" rtl="0">
              <a:lnSpc>
                <a:spcPct val="100000"/>
              </a:lnSpc>
              <a:spcBef>
                <a:spcPts val="520"/>
              </a:spcBef>
              <a:spcAft>
                <a:spcPts val="0"/>
              </a:spcAft>
              <a:buSzPts val="2600"/>
              <a:buNone/>
            </a:pPr>
            <a:r>
              <a:rPr lang="en-US" sz="2400">
                <a:solidFill>
                  <a:schemeClr val="accent2"/>
                </a:solidFill>
              </a:rPr>
              <a:t>Attracted or Repelled?</a:t>
            </a:r>
            <a:endParaRPr sz="2400">
              <a:solidFill>
                <a:schemeClr val="accent2"/>
              </a:solidFill>
            </a:endParaRPr>
          </a:p>
          <a:p>
            <a:pPr marL="457200" lvl="0" indent="0" algn="l" rtl="0">
              <a:lnSpc>
                <a:spcPct val="100000"/>
              </a:lnSpc>
              <a:spcBef>
                <a:spcPts val="520"/>
              </a:spcBef>
              <a:spcAft>
                <a:spcPts val="0"/>
              </a:spcAft>
              <a:buSzPts val="2600"/>
              <a:buNone/>
            </a:pPr>
            <a:endParaRPr sz="2400"/>
          </a:p>
          <a:p>
            <a:pPr marL="457200" lvl="0" indent="0" algn="l" rtl="0">
              <a:lnSpc>
                <a:spcPct val="100000"/>
              </a:lnSpc>
              <a:spcBef>
                <a:spcPts val="520"/>
              </a:spcBef>
              <a:spcAft>
                <a:spcPts val="0"/>
              </a:spcAft>
              <a:buSzPts val="2600"/>
              <a:buNone/>
            </a:pPr>
            <a:r>
              <a:rPr lang="en-US" sz="2400"/>
              <a:t>Talk with your neighbor.</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7d28b7827d_1_43"/>
          <p:cNvSpPr txBox="1">
            <a:spLocks noGrp="1"/>
          </p:cNvSpPr>
          <p:nvPr>
            <p:ph type="title"/>
          </p:nvPr>
        </p:nvSpPr>
        <p:spPr>
          <a:xfrm>
            <a:off x="457200" y="15031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What Does This Mean?</a:t>
            </a:r>
            <a:endParaRPr/>
          </a:p>
        </p:txBody>
      </p:sp>
      <p:sp>
        <p:nvSpPr>
          <p:cNvPr id="143" name="Google Shape;143;g7d28b7827d_1_43"/>
          <p:cNvSpPr txBox="1">
            <a:spLocks noGrp="1"/>
          </p:cNvSpPr>
          <p:nvPr>
            <p:ph type="body" idx="1"/>
          </p:nvPr>
        </p:nvSpPr>
        <p:spPr>
          <a:xfrm>
            <a:off x="457200" y="1007734"/>
            <a:ext cx="8229600" cy="3666463"/>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400"/>
              <a:t>There are specific, non-content skills that, according to research, support deep, lifelong learning.</a:t>
            </a:r>
            <a:endParaRPr sz="2400"/>
          </a:p>
          <a:p>
            <a:pPr marL="457200" lvl="0" indent="0" algn="l" rtl="0">
              <a:lnSpc>
                <a:spcPct val="100000"/>
              </a:lnSpc>
              <a:spcBef>
                <a:spcPts val="520"/>
              </a:spcBef>
              <a:spcAft>
                <a:spcPts val="0"/>
              </a:spcAft>
              <a:buSzPts val="2600"/>
              <a:buNone/>
            </a:pPr>
            <a:endParaRPr sz="2400"/>
          </a:p>
          <a:p>
            <a:pPr marL="457200" lvl="0" indent="-393700" algn="l" rtl="0">
              <a:lnSpc>
                <a:spcPct val="100000"/>
              </a:lnSpc>
              <a:spcBef>
                <a:spcPts val="520"/>
              </a:spcBef>
              <a:spcAft>
                <a:spcPts val="0"/>
              </a:spcAft>
              <a:buSzPts val="2600"/>
              <a:buChar char="•"/>
            </a:pPr>
            <a:r>
              <a:rPr lang="en-US" sz="2400"/>
              <a:t>Literacy—including speaking, listening, and communicating—is represented in all standards.</a:t>
            </a:r>
            <a:endParaRPr sz="2400"/>
          </a:p>
          <a:p>
            <a:pPr marL="457200" lvl="0" indent="0" algn="l" rtl="0">
              <a:lnSpc>
                <a:spcPct val="100000"/>
              </a:lnSpc>
              <a:spcBef>
                <a:spcPts val="520"/>
              </a:spcBef>
              <a:spcAft>
                <a:spcPts val="0"/>
              </a:spcAft>
              <a:buSzPts val="2600"/>
              <a:buNone/>
            </a:pPr>
            <a:endParaRPr sz="2400"/>
          </a:p>
          <a:p>
            <a:pPr marL="457200" lvl="0" indent="-393700" algn="l" rtl="0">
              <a:lnSpc>
                <a:spcPct val="100000"/>
              </a:lnSpc>
              <a:spcBef>
                <a:spcPts val="520"/>
              </a:spcBef>
              <a:spcAft>
                <a:spcPts val="0"/>
              </a:spcAft>
              <a:buSzPts val="2600"/>
              <a:buChar char="•"/>
            </a:pPr>
            <a:r>
              <a:rPr lang="en-US" sz="2400"/>
              <a:t>From Magnetic Statements, you may have concerns; today, we’ll work on constructing solutions.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7d28b7827d_1_27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How Can I Use This?</a:t>
            </a:r>
            <a:endParaRPr/>
          </a:p>
        </p:txBody>
      </p:sp>
      <p:sp>
        <p:nvSpPr>
          <p:cNvPr id="149" name="Google Shape;149;g7d28b7827d_1_271"/>
          <p:cNvSpPr txBox="1">
            <a:spLocks noGrp="1"/>
          </p:cNvSpPr>
          <p:nvPr>
            <p:ph type="body" idx="1"/>
          </p:nvPr>
        </p:nvSpPr>
        <p:spPr>
          <a:xfrm>
            <a:off x="457200" y="2137400"/>
            <a:ext cx="6055200" cy="145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sz="2400"/>
              <a:t>On your scatter plot, mark where you think the Magnetic Statements strategy falls.</a:t>
            </a:r>
            <a:endParaRPr/>
          </a:p>
          <a:p>
            <a:pPr marL="0" lvl="0" indent="0" algn="l" rtl="0">
              <a:lnSpc>
                <a:spcPct val="100000"/>
              </a:lnSpc>
              <a:spcBef>
                <a:spcPts val="520"/>
              </a:spcBef>
              <a:spcAft>
                <a:spcPts val="0"/>
              </a:spcAft>
              <a:buSzPts val="2600"/>
              <a:buNone/>
            </a:pPr>
            <a:endParaRPr/>
          </a:p>
        </p:txBody>
      </p:sp>
      <p:pic>
        <p:nvPicPr>
          <p:cNvPr id="150" name="Google Shape;150;g7d28b7827d_1_271"/>
          <p:cNvPicPr preferRelativeResize="0"/>
          <p:nvPr/>
        </p:nvPicPr>
        <p:blipFill rotWithShape="1">
          <a:blip r:embed="rId3">
            <a:alphaModFix/>
          </a:blip>
          <a:srcRect/>
          <a:stretch/>
        </p:blipFill>
        <p:spPr>
          <a:xfrm>
            <a:off x="6658625" y="1566250"/>
            <a:ext cx="2270402" cy="22704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7e6cc25471_0_2"/>
          <p:cNvSpPr txBox="1">
            <a:spLocks noGrp="1"/>
          </p:cNvSpPr>
          <p:nvPr>
            <p:ph type="title"/>
          </p:nvPr>
        </p:nvSpPr>
        <p:spPr>
          <a:xfrm>
            <a:off x="530352" y="4541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sz="4000"/>
              <a:t>Instructional Strategy Note Catcher</a:t>
            </a:r>
            <a:endParaRPr/>
          </a:p>
        </p:txBody>
      </p:sp>
      <p:sp>
        <p:nvSpPr>
          <p:cNvPr id="156" name="Google Shape;156;g7e6cc25471_0_2"/>
          <p:cNvSpPr txBox="1">
            <a:spLocks noGrp="1"/>
          </p:cNvSpPr>
          <p:nvPr>
            <p:ph type="body" idx="1"/>
          </p:nvPr>
        </p:nvSpPr>
        <p:spPr>
          <a:xfrm>
            <a:off x="530352" y="1799898"/>
            <a:ext cx="7772400" cy="1132200"/>
          </a:xfrm>
          <a:prstGeom prst="rect">
            <a:avLst/>
          </a:prstGeom>
          <a:noFill/>
          <a:ln>
            <a:noFill/>
          </a:ln>
        </p:spPr>
        <p:txBody>
          <a:bodyPr spcFirstLastPara="1" wrap="square" lIns="45700" tIns="45700" rIns="45700" bIns="45700" anchor="t" anchorCtr="0">
            <a:noAutofit/>
          </a:bodyPr>
          <a:lstStyle/>
          <a:p>
            <a:pPr marL="457200" lvl="0" indent="-228600" algn="l" rtl="0">
              <a:lnSpc>
                <a:spcPct val="100000"/>
              </a:lnSpc>
              <a:spcBef>
                <a:spcPts val="520"/>
              </a:spcBef>
              <a:spcAft>
                <a:spcPts val="0"/>
              </a:spcAft>
              <a:buSzPts val="2600"/>
              <a:buNone/>
            </a:pPr>
            <a:r>
              <a:rPr lang="en-US" sz="2400"/>
              <a:t>On the back of your sheet, there is an Instructional Strategy Note Catcher.</a:t>
            </a:r>
            <a:endParaRPr sz="2400"/>
          </a:p>
          <a:p>
            <a:pPr marL="0" lvl="0" indent="0" algn="l" rtl="0">
              <a:lnSpc>
                <a:spcPct val="100000"/>
              </a:lnSpc>
              <a:spcBef>
                <a:spcPts val="520"/>
              </a:spcBef>
              <a:spcAft>
                <a:spcPts val="0"/>
              </a:spcAft>
              <a:buSzPts val="2600"/>
              <a:buNone/>
            </a:pPr>
            <a:endParaRPr/>
          </a:p>
          <a:p>
            <a:pPr marL="457200" lvl="0" indent="-228600" algn="l" rtl="0">
              <a:lnSpc>
                <a:spcPct val="100000"/>
              </a:lnSpc>
              <a:spcBef>
                <a:spcPts val="520"/>
              </a:spcBef>
              <a:spcAft>
                <a:spcPts val="0"/>
              </a:spcAft>
              <a:buSzPts val="2600"/>
              <a:buNone/>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Fill in the “How Was It Used?” and “How Will I Use It?” columns for Roundabout Conversations and Magnetic Statements. </a:t>
            </a:r>
            <a:endParaRPr sz="2400"/>
          </a:p>
          <a:p>
            <a:pPr marL="0" lvl="0" indent="0" algn="l" rtl="0">
              <a:lnSpc>
                <a:spcPct val="100000"/>
              </a:lnSpc>
              <a:spcBef>
                <a:spcPts val="520"/>
              </a:spcBef>
              <a:spcAft>
                <a:spcPts val="0"/>
              </a:spcAft>
              <a:buSzPts val="26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7d28b7827d_1_245"/>
          <p:cNvSpPr txBox="1">
            <a:spLocks noGrp="1"/>
          </p:cNvSpPr>
          <p:nvPr>
            <p:ph type="ctrTitle"/>
          </p:nvPr>
        </p:nvSpPr>
        <p:spPr>
          <a:xfrm>
            <a:off x="533400" y="1714500"/>
            <a:ext cx="67380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Why Do Student Conversations Matter?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7ea210d279_0_5"/>
          <p:cNvSpPr txBox="1">
            <a:spLocks noGrp="1"/>
          </p:cNvSpPr>
          <p:nvPr>
            <p:ph type="title"/>
          </p:nvPr>
        </p:nvSpPr>
        <p:spPr>
          <a:xfrm>
            <a:off x="457200" y="-157734"/>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Why Do Student Conversations Matter?</a:t>
            </a:r>
            <a:endParaRPr/>
          </a:p>
        </p:txBody>
      </p:sp>
      <p:sp>
        <p:nvSpPr>
          <p:cNvPr id="167" name="Google Shape;167;g7ea210d279_0_5"/>
          <p:cNvSpPr txBox="1">
            <a:spLocks noGrp="1"/>
          </p:cNvSpPr>
          <p:nvPr>
            <p:ph type="body" idx="1"/>
          </p:nvPr>
        </p:nvSpPr>
        <p:spPr>
          <a:xfrm>
            <a:off x="457200" y="613408"/>
            <a:ext cx="8229600" cy="66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b="1"/>
              <a:t>English Language Arts Literacy Standards</a:t>
            </a:r>
            <a:endParaRPr b="1"/>
          </a:p>
        </p:txBody>
      </p:sp>
      <p:sp>
        <p:nvSpPr>
          <p:cNvPr id="168" name="Google Shape;168;g7ea210d279_0_5"/>
          <p:cNvSpPr txBox="1"/>
          <p:nvPr/>
        </p:nvSpPr>
        <p:spPr>
          <a:xfrm>
            <a:off x="498775" y="999500"/>
            <a:ext cx="8229600" cy="6621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Speaking and Listening</a:t>
            </a:r>
            <a:endParaRPr sz="2600" b="0" i="0" u="none" strike="noStrike" cap="none">
              <a:solidFill>
                <a:schemeClr val="dk1"/>
              </a:solidFill>
              <a:latin typeface="Calibri"/>
              <a:ea typeface="Calibri"/>
              <a:cs typeface="Calibri"/>
              <a:sym typeface="Calibri"/>
            </a:endParaRPr>
          </a:p>
        </p:txBody>
      </p:sp>
      <p:sp>
        <p:nvSpPr>
          <p:cNvPr id="169" name="Google Shape;169;g7ea210d279_0_5"/>
          <p:cNvSpPr txBox="1"/>
          <p:nvPr/>
        </p:nvSpPr>
        <p:spPr>
          <a:xfrm>
            <a:off x="498775" y="1418125"/>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Reading Foundations with Reading and Writing Process</a:t>
            </a:r>
            <a:endParaRPr sz="2600" b="0" i="0" u="none" strike="noStrike" cap="none">
              <a:solidFill>
                <a:schemeClr val="dk1"/>
              </a:solidFill>
              <a:latin typeface="Calibri"/>
              <a:ea typeface="Calibri"/>
              <a:cs typeface="Calibri"/>
              <a:sym typeface="Calibri"/>
            </a:endParaRPr>
          </a:p>
        </p:txBody>
      </p:sp>
      <p:sp>
        <p:nvSpPr>
          <p:cNvPr id="170" name="Google Shape;170;g7ea210d279_0_5"/>
          <p:cNvSpPr txBox="1"/>
          <p:nvPr/>
        </p:nvSpPr>
        <p:spPr>
          <a:xfrm>
            <a:off x="498775" y="1886200"/>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Critical Reading and Writing</a:t>
            </a:r>
            <a:endParaRPr sz="2600" b="0" i="0" u="none" strike="noStrike" cap="none">
              <a:solidFill>
                <a:schemeClr val="dk1"/>
              </a:solidFill>
              <a:latin typeface="Calibri"/>
              <a:ea typeface="Calibri"/>
              <a:cs typeface="Calibri"/>
              <a:sym typeface="Calibri"/>
            </a:endParaRPr>
          </a:p>
        </p:txBody>
      </p:sp>
      <p:sp>
        <p:nvSpPr>
          <p:cNvPr id="171" name="Google Shape;171;g7ea210d279_0_5"/>
          <p:cNvSpPr txBox="1"/>
          <p:nvPr/>
        </p:nvSpPr>
        <p:spPr>
          <a:xfrm>
            <a:off x="498775" y="2341950"/>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Vocabulary</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 name="Google Shape;172;g7ea210d279_0_5"/>
          <p:cNvSpPr txBox="1"/>
          <p:nvPr/>
        </p:nvSpPr>
        <p:spPr>
          <a:xfrm>
            <a:off x="498775" y="2831800"/>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Language</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 name="Google Shape;173;g7ea210d279_0_5"/>
          <p:cNvSpPr txBox="1"/>
          <p:nvPr/>
        </p:nvSpPr>
        <p:spPr>
          <a:xfrm>
            <a:off x="498775" y="3354300"/>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Research</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 name="Google Shape;174;g7ea210d279_0_5"/>
          <p:cNvSpPr txBox="1"/>
          <p:nvPr/>
        </p:nvSpPr>
        <p:spPr>
          <a:xfrm>
            <a:off x="498775" y="3834000"/>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Multimodal Literacies</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 name="Google Shape;175;g7ea210d279_0_5"/>
          <p:cNvSpPr txBox="1"/>
          <p:nvPr/>
        </p:nvSpPr>
        <p:spPr>
          <a:xfrm>
            <a:off x="498775" y="4286100"/>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*Independent Reading and Writing</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7da3e17590_0_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Why Do Student Conversations Matter?</a:t>
            </a:r>
            <a:endParaRPr/>
          </a:p>
        </p:txBody>
      </p:sp>
      <p:sp>
        <p:nvSpPr>
          <p:cNvPr id="181" name="Google Shape;181;g7da3e17590_0_4"/>
          <p:cNvSpPr txBox="1">
            <a:spLocks noGrp="1"/>
          </p:cNvSpPr>
          <p:nvPr>
            <p:ph type="body" idx="1"/>
          </p:nvPr>
        </p:nvSpPr>
        <p:spPr>
          <a:xfrm>
            <a:off x="457200" y="1451608"/>
            <a:ext cx="8229600" cy="66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b="1" dirty="0"/>
              <a:t>The 4 Cs of 21st Century Skills:</a:t>
            </a:r>
            <a:endParaRPr b="1" dirty="0"/>
          </a:p>
        </p:txBody>
      </p:sp>
      <p:sp>
        <p:nvSpPr>
          <p:cNvPr id="182" name="Google Shape;182;g7da3e17590_0_4"/>
          <p:cNvSpPr txBox="1"/>
          <p:nvPr/>
        </p:nvSpPr>
        <p:spPr>
          <a:xfrm>
            <a:off x="498775" y="2066300"/>
            <a:ext cx="5890200" cy="6621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Communication</a:t>
            </a:r>
            <a:endParaRPr sz="2600" b="0" i="0" u="none" strike="noStrike" cap="none">
              <a:solidFill>
                <a:schemeClr val="dk1"/>
              </a:solidFill>
              <a:latin typeface="Calibri"/>
              <a:ea typeface="Calibri"/>
              <a:cs typeface="Calibri"/>
              <a:sym typeface="Calibri"/>
            </a:endParaRPr>
          </a:p>
        </p:txBody>
      </p:sp>
      <p:sp>
        <p:nvSpPr>
          <p:cNvPr id="183" name="Google Shape;183;g7da3e17590_0_4"/>
          <p:cNvSpPr txBox="1"/>
          <p:nvPr/>
        </p:nvSpPr>
        <p:spPr>
          <a:xfrm>
            <a:off x="498775" y="2561125"/>
            <a:ext cx="58902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Collaboration</a:t>
            </a:r>
            <a:endParaRPr sz="2600" b="0" i="0" u="none" strike="noStrike" cap="none">
              <a:solidFill>
                <a:schemeClr val="dk1"/>
              </a:solidFill>
              <a:latin typeface="Calibri"/>
              <a:ea typeface="Calibri"/>
              <a:cs typeface="Calibri"/>
              <a:sym typeface="Calibri"/>
            </a:endParaRPr>
          </a:p>
        </p:txBody>
      </p:sp>
      <p:sp>
        <p:nvSpPr>
          <p:cNvPr id="184" name="Google Shape;184;g7da3e17590_0_4"/>
          <p:cNvSpPr txBox="1"/>
          <p:nvPr/>
        </p:nvSpPr>
        <p:spPr>
          <a:xfrm>
            <a:off x="498775" y="3105400"/>
            <a:ext cx="58902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Critical Thinking</a:t>
            </a:r>
            <a:endParaRPr sz="2600" b="0" i="0" u="none" strike="noStrike" cap="none">
              <a:solidFill>
                <a:schemeClr val="dk1"/>
              </a:solidFill>
              <a:latin typeface="Calibri"/>
              <a:ea typeface="Calibri"/>
              <a:cs typeface="Calibri"/>
              <a:sym typeface="Calibri"/>
            </a:endParaRPr>
          </a:p>
        </p:txBody>
      </p:sp>
      <p:sp>
        <p:nvSpPr>
          <p:cNvPr id="185" name="Google Shape;185;g7da3e17590_0_4"/>
          <p:cNvSpPr txBox="1"/>
          <p:nvPr/>
        </p:nvSpPr>
        <p:spPr>
          <a:xfrm>
            <a:off x="498775" y="3637350"/>
            <a:ext cx="58902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Creativity</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7da3e17590_0_15"/>
          <p:cNvSpPr txBox="1">
            <a:spLocks noGrp="1"/>
          </p:cNvSpPr>
          <p:nvPr>
            <p:ph type="title"/>
          </p:nvPr>
        </p:nvSpPr>
        <p:spPr>
          <a:xfrm>
            <a:off x="457200" y="-157734"/>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Why Do Student Conversations Matter?</a:t>
            </a:r>
            <a:endParaRPr/>
          </a:p>
        </p:txBody>
      </p:sp>
      <p:sp>
        <p:nvSpPr>
          <p:cNvPr id="191" name="Google Shape;191;g7da3e17590_0_15"/>
          <p:cNvSpPr txBox="1">
            <a:spLocks noGrp="1"/>
          </p:cNvSpPr>
          <p:nvPr>
            <p:ph type="body" idx="1"/>
          </p:nvPr>
        </p:nvSpPr>
        <p:spPr>
          <a:xfrm>
            <a:off x="457200" y="613408"/>
            <a:ext cx="8229600" cy="66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b="1"/>
              <a:t>Marzano’s TLE:</a:t>
            </a:r>
            <a:endParaRPr b="1"/>
          </a:p>
        </p:txBody>
      </p:sp>
      <p:sp>
        <p:nvSpPr>
          <p:cNvPr id="192" name="Google Shape;192;g7da3e17590_0_15"/>
          <p:cNvSpPr txBox="1"/>
          <p:nvPr/>
        </p:nvSpPr>
        <p:spPr>
          <a:xfrm>
            <a:off x="498775" y="999500"/>
            <a:ext cx="8229600" cy="6621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Using questions to help students elaborate on content</a:t>
            </a:r>
            <a:endParaRPr sz="2600" b="0" i="0" u="none" strike="noStrike" cap="none">
              <a:solidFill>
                <a:schemeClr val="dk1"/>
              </a:solidFill>
              <a:latin typeface="Calibri"/>
              <a:ea typeface="Calibri"/>
              <a:cs typeface="Calibri"/>
              <a:sym typeface="Calibri"/>
            </a:endParaRPr>
          </a:p>
        </p:txBody>
      </p:sp>
      <p:sp>
        <p:nvSpPr>
          <p:cNvPr id="193" name="Google Shape;193;g7da3e17590_0_15"/>
          <p:cNvSpPr txBox="1"/>
          <p:nvPr/>
        </p:nvSpPr>
        <p:spPr>
          <a:xfrm>
            <a:off x="498775" y="1418125"/>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Facilitate a student brainstorm</a:t>
            </a:r>
            <a:endParaRPr sz="2600" b="0" i="0" u="none" strike="noStrike" cap="none">
              <a:solidFill>
                <a:schemeClr val="dk1"/>
              </a:solidFill>
              <a:latin typeface="Calibri"/>
              <a:ea typeface="Calibri"/>
              <a:cs typeface="Calibri"/>
              <a:sym typeface="Calibri"/>
            </a:endParaRPr>
          </a:p>
        </p:txBody>
      </p:sp>
      <p:sp>
        <p:nvSpPr>
          <p:cNvPr id="194" name="Google Shape;194;g7da3e17590_0_15"/>
          <p:cNvSpPr txBox="1"/>
          <p:nvPr/>
        </p:nvSpPr>
        <p:spPr>
          <a:xfrm>
            <a:off x="498775" y="1886200"/>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TLE Conditions for </a:t>
            </a:r>
            <a:r>
              <a:rPr lang="en-US" sz="2600">
                <a:solidFill>
                  <a:schemeClr val="dk1"/>
                </a:solidFill>
                <a:latin typeface="Calibri"/>
                <a:ea typeface="Calibri"/>
                <a:cs typeface="Calibri"/>
                <a:sym typeface="Calibri"/>
              </a:rPr>
              <a:t>l</a:t>
            </a:r>
            <a:r>
              <a:rPr lang="en-US" sz="2600" b="0" i="0" u="none" strike="noStrike" cap="none">
                <a:solidFill>
                  <a:schemeClr val="dk1"/>
                </a:solidFill>
                <a:latin typeface="Calibri"/>
                <a:ea typeface="Calibri"/>
                <a:cs typeface="Calibri"/>
                <a:sym typeface="Calibri"/>
              </a:rPr>
              <a:t>earning: </a:t>
            </a:r>
            <a:r>
              <a:rPr lang="en-US" sz="2600">
                <a:solidFill>
                  <a:schemeClr val="dk1"/>
                </a:solidFill>
                <a:latin typeface="Calibri"/>
                <a:ea typeface="Calibri"/>
                <a:cs typeface="Calibri"/>
                <a:sym typeface="Calibri"/>
              </a:rPr>
              <a:t>o</a:t>
            </a:r>
            <a:r>
              <a:rPr lang="en-US" sz="2600" b="0" i="0" u="none" strike="noStrike" cap="none">
                <a:solidFill>
                  <a:schemeClr val="dk1"/>
                </a:solidFill>
                <a:latin typeface="Calibri"/>
                <a:ea typeface="Calibri"/>
                <a:cs typeface="Calibri"/>
                <a:sym typeface="Calibri"/>
              </a:rPr>
              <a:t>rganizing </a:t>
            </a:r>
            <a:r>
              <a:rPr lang="en-US" sz="2600">
                <a:solidFill>
                  <a:schemeClr val="dk1"/>
                </a:solidFill>
                <a:latin typeface="Calibri"/>
                <a:ea typeface="Calibri"/>
                <a:cs typeface="Calibri"/>
                <a:sym typeface="Calibri"/>
              </a:rPr>
              <a:t>s</a:t>
            </a:r>
            <a:r>
              <a:rPr lang="en-US" sz="2600" b="0" i="0" u="none" strike="noStrike" cap="none">
                <a:solidFill>
                  <a:schemeClr val="dk1"/>
                </a:solidFill>
                <a:latin typeface="Calibri"/>
                <a:ea typeface="Calibri"/>
                <a:cs typeface="Calibri"/>
                <a:sym typeface="Calibri"/>
              </a:rPr>
              <a:t>tudents to </a:t>
            </a:r>
            <a:r>
              <a:rPr lang="en-US" sz="2600">
                <a:solidFill>
                  <a:schemeClr val="dk1"/>
                </a:solidFill>
                <a:latin typeface="Calibri"/>
                <a:ea typeface="Calibri"/>
                <a:cs typeface="Calibri"/>
                <a:sym typeface="Calibri"/>
              </a:rPr>
              <a:t>i</a:t>
            </a:r>
            <a:r>
              <a:rPr lang="en-US" sz="2600" b="0" i="0" u="none" strike="noStrike" cap="none">
                <a:solidFill>
                  <a:schemeClr val="dk1"/>
                </a:solidFill>
                <a:latin typeface="Calibri"/>
                <a:ea typeface="Calibri"/>
                <a:cs typeface="Calibri"/>
                <a:sym typeface="Calibri"/>
              </a:rPr>
              <a:t>nteract with </a:t>
            </a:r>
            <a:r>
              <a:rPr lang="en-US" sz="2600">
                <a:solidFill>
                  <a:schemeClr val="dk1"/>
                </a:solidFill>
                <a:latin typeface="Calibri"/>
                <a:ea typeface="Calibri"/>
                <a:cs typeface="Calibri"/>
                <a:sym typeface="Calibri"/>
              </a:rPr>
              <a:t>c</a:t>
            </a:r>
            <a:r>
              <a:rPr lang="en-US" sz="2600" b="0" i="0" u="none" strike="noStrike" cap="none">
                <a:solidFill>
                  <a:schemeClr val="dk1"/>
                </a:solidFill>
                <a:latin typeface="Calibri"/>
                <a:ea typeface="Calibri"/>
                <a:cs typeface="Calibri"/>
                <a:sym typeface="Calibri"/>
              </a:rPr>
              <a:t>ontent</a:t>
            </a:r>
            <a:endParaRPr sz="2600" b="0" i="0" u="none" strike="noStrike" cap="none">
              <a:solidFill>
                <a:schemeClr val="dk1"/>
              </a:solidFill>
              <a:latin typeface="Calibri"/>
              <a:ea typeface="Calibri"/>
              <a:cs typeface="Calibri"/>
              <a:sym typeface="Calibri"/>
            </a:endParaRPr>
          </a:p>
        </p:txBody>
      </p:sp>
      <p:sp>
        <p:nvSpPr>
          <p:cNvPr id="195" name="Google Shape;195;g7da3e17590_0_15"/>
          <p:cNvSpPr txBox="1"/>
          <p:nvPr/>
        </p:nvSpPr>
        <p:spPr>
          <a:xfrm>
            <a:off x="498775" y="2722950"/>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Providing grouping strategies and interaction</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 name="Google Shape;196;g7da3e17590_0_15"/>
          <p:cNvSpPr txBox="1"/>
          <p:nvPr/>
        </p:nvSpPr>
        <p:spPr>
          <a:xfrm>
            <a:off x="498775" y="3136600"/>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Interacting responsibly</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7" name="Google Shape;197;g7da3e17590_0_15"/>
          <p:cNvSpPr txBox="1"/>
          <p:nvPr/>
        </p:nvSpPr>
        <p:spPr>
          <a:xfrm>
            <a:off x="498775" y="3580350"/>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Handling controversy</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 name="Google Shape;198;g7da3e17590_0_15"/>
          <p:cNvSpPr txBox="1"/>
          <p:nvPr/>
        </p:nvSpPr>
        <p:spPr>
          <a:xfrm>
            <a:off x="498775" y="4027775"/>
            <a:ext cx="8229600" cy="857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600" b="0" i="0" u="none" strike="noStrike" cap="none">
                <a:solidFill>
                  <a:schemeClr val="dk1"/>
                </a:solidFill>
                <a:latin typeface="Calibri"/>
                <a:ea typeface="Calibri"/>
                <a:cs typeface="Calibri"/>
                <a:sym typeface="Calibri"/>
              </a:rPr>
              <a:t>Various group processes and activities to reflect the taxonomy level learning targets</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7d28b7827d_1_8"/>
          <p:cNvSpPr txBox="1">
            <a:spLocks noGrp="1"/>
          </p:cNvSpPr>
          <p:nvPr>
            <p:ph type="ctrTitle"/>
          </p:nvPr>
        </p:nvSpPr>
        <p:spPr>
          <a:xfrm>
            <a:off x="533400" y="1028700"/>
            <a:ext cx="8067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What’s Everyone Talking About?: Student Conversations</a:t>
            </a:r>
            <a:endParaRPr/>
          </a:p>
        </p:txBody>
      </p:sp>
      <p:sp>
        <p:nvSpPr>
          <p:cNvPr id="73" name="Google Shape;73;g7d28b7827d_1_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a:t>Presenter Name Here</a:t>
            </a:r>
            <a:endParaRPr/>
          </a:p>
          <a:p>
            <a:pPr marL="0" lvl="0" indent="0" algn="l" rtl="0">
              <a:lnSpc>
                <a:spcPct val="100000"/>
              </a:lnSpc>
              <a:spcBef>
                <a:spcPts val="520"/>
              </a:spcBef>
              <a:spcAft>
                <a:spcPts val="0"/>
              </a:spcAft>
              <a:buSzPts val="26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7d28b7827d_1_260"/>
          <p:cNvSpPr txBox="1">
            <a:spLocks noGrp="1"/>
          </p:cNvSpPr>
          <p:nvPr>
            <p:ph type="title"/>
          </p:nvPr>
        </p:nvSpPr>
        <p:spPr>
          <a:xfrm>
            <a:off x="457200" y="2232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Why Do Student Conversations Matter?</a:t>
            </a:r>
            <a:endParaRPr/>
          </a:p>
        </p:txBody>
      </p:sp>
      <p:pic>
        <p:nvPicPr>
          <p:cNvPr id="204" name="Google Shape;204;g7d28b7827d_1_260" descr="A close up of a logo&#10;&#10;Description automatically generated"/>
          <p:cNvPicPr preferRelativeResize="0"/>
          <p:nvPr/>
        </p:nvPicPr>
        <p:blipFill rotWithShape="1">
          <a:blip r:embed="rId3">
            <a:alphaModFix/>
          </a:blip>
          <a:srcRect l="3526" r="8446"/>
          <a:stretch/>
        </p:blipFill>
        <p:spPr>
          <a:xfrm>
            <a:off x="2840019" y="1021977"/>
            <a:ext cx="3463962" cy="3486856"/>
          </a:xfrm>
          <a:prstGeom prst="rect">
            <a:avLst/>
          </a:prstGeom>
          <a:noFill/>
          <a:ln>
            <a:noFill/>
          </a:ln>
        </p:spPr>
      </p:pic>
      <p:sp>
        <p:nvSpPr>
          <p:cNvPr id="205" name="Google Shape;205;g7d28b7827d_1_260"/>
          <p:cNvSpPr txBox="1"/>
          <p:nvPr/>
        </p:nvSpPr>
        <p:spPr>
          <a:xfrm>
            <a:off x="3394038" y="4598895"/>
            <a:ext cx="23559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A5A5A5"/>
                </a:solidFill>
                <a:latin typeface="Calibri"/>
                <a:ea typeface="Calibri"/>
                <a:cs typeface="Calibri"/>
                <a:sym typeface="Calibri"/>
              </a:rPr>
              <a:t>Summit Learning and Stanford Center for Assessment. (n.d.) Cognitive Skills Rubric. </a:t>
            </a:r>
            <a:r>
              <a:rPr lang="en-US" sz="600" b="0" i="1" u="none" strike="noStrike" cap="none">
                <a:solidFill>
                  <a:srgbClr val="A5A5A5"/>
                </a:solidFill>
                <a:latin typeface="Calibri"/>
                <a:ea typeface="Calibri"/>
                <a:cs typeface="Calibri"/>
                <a:sym typeface="Calibri"/>
              </a:rPr>
              <a:t>Cognitive Skills Standards Alignment. </a:t>
            </a:r>
            <a:r>
              <a:rPr lang="en-US" sz="600" b="0" i="0" u="none" strike="noStrike" cap="none">
                <a:solidFill>
                  <a:srgbClr val="A5A5A5"/>
                </a:solidFill>
                <a:latin typeface="Calibri"/>
                <a:ea typeface="Calibri"/>
                <a:cs typeface="Calibri"/>
                <a:sym typeface="Calibri"/>
              </a:rPr>
              <a:t>Retrieved from https://cdn.summitlearning.org/assets/marketing/Cognitive-Skills-Document-Suite.pdf</a:t>
            </a:r>
            <a:endParaRPr sz="600" b="0" i="1" u="none" strike="noStrike" cap="none">
              <a:solidFill>
                <a:srgbClr val="A5A5A5"/>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7d28b7827d_1_5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Chain Notes</a:t>
            </a:r>
            <a:endParaRPr/>
          </a:p>
        </p:txBody>
      </p:sp>
      <p:sp>
        <p:nvSpPr>
          <p:cNvPr id="211" name="Google Shape;211;g7d28b7827d_1_54"/>
          <p:cNvSpPr txBox="1">
            <a:spLocks noGrp="1"/>
          </p:cNvSpPr>
          <p:nvPr>
            <p:ph type="body" idx="1"/>
          </p:nvPr>
        </p:nvSpPr>
        <p:spPr>
          <a:xfrm>
            <a:off x="457200" y="1451600"/>
            <a:ext cx="4394499" cy="32919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520"/>
              </a:spcBef>
              <a:spcAft>
                <a:spcPts val="0"/>
              </a:spcAft>
              <a:buSzPts val="2600"/>
              <a:buNone/>
            </a:pPr>
            <a:r>
              <a:rPr lang="en-US" sz="2400"/>
              <a:t>Without talking, read through the passage and highlight things that matter to you in your classroom.</a:t>
            </a:r>
            <a:endParaRPr sz="2400"/>
          </a:p>
          <a:p>
            <a:pPr marL="457200" lvl="0" indent="0" algn="l" rtl="0">
              <a:lnSpc>
                <a:spcPct val="100000"/>
              </a:lnSpc>
              <a:spcBef>
                <a:spcPts val="520"/>
              </a:spcBef>
              <a:spcAft>
                <a:spcPts val="0"/>
              </a:spcAft>
              <a:buSzPts val="2600"/>
              <a:buNone/>
            </a:pPr>
            <a:endParaRPr/>
          </a:p>
        </p:txBody>
      </p:sp>
      <p:pic>
        <p:nvPicPr>
          <p:cNvPr id="212" name="Google Shape;212;g7d28b7827d_1_54"/>
          <p:cNvPicPr preferRelativeResize="0"/>
          <p:nvPr/>
        </p:nvPicPr>
        <p:blipFill rotWithShape="1">
          <a:blip r:embed="rId3">
            <a:alphaModFix/>
          </a:blip>
          <a:srcRect/>
          <a:stretch/>
        </p:blipFill>
        <p:spPr>
          <a:xfrm>
            <a:off x="5979573" y="677373"/>
            <a:ext cx="2341300" cy="3043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731bbcb677_0_150"/>
          <p:cNvSpPr txBox="1">
            <a:spLocks noGrp="1"/>
          </p:cNvSpPr>
          <p:nvPr>
            <p:ph type="title"/>
          </p:nvPr>
        </p:nvSpPr>
        <p:spPr>
          <a:xfrm>
            <a:off x="457200" y="147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Trying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Chain Notes</a:t>
            </a:r>
            <a:endParaRPr/>
          </a:p>
        </p:txBody>
      </p:sp>
      <p:sp>
        <p:nvSpPr>
          <p:cNvPr id="218" name="Google Shape;218;g731bbcb677_0_150"/>
          <p:cNvSpPr txBox="1">
            <a:spLocks noGrp="1"/>
          </p:cNvSpPr>
          <p:nvPr>
            <p:ph type="body" idx="1"/>
          </p:nvPr>
        </p:nvSpPr>
        <p:spPr>
          <a:xfrm>
            <a:off x="457200" y="1146810"/>
            <a:ext cx="8229600" cy="3425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400"/>
              <a:t>In box 1 on the table, write one generic example of a non-substantive conversation.  </a:t>
            </a:r>
            <a:endParaRPr/>
          </a:p>
          <a:p>
            <a:pPr marL="63500" lvl="0" indent="0" algn="l" rtl="0">
              <a:lnSpc>
                <a:spcPct val="100000"/>
              </a:lnSpc>
              <a:spcBef>
                <a:spcPts val="520"/>
              </a:spcBef>
              <a:spcAft>
                <a:spcPts val="0"/>
              </a:spcAft>
              <a:buSzPts val="2600"/>
              <a:buNone/>
            </a:pPr>
            <a:endParaRPr sz="2400"/>
          </a:p>
          <a:p>
            <a:pPr marL="457200" lvl="0" indent="-393700" algn="l" rtl="0">
              <a:lnSpc>
                <a:spcPct val="100000"/>
              </a:lnSpc>
              <a:spcBef>
                <a:spcPts val="520"/>
              </a:spcBef>
              <a:spcAft>
                <a:spcPts val="0"/>
              </a:spcAft>
              <a:buSzPts val="2600"/>
              <a:buChar char="•"/>
            </a:pPr>
            <a:r>
              <a:rPr lang="en-US" sz="2400"/>
              <a:t>In box 2, building on what was written in box 1, write a generic example of a substantive conversation.</a:t>
            </a:r>
            <a:endParaRPr/>
          </a:p>
          <a:p>
            <a:pPr marL="63500" lvl="0" indent="0" algn="l" rtl="0">
              <a:lnSpc>
                <a:spcPct val="100000"/>
              </a:lnSpc>
              <a:spcBef>
                <a:spcPts val="520"/>
              </a:spcBef>
              <a:spcAft>
                <a:spcPts val="0"/>
              </a:spcAft>
              <a:buSzPts val="2600"/>
              <a:buNone/>
            </a:pPr>
            <a:endParaRPr sz="2400"/>
          </a:p>
          <a:p>
            <a:pPr marL="457200" lvl="0" indent="-393700" algn="l" rtl="0">
              <a:lnSpc>
                <a:spcPct val="100000"/>
              </a:lnSpc>
              <a:spcBef>
                <a:spcPts val="520"/>
              </a:spcBef>
              <a:spcAft>
                <a:spcPts val="0"/>
              </a:spcAft>
              <a:buSzPts val="2600"/>
              <a:buChar char="•"/>
            </a:pPr>
            <a:r>
              <a:rPr lang="en-US" sz="2400"/>
              <a:t>Pass your paper to the person on your right.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731bbcb677_0_21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Trying Chain Notes</a:t>
            </a:r>
            <a:endParaRPr/>
          </a:p>
        </p:txBody>
      </p:sp>
      <p:sp>
        <p:nvSpPr>
          <p:cNvPr id="224" name="Google Shape;224;g731bbcb677_0_21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400" dirty="0"/>
              <a:t>Read what was written in boxes 1 and 2. In boxes 3 and 4, write a specific example of non-substantive and substantive conversations that connect to the generic statement. </a:t>
            </a:r>
            <a:endParaRPr dirty="0"/>
          </a:p>
          <a:p>
            <a:pPr marL="63500" lvl="0" indent="0" algn="l" rtl="0">
              <a:lnSpc>
                <a:spcPct val="100000"/>
              </a:lnSpc>
              <a:spcBef>
                <a:spcPts val="520"/>
              </a:spcBef>
              <a:spcAft>
                <a:spcPts val="0"/>
              </a:spcAft>
              <a:buSzPts val="2600"/>
              <a:buNone/>
            </a:pPr>
            <a:endParaRPr sz="2400" dirty="0"/>
          </a:p>
          <a:p>
            <a:pPr marL="457200" lvl="0" indent="-393700" algn="l" rtl="0">
              <a:lnSpc>
                <a:spcPct val="100000"/>
              </a:lnSpc>
              <a:spcBef>
                <a:spcPts val="0"/>
              </a:spcBef>
              <a:spcAft>
                <a:spcPts val="0"/>
              </a:spcAft>
              <a:buSzPts val="2600"/>
              <a:buChar char="•"/>
            </a:pPr>
            <a:r>
              <a:rPr lang="en-US" sz="2400" dirty="0"/>
              <a:t>Pass the paper to the person on your right and repeat with another example of generic and specific examples.</a:t>
            </a:r>
            <a:endParaRPr dirty="0"/>
          </a:p>
          <a:p>
            <a:pPr marL="457200" lvl="0" indent="-228600" algn="l" rtl="0">
              <a:lnSpc>
                <a:spcPct val="100000"/>
              </a:lnSpc>
              <a:spcBef>
                <a:spcPts val="520"/>
              </a:spcBef>
              <a:spcAft>
                <a:spcPts val="0"/>
              </a:spcAft>
              <a:buClr>
                <a:schemeClr val="accent4"/>
              </a:buClr>
              <a:buSzPts val="26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7e6cc25471_0_13"/>
          <p:cNvSpPr txBox="1">
            <a:spLocks noGrp="1"/>
          </p:cNvSpPr>
          <p:nvPr>
            <p:ph type="title"/>
          </p:nvPr>
        </p:nvSpPr>
        <p:spPr>
          <a:xfrm>
            <a:off x="533400" y="-157734"/>
            <a:ext cx="83058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Trying Chain Notes</a:t>
            </a:r>
            <a:endParaRPr/>
          </a:p>
        </p:txBody>
      </p:sp>
      <p:graphicFrame>
        <p:nvGraphicFramePr>
          <p:cNvPr id="230" name="Google Shape;230;g7e6cc25471_0_13"/>
          <p:cNvGraphicFramePr/>
          <p:nvPr/>
        </p:nvGraphicFramePr>
        <p:xfrm>
          <a:off x="223700" y="775875"/>
          <a:ext cx="8797150" cy="3708380"/>
        </p:xfrm>
        <a:graphic>
          <a:graphicData uri="http://schemas.openxmlformats.org/drawingml/2006/table">
            <a:tbl>
              <a:tblPr>
                <a:noFill/>
                <a:tableStyleId>{FD202AB8-6332-4F93-8444-21096FBAB018}</a:tableStyleId>
              </a:tblPr>
              <a:tblGrid>
                <a:gridCol w="4398575">
                  <a:extLst>
                    <a:ext uri="{9D8B030D-6E8A-4147-A177-3AD203B41FA5}">
                      <a16:colId xmlns:a16="http://schemas.microsoft.com/office/drawing/2014/main" val="20000"/>
                    </a:ext>
                  </a:extLst>
                </a:gridCol>
                <a:gridCol w="4398575">
                  <a:extLst>
                    <a:ext uri="{9D8B030D-6E8A-4147-A177-3AD203B41FA5}">
                      <a16:colId xmlns:a16="http://schemas.microsoft.com/office/drawing/2014/main" val="20001"/>
                    </a:ext>
                  </a:extLst>
                </a:gridCol>
              </a:tblGrid>
              <a:tr h="345200">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latin typeface="Calibri"/>
                          <a:ea typeface="Calibri"/>
                          <a:cs typeface="Calibri"/>
                          <a:sym typeface="Calibri"/>
                        </a:rPr>
                        <a:t>No</a:t>
                      </a:r>
                      <a:r>
                        <a:rPr lang="en-US" sz="2200" b="1">
                          <a:latin typeface="Calibri"/>
                          <a:ea typeface="Calibri"/>
                          <a:cs typeface="Calibri"/>
                          <a:sym typeface="Calibri"/>
                        </a:rPr>
                        <a:t>n-</a:t>
                      </a:r>
                      <a:r>
                        <a:rPr lang="en-US" sz="2200" b="1" u="none" strike="noStrike" cap="none">
                          <a:latin typeface="Calibri"/>
                          <a:ea typeface="Calibri"/>
                          <a:cs typeface="Calibri"/>
                          <a:sym typeface="Calibri"/>
                        </a:rPr>
                        <a:t>Substantive Conversations</a:t>
                      </a:r>
                      <a:endParaRPr sz="2200" b="1" u="none" strike="noStrike" cap="none">
                        <a:latin typeface="Calibri"/>
                        <a:ea typeface="Calibri"/>
                        <a:cs typeface="Calibri"/>
                        <a:sym typeface="Calibri"/>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latin typeface="Calibri"/>
                          <a:ea typeface="Calibri"/>
                          <a:cs typeface="Calibri"/>
                          <a:sym typeface="Calibri"/>
                        </a:rPr>
                        <a:t>Substantive Conversations</a:t>
                      </a:r>
                      <a:endParaRPr sz="2200" b="1" u="none" strike="noStrike" cap="none">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0"/>
                  </a:ext>
                </a:extLst>
              </a:tr>
              <a:tr h="1595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595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231" name="Google Shape;231;g7e6cc25471_0_13"/>
          <p:cNvSpPr txBox="1"/>
          <p:nvPr/>
        </p:nvSpPr>
        <p:spPr>
          <a:xfrm>
            <a:off x="223650" y="2901875"/>
            <a:ext cx="4398600" cy="158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Students read factual content and discuss in pairs.</a:t>
            </a:r>
            <a:endParaRPr sz="2000" b="0" i="0" u="none" strike="noStrike" cap="none">
              <a:solidFill>
                <a:schemeClr val="dk1"/>
              </a:solidFill>
              <a:latin typeface="Calibri"/>
              <a:ea typeface="Calibri"/>
              <a:cs typeface="Calibri"/>
              <a:sym typeface="Calibri"/>
            </a:endParaRPr>
          </a:p>
        </p:txBody>
      </p:sp>
      <p:sp>
        <p:nvSpPr>
          <p:cNvPr id="232" name="Google Shape;232;g7e6cc25471_0_13"/>
          <p:cNvSpPr txBox="1"/>
          <p:nvPr/>
        </p:nvSpPr>
        <p:spPr>
          <a:xfrm>
            <a:off x="4622300" y="1282186"/>
            <a:ext cx="4398600" cy="160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Students manipulate factual content into an argument, conclusion, or hypothesis through negotiation with a partner.</a:t>
            </a:r>
            <a:endParaRPr sz="2000" b="0" i="0" u="none" strike="noStrike" cap="none">
              <a:solidFill>
                <a:srgbClr val="000000"/>
              </a:solidFill>
              <a:latin typeface="Calibri"/>
              <a:ea typeface="Calibri"/>
              <a:cs typeface="Calibri"/>
              <a:sym typeface="Calibri"/>
            </a:endParaRPr>
          </a:p>
        </p:txBody>
      </p:sp>
      <p:sp>
        <p:nvSpPr>
          <p:cNvPr id="233" name="Google Shape;233;g7e6cc25471_0_13"/>
          <p:cNvSpPr txBox="1"/>
          <p:nvPr/>
        </p:nvSpPr>
        <p:spPr>
          <a:xfrm>
            <a:off x="223650" y="1282187"/>
            <a:ext cx="4398600" cy="160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Two students take turns reading an article, then answer the questions at the bottom of the page.</a:t>
            </a:r>
            <a:endParaRPr sz="2000" b="0" i="0" u="none" strike="noStrike" cap="none">
              <a:solidFill>
                <a:schemeClr val="dk1"/>
              </a:solidFill>
              <a:latin typeface="Calibri"/>
              <a:ea typeface="Calibri"/>
              <a:cs typeface="Calibri"/>
              <a:sym typeface="Calibri"/>
            </a:endParaRPr>
          </a:p>
        </p:txBody>
      </p:sp>
      <p:sp>
        <p:nvSpPr>
          <p:cNvPr id="234" name="Google Shape;234;g7e6cc25471_0_13"/>
          <p:cNvSpPr txBox="1"/>
          <p:nvPr/>
        </p:nvSpPr>
        <p:spPr>
          <a:xfrm>
            <a:off x="4622300" y="2891118"/>
            <a:ext cx="4398600" cy="159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Students use a discussion with a peer to guide their progress through an experiment. They take their data and observations and work to draw a conclusion.</a:t>
            </a:r>
            <a:endParaRPr sz="20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1000"/>
                                        <p:tgtEl>
                                          <p:spTgt spid="23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 calcmode="lin" valueType="num">
                                      <p:cBhvr additive="base">
                                        <p:cTn id="12" dur="1000"/>
                                        <p:tgtEl>
                                          <p:spTgt spid="23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1"/>
                                        </p:tgtEl>
                                        <p:attrNameLst>
                                          <p:attrName>style.visibility</p:attrName>
                                        </p:attrNameLst>
                                      </p:cBhvr>
                                      <p:to>
                                        <p:strVal val="visible"/>
                                      </p:to>
                                    </p:set>
                                    <p:anim calcmode="lin" valueType="num">
                                      <p:cBhvr additive="base">
                                        <p:cTn id="17" dur="1000"/>
                                        <p:tgtEl>
                                          <p:spTgt spid="231"/>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34"/>
                                        </p:tgtEl>
                                        <p:attrNameLst>
                                          <p:attrName>style.visibility</p:attrName>
                                        </p:attrNameLst>
                                      </p:cBhvr>
                                      <p:to>
                                        <p:strVal val="visible"/>
                                      </p:to>
                                    </p:set>
                                    <p:anim calcmode="lin" valueType="num">
                                      <p:cBhvr additive="base">
                                        <p:cTn id="22" dur="1000"/>
                                        <p:tgtEl>
                                          <p:spTgt spid="2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7e6cc25471_0_2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How Can I Use This?</a:t>
            </a:r>
            <a:endParaRPr/>
          </a:p>
        </p:txBody>
      </p:sp>
      <p:sp>
        <p:nvSpPr>
          <p:cNvPr id="240" name="Google Shape;240;g7e6cc25471_0_24"/>
          <p:cNvSpPr txBox="1">
            <a:spLocks noGrp="1"/>
          </p:cNvSpPr>
          <p:nvPr>
            <p:ph type="body" idx="1"/>
          </p:nvPr>
        </p:nvSpPr>
        <p:spPr>
          <a:xfrm>
            <a:off x="457200" y="2137400"/>
            <a:ext cx="6055200" cy="145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sz="2800"/>
              <a:t>On your scatter plot, mark where you think the Chain Notes strategy falls.</a:t>
            </a:r>
            <a:endParaRPr/>
          </a:p>
          <a:p>
            <a:pPr marL="0" lvl="0" indent="0" algn="l" rtl="0">
              <a:lnSpc>
                <a:spcPct val="100000"/>
              </a:lnSpc>
              <a:spcBef>
                <a:spcPts val="520"/>
              </a:spcBef>
              <a:spcAft>
                <a:spcPts val="0"/>
              </a:spcAft>
              <a:buSzPts val="2600"/>
              <a:buNone/>
            </a:pPr>
            <a:endParaRPr/>
          </a:p>
        </p:txBody>
      </p:sp>
      <p:pic>
        <p:nvPicPr>
          <p:cNvPr id="241" name="Google Shape;241;g7e6cc25471_0_24"/>
          <p:cNvPicPr preferRelativeResize="0"/>
          <p:nvPr/>
        </p:nvPicPr>
        <p:blipFill rotWithShape="1">
          <a:blip r:embed="rId3">
            <a:alphaModFix/>
          </a:blip>
          <a:srcRect/>
          <a:stretch/>
        </p:blipFill>
        <p:spPr>
          <a:xfrm>
            <a:off x="6658625" y="1566250"/>
            <a:ext cx="2270402" cy="22704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7e6cc25471_0_30"/>
          <p:cNvSpPr txBox="1">
            <a:spLocks noGrp="1"/>
          </p:cNvSpPr>
          <p:nvPr>
            <p:ph type="title"/>
          </p:nvPr>
        </p:nvSpPr>
        <p:spPr>
          <a:xfrm>
            <a:off x="530352" y="4541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sz="4000"/>
              <a:t>Instructional Strategy Note Catcher</a:t>
            </a:r>
            <a:endParaRPr/>
          </a:p>
        </p:txBody>
      </p:sp>
      <p:sp>
        <p:nvSpPr>
          <p:cNvPr id="247" name="Google Shape;247;g7e6cc25471_0_30"/>
          <p:cNvSpPr txBox="1">
            <a:spLocks noGrp="1"/>
          </p:cNvSpPr>
          <p:nvPr>
            <p:ph type="body" idx="1"/>
          </p:nvPr>
        </p:nvSpPr>
        <p:spPr>
          <a:xfrm>
            <a:off x="530352" y="1799898"/>
            <a:ext cx="7772400" cy="1132200"/>
          </a:xfrm>
          <a:prstGeom prst="rect">
            <a:avLst/>
          </a:prstGeom>
          <a:noFill/>
          <a:ln>
            <a:noFill/>
          </a:ln>
        </p:spPr>
        <p:txBody>
          <a:bodyPr spcFirstLastPara="1" wrap="square" lIns="45700" tIns="45700" rIns="45700" bIns="45700" anchor="t" anchorCtr="0">
            <a:noAutofit/>
          </a:bodyPr>
          <a:lstStyle/>
          <a:p>
            <a:pPr marL="457200" lvl="0" indent="-228600" algn="l" rtl="0">
              <a:lnSpc>
                <a:spcPct val="100000"/>
              </a:lnSpc>
              <a:spcBef>
                <a:spcPts val="520"/>
              </a:spcBef>
              <a:spcAft>
                <a:spcPts val="0"/>
              </a:spcAft>
              <a:buSzPts val="2600"/>
              <a:buNone/>
            </a:pPr>
            <a:r>
              <a:rPr lang="en-US" sz="2800"/>
              <a:t>Fill in the “How Was It Used?” and “How Will I Use It?” columns for Chain Notes. </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7d28b7827d_1_7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a:t>I Think/We Think</a:t>
            </a:r>
            <a:endParaRPr/>
          </a:p>
        </p:txBody>
      </p:sp>
      <p:sp>
        <p:nvSpPr>
          <p:cNvPr id="253" name="Google Shape;253;g7d28b7827d_1_74"/>
          <p:cNvSpPr txBox="1">
            <a:spLocks noGrp="1"/>
          </p:cNvSpPr>
          <p:nvPr>
            <p:ph type="body" idx="1"/>
          </p:nvPr>
        </p:nvSpPr>
        <p:spPr>
          <a:xfrm>
            <a:off x="457200" y="1440064"/>
            <a:ext cx="6072692" cy="33261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400"/>
              <a:buNone/>
            </a:pPr>
            <a:r>
              <a:rPr lang="en-US" sz="2400"/>
              <a:t>Where would student conversations occur on the Summit platform?</a:t>
            </a:r>
            <a:endParaRPr sz="2400"/>
          </a:p>
          <a:p>
            <a:pPr marL="342900" lvl="0" indent="-342900" algn="l" rtl="0">
              <a:lnSpc>
                <a:spcPct val="100000"/>
              </a:lnSpc>
              <a:spcBef>
                <a:spcPts val="520"/>
              </a:spcBef>
              <a:spcAft>
                <a:spcPts val="0"/>
              </a:spcAft>
              <a:buSzPts val="2400"/>
              <a:buChar char="•"/>
            </a:pPr>
            <a:r>
              <a:rPr lang="en-US" sz="2400"/>
              <a:t>I Think: Personal Reflection</a:t>
            </a:r>
            <a:endParaRPr/>
          </a:p>
          <a:p>
            <a:pPr marL="800100" lvl="1" indent="-342900" algn="l" rtl="0">
              <a:lnSpc>
                <a:spcPct val="100000"/>
              </a:lnSpc>
              <a:spcBef>
                <a:spcPts val="520"/>
              </a:spcBef>
              <a:spcAft>
                <a:spcPts val="0"/>
              </a:spcAft>
              <a:buSzPts val="1530"/>
              <a:buChar char="●"/>
            </a:pPr>
            <a:r>
              <a:rPr lang="en-US"/>
              <a:t>Summit Teachers: Where in Summit’s focus areas or projects do I include student conversations?</a:t>
            </a:r>
            <a:endParaRPr sz="2400"/>
          </a:p>
          <a:p>
            <a:pPr marL="800100" lvl="1" indent="-342900" algn="l" rtl="0">
              <a:lnSpc>
                <a:spcPct val="100000"/>
              </a:lnSpc>
              <a:spcBef>
                <a:spcPts val="520"/>
              </a:spcBef>
              <a:spcAft>
                <a:spcPts val="0"/>
              </a:spcAft>
              <a:buSzPts val="1530"/>
              <a:buChar char="●"/>
            </a:pPr>
            <a:r>
              <a:rPr lang="en-US"/>
              <a:t>Non-Summit Teachers: How can I structure student conversations so that they are productive and increase critical thinking?</a:t>
            </a:r>
            <a:endParaRPr/>
          </a:p>
        </p:txBody>
      </p:sp>
      <p:pic>
        <p:nvPicPr>
          <p:cNvPr id="254" name="Google Shape;254;g7d28b7827d_1_74"/>
          <p:cNvPicPr preferRelativeResize="0"/>
          <p:nvPr/>
        </p:nvPicPr>
        <p:blipFill rotWithShape="1">
          <a:blip r:embed="rId3">
            <a:alphaModFix/>
          </a:blip>
          <a:srcRect/>
          <a:stretch/>
        </p:blipFill>
        <p:spPr>
          <a:xfrm>
            <a:off x="6466799" y="732375"/>
            <a:ext cx="2220000" cy="2860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7d28b7827d_1_27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I Think/We Think</a:t>
            </a:r>
            <a:endParaRPr/>
          </a:p>
        </p:txBody>
      </p:sp>
      <p:sp>
        <p:nvSpPr>
          <p:cNvPr id="260" name="Google Shape;260;g7d28b7827d_1_27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With your team members, department, or grade level, come to a consensus on where student conversations occur.</a:t>
            </a:r>
            <a:endParaRPr sz="2400"/>
          </a:p>
          <a:p>
            <a:pPr marL="457200" lvl="0" indent="-393700" algn="l" rtl="0">
              <a:lnSpc>
                <a:spcPct val="100000"/>
              </a:lnSpc>
              <a:spcBef>
                <a:spcPts val="0"/>
              </a:spcBef>
              <a:spcAft>
                <a:spcPts val="0"/>
              </a:spcAft>
              <a:buSzPts val="2600"/>
              <a:buChar char="•"/>
            </a:pPr>
            <a:r>
              <a:rPr lang="en-US" sz="2400"/>
              <a:t>Start by looking for commonalities and differences in your personal reflections.</a:t>
            </a:r>
            <a:endParaRPr sz="2400"/>
          </a:p>
          <a:p>
            <a:pPr marL="457200" lvl="0" indent="-393700" algn="l" rtl="0">
              <a:lnSpc>
                <a:spcPct val="100000"/>
              </a:lnSpc>
              <a:spcBef>
                <a:spcPts val="0"/>
              </a:spcBef>
              <a:spcAft>
                <a:spcPts val="0"/>
              </a:spcAft>
              <a:buSzPts val="2600"/>
              <a:buChar char="•"/>
            </a:pPr>
            <a:r>
              <a:rPr lang="en-US" sz="2400"/>
              <a:t>What can be combined?</a:t>
            </a:r>
            <a:endParaRPr sz="2400"/>
          </a:p>
          <a:p>
            <a:pPr marL="457200" lvl="0" indent="-393700" algn="l" rtl="0">
              <a:lnSpc>
                <a:spcPct val="100000"/>
              </a:lnSpc>
              <a:spcBef>
                <a:spcPts val="0"/>
              </a:spcBef>
              <a:spcAft>
                <a:spcPts val="0"/>
              </a:spcAft>
              <a:buSzPts val="2600"/>
              <a:buChar char="•"/>
            </a:pPr>
            <a:r>
              <a:rPr lang="en-US" sz="2400"/>
              <a:t>What is too generic or vague?</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731bbcb677_0_29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Putting It Together</a:t>
            </a:r>
            <a:endParaRPr/>
          </a:p>
        </p:txBody>
      </p:sp>
      <p:sp>
        <p:nvSpPr>
          <p:cNvPr id="266" name="Google Shape;266;g731bbcb677_0_296"/>
          <p:cNvSpPr txBox="1">
            <a:spLocks noGrp="1"/>
          </p:cNvSpPr>
          <p:nvPr>
            <p:ph type="body" idx="1"/>
          </p:nvPr>
        </p:nvSpPr>
        <p:spPr>
          <a:xfrm>
            <a:off x="457200" y="1756400"/>
            <a:ext cx="5001600" cy="14562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accent4"/>
              </a:buClr>
              <a:buSzPts val="2600"/>
              <a:buFont typeface="Arial"/>
              <a:buChar char="•"/>
            </a:pPr>
            <a:r>
              <a:rPr lang="en-US" sz="2400"/>
              <a:t>On your scatter plot, mark where you think the I Think/We Think strategy falls.</a:t>
            </a:r>
            <a:endParaRPr/>
          </a:p>
          <a:p>
            <a:pPr marL="0" lvl="0" indent="0" algn="l" rtl="0">
              <a:lnSpc>
                <a:spcPct val="100000"/>
              </a:lnSpc>
              <a:spcBef>
                <a:spcPts val="520"/>
              </a:spcBef>
              <a:spcAft>
                <a:spcPts val="0"/>
              </a:spcAft>
              <a:buSzPts val="2600"/>
              <a:buNone/>
            </a:pPr>
            <a:endParaRPr sz="2400"/>
          </a:p>
          <a:p>
            <a:pPr marL="457200" lvl="0" indent="-393700" algn="l" rtl="0">
              <a:lnSpc>
                <a:spcPct val="100000"/>
              </a:lnSpc>
              <a:spcBef>
                <a:spcPts val="520"/>
              </a:spcBef>
              <a:spcAft>
                <a:spcPts val="0"/>
              </a:spcAft>
              <a:buSzPts val="2600"/>
              <a:buChar char="•"/>
            </a:pPr>
            <a:r>
              <a:rPr lang="en-US" sz="2400"/>
              <a:t>Based on your scatter plot, do student conversations happen in just one way?</a:t>
            </a:r>
            <a:endParaRPr sz="2400"/>
          </a:p>
          <a:p>
            <a:pPr marL="0" lvl="0" indent="0" algn="l" rtl="0">
              <a:lnSpc>
                <a:spcPct val="100000"/>
              </a:lnSpc>
              <a:spcBef>
                <a:spcPts val="520"/>
              </a:spcBef>
              <a:spcAft>
                <a:spcPts val="0"/>
              </a:spcAft>
              <a:buSzPts val="2600"/>
              <a:buNone/>
            </a:pPr>
            <a:endParaRPr/>
          </a:p>
        </p:txBody>
      </p:sp>
      <p:pic>
        <p:nvPicPr>
          <p:cNvPr id="267" name="Google Shape;267;g731bbcb677_0_296"/>
          <p:cNvPicPr preferRelativeResize="0"/>
          <p:nvPr/>
        </p:nvPicPr>
        <p:blipFill rotWithShape="1">
          <a:blip r:embed="rId3">
            <a:alphaModFix/>
          </a:blip>
          <a:srcRect/>
          <a:stretch/>
        </p:blipFill>
        <p:spPr>
          <a:xfrm>
            <a:off x="5707773" y="1154900"/>
            <a:ext cx="2663777" cy="2742323"/>
          </a:xfrm>
          <a:prstGeom prst="rect">
            <a:avLst/>
          </a:prstGeom>
          <a:noFill/>
          <a:ln>
            <a:noFill/>
          </a:ln>
        </p:spPr>
      </p:pic>
      <p:grpSp>
        <p:nvGrpSpPr>
          <p:cNvPr id="268" name="Google Shape;268;g731bbcb677_0_296"/>
          <p:cNvGrpSpPr/>
          <p:nvPr/>
        </p:nvGrpSpPr>
        <p:grpSpPr>
          <a:xfrm>
            <a:off x="7207844" y="1724535"/>
            <a:ext cx="952485" cy="679051"/>
            <a:chOff x="7067950" y="2051575"/>
            <a:chExt cx="811800" cy="562175"/>
          </a:xfrm>
        </p:grpSpPr>
        <p:sp>
          <p:nvSpPr>
            <p:cNvPr id="269" name="Google Shape;269;g731bbcb677_0_296"/>
            <p:cNvSpPr txBox="1"/>
            <p:nvPr/>
          </p:nvSpPr>
          <p:spPr>
            <a:xfrm>
              <a:off x="7067950" y="2196150"/>
              <a:ext cx="811800" cy="41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Roundabout Conversat</a:t>
              </a:r>
              <a:r>
                <a:rPr lang="en-US" sz="900" b="1">
                  <a:latin typeface="Calibri"/>
                  <a:ea typeface="Calibri"/>
                  <a:cs typeface="Calibri"/>
                  <a:sym typeface="Calibri"/>
                </a:rPr>
                <a:t>ions</a:t>
              </a:r>
              <a:endParaRPr sz="900" b="1" i="0" u="none" strike="noStrike" cap="none">
                <a:solidFill>
                  <a:srgbClr val="000000"/>
                </a:solidFill>
                <a:latin typeface="Calibri"/>
                <a:ea typeface="Calibri"/>
                <a:cs typeface="Calibri"/>
                <a:sym typeface="Calibri"/>
              </a:endParaRPr>
            </a:p>
          </p:txBody>
        </p:sp>
        <p:sp>
          <p:nvSpPr>
            <p:cNvPr id="270" name="Google Shape;270;g731bbcb677_0_296"/>
            <p:cNvSpPr/>
            <p:nvPr/>
          </p:nvSpPr>
          <p:spPr>
            <a:xfrm>
              <a:off x="7405300" y="2051575"/>
              <a:ext cx="137100" cy="1371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1" name="Google Shape;271;g731bbcb677_0_296"/>
          <p:cNvGrpSpPr/>
          <p:nvPr/>
        </p:nvGrpSpPr>
        <p:grpSpPr>
          <a:xfrm>
            <a:off x="6263500" y="1748539"/>
            <a:ext cx="802185" cy="679051"/>
            <a:chOff x="8001775" y="2051575"/>
            <a:chExt cx="683700" cy="562175"/>
          </a:xfrm>
        </p:grpSpPr>
        <p:sp>
          <p:nvSpPr>
            <p:cNvPr id="272" name="Google Shape;272;g731bbcb677_0_296"/>
            <p:cNvSpPr txBox="1"/>
            <p:nvPr/>
          </p:nvSpPr>
          <p:spPr>
            <a:xfrm>
              <a:off x="8001775" y="2196150"/>
              <a:ext cx="683700" cy="41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I Think/</a:t>
              </a: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We Think</a:t>
              </a:r>
              <a:endParaRPr sz="900" b="1" i="0" u="none" strike="noStrike" cap="none">
                <a:solidFill>
                  <a:srgbClr val="000000"/>
                </a:solidFill>
                <a:latin typeface="Calibri"/>
                <a:ea typeface="Calibri"/>
                <a:cs typeface="Calibri"/>
                <a:sym typeface="Calibri"/>
              </a:endParaRPr>
            </a:p>
          </p:txBody>
        </p:sp>
        <p:sp>
          <p:nvSpPr>
            <p:cNvPr id="273" name="Google Shape;273;g731bbcb677_0_296"/>
            <p:cNvSpPr/>
            <p:nvPr/>
          </p:nvSpPr>
          <p:spPr>
            <a:xfrm>
              <a:off x="8275075" y="2051575"/>
              <a:ext cx="137100" cy="1371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4" name="Google Shape;274;g731bbcb677_0_296"/>
          <p:cNvGrpSpPr/>
          <p:nvPr/>
        </p:nvGrpSpPr>
        <p:grpSpPr>
          <a:xfrm>
            <a:off x="7207845" y="2788318"/>
            <a:ext cx="952485" cy="670022"/>
            <a:chOff x="7067950" y="2926025"/>
            <a:chExt cx="811800" cy="554700"/>
          </a:xfrm>
        </p:grpSpPr>
        <p:sp>
          <p:nvSpPr>
            <p:cNvPr id="275" name="Google Shape;275;g731bbcb677_0_296"/>
            <p:cNvSpPr txBox="1"/>
            <p:nvPr/>
          </p:nvSpPr>
          <p:spPr>
            <a:xfrm>
              <a:off x="7067950" y="3063125"/>
              <a:ext cx="811800" cy="41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Magnetic Statements</a:t>
              </a:r>
              <a:endParaRPr sz="900" b="1" i="0" u="none" strike="noStrike" cap="none">
                <a:solidFill>
                  <a:srgbClr val="000000"/>
                </a:solidFill>
                <a:latin typeface="Calibri"/>
                <a:ea typeface="Calibri"/>
                <a:cs typeface="Calibri"/>
                <a:sym typeface="Calibri"/>
              </a:endParaRPr>
            </a:p>
          </p:txBody>
        </p:sp>
        <p:sp>
          <p:nvSpPr>
            <p:cNvPr id="276" name="Google Shape;276;g731bbcb677_0_296"/>
            <p:cNvSpPr/>
            <p:nvPr/>
          </p:nvSpPr>
          <p:spPr>
            <a:xfrm>
              <a:off x="7405300" y="2926025"/>
              <a:ext cx="137100" cy="1371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7" name="Google Shape;277;g731bbcb677_0_296"/>
          <p:cNvGrpSpPr/>
          <p:nvPr/>
        </p:nvGrpSpPr>
        <p:grpSpPr>
          <a:xfrm>
            <a:off x="6320528" y="2788318"/>
            <a:ext cx="688140" cy="670022"/>
            <a:chOff x="8050375" y="2926025"/>
            <a:chExt cx="586500" cy="554700"/>
          </a:xfrm>
        </p:grpSpPr>
        <p:sp>
          <p:nvSpPr>
            <p:cNvPr id="278" name="Google Shape;278;g731bbcb677_0_296"/>
            <p:cNvSpPr txBox="1"/>
            <p:nvPr/>
          </p:nvSpPr>
          <p:spPr>
            <a:xfrm>
              <a:off x="8050375" y="3063125"/>
              <a:ext cx="586500" cy="41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Chain Notes</a:t>
              </a:r>
              <a:endParaRPr sz="900" b="1" i="0" u="none" strike="noStrike" cap="none">
                <a:solidFill>
                  <a:srgbClr val="000000"/>
                </a:solidFill>
                <a:latin typeface="Calibri"/>
                <a:ea typeface="Calibri"/>
                <a:cs typeface="Calibri"/>
                <a:sym typeface="Calibri"/>
              </a:endParaRPr>
            </a:p>
          </p:txBody>
        </p:sp>
        <p:sp>
          <p:nvSpPr>
            <p:cNvPr id="279" name="Google Shape;279;g731bbcb677_0_296"/>
            <p:cNvSpPr/>
            <p:nvPr/>
          </p:nvSpPr>
          <p:spPr>
            <a:xfrm>
              <a:off x="8275075" y="2926025"/>
              <a:ext cx="137100" cy="1371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title"/>
          </p:nvPr>
        </p:nvSpPr>
        <p:spPr>
          <a:xfrm>
            <a:off x="530352" y="544677"/>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GEAR UP OKC Goals</a:t>
            </a:r>
            <a:endParaRPr/>
          </a:p>
        </p:txBody>
      </p:sp>
      <p:sp>
        <p:nvSpPr>
          <p:cNvPr id="79" name="Google Shape;79;p1"/>
          <p:cNvSpPr txBox="1">
            <a:spLocks noGrp="1"/>
          </p:cNvSpPr>
          <p:nvPr>
            <p:ph type="body" idx="1"/>
          </p:nvPr>
        </p:nvSpPr>
        <p:spPr>
          <a:xfrm>
            <a:off x="530352" y="1624697"/>
            <a:ext cx="7772400" cy="3301263"/>
          </a:xfrm>
          <a:prstGeom prst="rect">
            <a:avLst/>
          </a:prstGeom>
          <a:noFill/>
          <a:ln>
            <a:noFill/>
          </a:ln>
        </p:spPr>
        <p:txBody>
          <a:bodyPr spcFirstLastPara="1" wrap="square" lIns="45700" tIns="45700" rIns="45700" bIns="45700" anchor="t" anchorCtr="0">
            <a:noAutofit/>
          </a:bodyPr>
          <a:lstStyle/>
          <a:p>
            <a:pPr marL="457200" lvl="0" indent="-368300" algn="l" rtl="0">
              <a:lnSpc>
                <a:spcPct val="115000"/>
              </a:lnSpc>
              <a:spcBef>
                <a:spcPts val="0"/>
              </a:spcBef>
              <a:spcAft>
                <a:spcPts val="0"/>
              </a:spcAft>
              <a:buClr>
                <a:schemeClr val="lt1"/>
              </a:buClr>
              <a:buSzPts val="2200"/>
              <a:buFont typeface="Calibri"/>
              <a:buAutoNum type="arabicPeriod"/>
            </a:pPr>
            <a:r>
              <a:rPr lang="en-US" sz="2200"/>
              <a:t>Increase students’ engagement in learning.</a:t>
            </a:r>
            <a:endParaRPr/>
          </a:p>
          <a:p>
            <a:pPr marL="457200" lvl="0" indent="-368300" algn="l" rtl="0">
              <a:lnSpc>
                <a:spcPct val="115000"/>
              </a:lnSpc>
              <a:spcBef>
                <a:spcPts val="0"/>
              </a:spcBef>
              <a:spcAft>
                <a:spcPts val="0"/>
              </a:spcAft>
              <a:buClr>
                <a:schemeClr val="lt1"/>
              </a:buClr>
              <a:buSzPts val="2200"/>
              <a:buFont typeface="Calibri"/>
              <a:buAutoNum type="arabicPeriod"/>
            </a:pPr>
            <a:r>
              <a:rPr lang="en-US" sz="2200"/>
              <a:t>Increase students’ academic preparation for PSE upon graduation.</a:t>
            </a:r>
            <a:endParaRPr/>
          </a:p>
          <a:p>
            <a:pPr marL="457200" lvl="0" indent="-368300" algn="l" rtl="0">
              <a:lnSpc>
                <a:spcPct val="115000"/>
              </a:lnSpc>
              <a:spcBef>
                <a:spcPts val="0"/>
              </a:spcBef>
              <a:spcAft>
                <a:spcPts val="0"/>
              </a:spcAft>
              <a:buClr>
                <a:schemeClr val="lt1"/>
              </a:buClr>
              <a:buSzPts val="2200"/>
              <a:buFont typeface="Calibri"/>
              <a:buAutoNum type="arabicPeriod"/>
            </a:pPr>
            <a:r>
              <a:rPr lang="en-US" sz="2200"/>
              <a:t>Increase schools’ high school graduation and PSE enrollment rates.</a:t>
            </a:r>
            <a:endParaRPr/>
          </a:p>
          <a:p>
            <a:pPr marL="457200" lvl="0" indent="-368300" algn="l" rtl="0">
              <a:lnSpc>
                <a:spcPct val="115000"/>
              </a:lnSpc>
              <a:spcBef>
                <a:spcPts val="0"/>
              </a:spcBef>
              <a:spcAft>
                <a:spcPts val="0"/>
              </a:spcAft>
              <a:buClr>
                <a:schemeClr val="lt1"/>
              </a:buClr>
              <a:buSzPts val="2200"/>
              <a:buFont typeface="Calibri"/>
              <a:buAutoNum type="arabicPeriod"/>
            </a:pPr>
            <a:r>
              <a:rPr lang="en-US" sz="2200"/>
              <a:t>Increase students’ and their families’ knowledge of PSE options, preparation, and financing.</a:t>
            </a: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7e6cc25471_0_41"/>
          <p:cNvSpPr txBox="1">
            <a:spLocks noGrp="1"/>
          </p:cNvSpPr>
          <p:nvPr>
            <p:ph type="title"/>
          </p:nvPr>
        </p:nvSpPr>
        <p:spPr>
          <a:xfrm>
            <a:off x="530352" y="4541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sz="4000"/>
              <a:t>Instructional Strategy Note Catcher</a:t>
            </a:r>
            <a:endParaRPr sz="4000"/>
          </a:p>
        </p:txBody>
      </p:sp>
      <p:sp>
        <p:nvSpPr>
          <p:cNvPr id="285" name="Google Shape;285;g7e6cc25471_0_41"/>
          <p:cNvSpPr txBox="1">
            <a:spLocks noGrp="1"/>
          </p:cNvSpPr>
          <p:nvPr>
            <p:ph type="body" idx="1"/>
          </p:nvPr>
        </p:nvSpPr>
        <p:spPr>
          <a:xfrm>
            <a:off x="530352" y="1799898"/>
            <a:ext cx="7772400" cy="1132200"/>
          </a:xfrm>
          <a:prstGeom prst="rect">
            <a:avLst/>
          </a:prstGeom>
          <a:noFill/>
          <a:ln>
            <a:noFill/>
          </a:ln>
        </p:spPr>
        <p:txBody>
          <a:bodyPr spcFirstLastPara="1" wrap="square" lIns="45700" tIns="45700" rIns="45700" bIns="45700" anchor="t" anchorCtr="0">
            <a:noAutofit/>
          </a:bodyPr>
          <a:lstStyle/>
          <a:p>
            <a:pPr marL="457200" lvl="0" indent="-228600" algn="l" rtl="0">
              <a:lnSpc>
                <a:spcPct val="100000"/>
              </a:lnSpc>
              <a:spcBef>
                <a:spcPts val="520"/>
              </a:spcBef>
              <a:spcAft>
                <a:spcPts val="0"/>
              </a:spcAft>
              <a:buSzPts val="2600"/>
              <a:buNone/>
            </a:pPr>
            <a:r>
              <a:rPr lang="en-US" sz="2400"/>
              <a:t>Fill in the “How Was It Used?” and “How Will I Use It?” columns for I Think/We Think.</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7d28b7827d_1_7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Goal Setting: Classroom Conversations</a:t>
            </a:r>
            <a:endParaRPr/>
          </a:p>
        </p:txBody>
      </p:sp>
      <p:sp>
        <p:nvSpPr>
          <p:cNvPr id="291" name="Google Shape;291;g7d28b7827d_1_7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Writing a SMART Goal</a:t>
            </a:r>
            <a:endParaRPr/>
          </a:p>
          <a:p>
            <a:pPr marL="914400" lvl="1" indent="-325755" algn="l" rtl="0">
              <a:lnSpc>
                <a:spcPct val="100000"/>
              </a:lnSpc>
              <a:spcBef>
                <a:spcPts val="0"/>
              </a:spcBef>
              <a:spcAft>
                <a:spcPts val="0"/>
              </a:spcAft>
              <a:buSzPts val="1530"/>
              <a:buChar char="●"/>
            </a:pPr>
            <a:r>
              <a:rPr lang="en-US"/>
              <a:t>When and where will I increase student conversations in my class?</a:t>
            </a:r>
            <a:endParaRPr/>
          </a:p>
          <a:p>
            <a:pPr marL="914400" lvl="1" indent="-325755" algn="l" rtl="0">
              <a:lnSpc>
                <a:spcPct val="100000"/>
              </a:lnSpc>
              <a:spcBef>
                <a:spcPts val="0"/>
              </a:spcBef>
              <a:spcAft>
                <a:spcPts val="0"/>
              </a:spcAft>
              <a:buSzPts val="1530"/>
              <a:buChar char="●"/>
            </a:pPr>
            <a:r>
              <a:rPr lang="en-US"/>
              <a:t>How much and how often will student conversations occur? By what percentage will they increase?</a:t>
            </a:r>
            <a:endParaRPr/>
          </a:p>
          <a:p>
            <a:pPr marL="914400" lvl="1" indent="-325755" algn="l" rtl="0">
              <a:lnSpc>
                <a:spcPct val="100000"/>
              </a:lnSpc>
              <a:spcBef>
                <a:spcPts val="0"/>
              </a:spcBef>
              <a:spcAft>
                <a:spcPts val="0"/>
              </a:spcAft>
              <a:buSzPts val="1530"/>
              <a:buChar char="●"/>
            </a:pPr>
            <a:r>
              <a:rPr lang="en-US"/>
              <a:t>What steps will I take to implement my SMART goal?</a:t>
            </a:r>
            <a:endParaRPr/>
          </a:p>
          <a:p>
            <a:pPr marL="914400" lvl="1" indent="-325755" algn="l" rtl="0">
              <a:lnSpc>
                <a:spcPct val="100000"/>
              </a:lnSpc>
              <a:spcBef>
                <a:spcPts val="0"/>
              </a:spcBef>
              <a:spcAft>
                <a:spcPts val="0"/>
              </a:spcAft>
              <a:buSzPts val="1530"/>
              <a:buChar char="●"/>
            </a:pPr>
            <a:r>
              <a:rPr lang="en-US"/>
              <a:t>Who can help me with this goal? How will I know I have achieved an increase?</a:t>
            </a:r>
            <a:endParaRPr/>
          </a:p>
          <a:p>
            <a:pPr marL="914400" lvl="1" indent="-325755" algn="l" rtl="0">
              <a:lnSpc>
                <a:spcPct val="100000"/>
              </a:lnSpc>
              <a:spcBef>
                <a:spcPts val="0"/>
              </a:spcBef>
              <a:spcAft>
                <a:spcPts val="0"/>
              </a:spcAft>
              <a:buSzPts val="1530"/>
              <a:buChar char="●"/>
            </a:pPr>
            <a:r>
              <a:rPr lang="en-US"/>
              <a:t>When will this begin?</a:t>
            </a:r>
            <a:endParaRPr/>
          </a:p>
          <a:p>
            <a:pPr marL="457200" lvl="0" indent="-393700" algn="l" rtl="0">
              <a:lnSpc>
                <a:spcPct val="100000"/>
              </a:lnSpc>
              <a:spcBef>
                <a:spcPts val="0"/>
              </a:spcBef>
              <a:spcAft>
                <a:spcPts val="0"/>
              </a:spcAft>
              <a:buSzPts val="2600"/>
              <a:buChar char="•"/>
            </a:pPr>
            <a:r>
              <a:rPr lang="en-US"/>
              <a:t>PLC Accountability Partners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7ea210d279_0_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Rapid Feedback</a:t>
            </a:r>
            <a:endParaRPr/>
          </a:p>
        </p:txBody>
      </p:sp>
      <p:sp>
        <p:nvSpPr>
          <p:cNvPr id="297" name="Google Shape;297;g7ea210d279_0_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731bbcb677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Observations From the Field</a:t>
            </a:r>
            <a:endParaRPr/>
          </a:p>
        </p:txBody>
      </p:sp>
      <p:sp>
        <p:nvSpPr>
          <p:cNvPr id="85" name="Google Shape;85;g731bbcb677_0_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Clr>
                <a:schemeClr val="accent4"/>
              </a:buClr>
              <a:buSzPts val="2600"/>
              <a:buFont typeface="Arial"/>
              <a:buChar char="•"/>
            </a:pPr>
            <a:r>
              <a:rPr lang="en-US"/>
              <a:t>A teacher wanted to increase student voice. </a:t>
            </a:r>
            <a:endParaRPr/>
          </a:p>
          <a:p>
            <a:pPr marL="457200" lvl="0" indent="-393700" algn="l" rtl="0">
              <a:lnSpc>
                <a:spcPct val="100000"/>
              </a:lnSpc>
              <a:spcBef>
                <a:spcPts val="520"/>
              </a:spcBef>
              <a:spcAft>
                <a:spcPts val="0"/>
              </a:spcAft>
              <a:buClr>
                <a:schemeClr val="accent4"/>
              </a:buClr>
              <a:buSzPts val="2600"/>
              <a:buFont typeface="Arial"/>
              <a:buChar char="•"/>
            </a:pPr>
            <a:r>
              <a:rPr lang="en-US"/>
              <a:t>I went to observe a teacher trying out a new strategy.</a:t>
            </a:r>
            <a:endParaRPr/>
          </a:p>
          <a:p>
            <a:pPr marL="457200" lvl="0" indent="-393700" algn="l" rtl="0">
              <a:lnSpc>
                <a:spcPct val="100000"/>
              </a:lnSpc>
              <a:spcBef>
                <a:spcPts val="520"/>
              </a:spcBef>
              <a:spcAft>
                <a:spcPts val="0"/>
              </a:spcAft>
              <a:buClr>
                <a:schemeClr val="accent4"/>
              </a:buClr>
              <a:buSzPts val="2600"/>
              <a:buFont typeface="Arial"/>
              <a:buChar char="•"/>
            </a:pPr>
            <a:r>
              <a:rPr lang="en-US"/>
              <a:t>We Swivled this observation.</a:t>
            </a:r>
            <a:endParaRPr/>
          </a:p>
          <a:p>
            <a:pPr marL="457200" lvl="0" indent="-393700" algn="l" rtl="0">
              <a:lnSpc>
                <a:spcPct val="100000"/>
              </a:lnSpc>
              <a:spcBef>
                <a:spcPts val="520"/>
              </a:spcBef>
              <a:spcAft>
                <a:spcPts val="0"/>
              </a:spcAft>
              <a:buClr>
                <a:schemeClr val="accent4"/>
              </a:buClr>
              <a:buSzPts val="2600"/>
              <a:buFont typeface="Arial"/>
              <a:buChar char="•"/>
            </a:pPr>
            <a:r>
              <a:rPr lang="en-US"/>
              <a:t>Let’s debrief it together.</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731bbcb677_0_5"/>
          <p:cNvSpPr txBox="1"/>
          <p:nvPr/>
        </p:nvSpPr>
        <p:spPr>
          <a:xfrm>
            <a:off x="515746" y="4631350"/>
            <a:ext cx="3058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solidFill>
                  <a:schemeClr val="accent5"/>
                </a:solidFill>
                <a:latin typeface="Arial"/>
                <a:ea typeface="Arial"/>
                <a:cs typeface="Arial"/>
                <a:sym typeface="Arial"/>
              </a:rPr>
              <a:t>South Park Season 17 Episode 2</a:t>
            </a:r>
            <a:endParaRPr dirty="0"/>
          </a:p>
        </p:txBody>
      </p:sp>
      <p:pic>
        <p:nvPicPr>
          <p:cNvPr id="91" name="Google Shape;91;g731bbcb677_0_5" title="Student Conversations.mp4">
            <a:hlinkClick r:id="rId3"/>
          </p:cNvPr>
          <p:cNvPicPr preferRelativeResize="0"/>
          <p:nvPr/>
        </p:nvPicPr>
        <p:blipFill>
          <a:blip r:embed="rId4">
            <a:alphaModFix/>
          </a:blip>
          <a:stretch>
            <a:fillRect/>
          </a:stretch>
        </p:blipFill>
        <p:spPr>
          <a:xfrm>
            <a:off x="1243450" y="204350"/>
            <a:ext cx="5813725" cy="4356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731bbcb677_0_10"/>
          <p:cNvSpPr txBox="1">
            <a:spLocks noGrp="1"/>
          </p:cNvSpPr>
          <p:nvPr>
            <p:ph type="title"/>
          </p:nvPr>
        </p:nvSpPr>
        <p:spPr>
          <a:xfrm>
            <a:off x="457200" y="-5334"/>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Debrief</a:t>
            </a:r>
            <a:endParaRPr/>
          </a:p>
        </p:txBody>
      </p:sp>
      <p:sp>
        <p:nvSpPr>
          <p:cNvPr id="97" name="Google Shape;97;g731bbcb677_0_10"/>
          <p:cNvSpPr txBox="1">
            <a:spLocks noGrp="1"/>
          </p:cNvSpPr>
          <p:nvPr>
            <p:ph type="body" idx="1"/>
          </p:nvPr>
        </p:nvSpPr>
        <p:spPr>
          <a:xfrm>
            <a:off x="457200" y="841999"/>
            <a:ext cx="6532200" cy="35304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400"/>
              <a:t>What did the teacher do well?</a:t>
            </a:r>
            <a:endParaRPr/>
          </a:p>
          <a:p>
            <a:pPr marL="457200" lvl="0" indent="-393700" algn="l" rtl="0">
              <a:lnSpc>
                <a:spcPct val="100000"/>
              </a:lnSpc>
              <a:spcBef>
                <a:spcPts val="520"/>
              </a:spcBef>
              <a:spcAft>
                <a:spcPts val="0"/>
              </a:spcAft>
              <a:buSzPts val="2600"/>
              <a:buChar char="•"/>
            </a:pPr>
            <a:r>
              <a:rPr lang="en-US" sz="2400"/>
              <a:t>What are areas that have room for improvement?</a:t>
            </a:r>
            <a:endParaRPr sz="2400"/>
          </a:p>
        </p:txBody>
      </p:sp>
      <p:pic>
        <p:nvPicPr>
          <p:cNvPr id="98" name="Google Shape;98;g731bbcb677_0_10" descr="A picture containing box&#10;&#10;Description automatically generated"/>
          <p:cNvPicPr preferRelativeResize="0"/>
          <p:nvPr/>
        </p:nvPicPr>
        <p:blipFill rotWithShape="1">
          <a:blip r:embed="rId3">
            <a:alphaModFix/>
          </a:blip>
          <a:srcRect/>
          <a:stretch/>
        </p:blipFill>
        <p:spPr>
          <a:xfrm>
            <a:off x="679718" y="2427888"/>
            <a:ext cx="4400201" cy="1884398"/>
          </a:xfrm>
          <a:prstGeom prst="rect">
            <a:avLst/>
          </a:prstGeom>
          <a:noFill/>
          <a:ln>
            <a:noFill/>
          </a:ln>
        </p:spPr>
      </p:pic>
      <p:pic>
        <p:nvPicPr>
          <p:cNvPr id="99" name="Google Shape;99;g731bbcb677_0_10"/>
          <p:cNvPicPr preferRelativeResize="0"/>
          <p:nvPr/>
        </p:nvPicPr>
        <p:blipFill>
          <a:blip r:embed="rId4">
            <a:alphaModFix/>
          </a:blip>
          <a:stretch>
            <a:fillRect/>
          </a:stretch>
        </p:blipFill>
        <p:spPr>
          <a:xfrm>
            <a:off x="6015275" y="749275"/>
            <a:ext cx="2363450" cy="3057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7d28b7827d_1_13"/>
          <p:cNvSpPr txBox="1">
            <a:spLocks noGrp="1"/>
          </p:cNvSpPr>
          <p:nvPr>
            <p:ph type="title"/>
          </p:nvPr>
        </p:nvSpPr>
        <p:spPr>
          <a:xfrm>
            <a:off x="530352" y="544677"/>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Objectives</a:t>
            </a:r>
            <a:endParaRPr/>
          </a:p>
        </p:txBody>
      </p:sp>
      <p:sp>
        <p:nvSpPr>
          <p:cNvPr id="105" name="Google Shape;105;g7d28b7827d_1_13"/>
          <p:cNvSpPr txBox="1">
            <a:spLocks noGrp="1"/>
          </p:cNvSpPr>
          <p:nvPr>
            <p:ph type="body" idx="1"/>
          </p:nvPr>
        </p:nvSpPr>
        <p:spPr>
          <a:xfrm>
            <a:off x="530352" y="1624697"/>
            <a:ext cx="7772400" cy="3301263"/>
          </a:xfrm>
          <a:prstGeom prst="rect">
            <a:avLst/>
          </a:prstGeom>
          <a:noFill/>
          <a:ln>
            <a:noFill/>
          </a:ln>
        </p:spPr>
        <p:txBody>
          <a:bodyPr spcFirstLastPara="1" wrap="square" lIns="45700" tIns="45700" rIns="45700" bIns="45700" anchor="t" anchorCtr="0">
            <a:noAutofit/>
          </a:bodyPr>
          <a:lstStyle/>
          <a:p>
            <a:pPr marL="457200" lvl="0" indent="-368300" algn="l" rtl="0">
              <a:lnSpc>
                <a:spcPct val="115000"/>
              </a:lnSpc>
              <a:spcBef>
                <a:spcPts val="0"/>
              </a:spcBef>
              <a:spcAft>
                <a:spcPts val="0"/>
              </a:spcAft>
              <a:buClr>
                <a:schemeClr val="lt1"/>
              </a:buClr>
              <a:buSzPts val="2200"/>
              <a:buFont typeface="Calibri"/>
              <a:buAutoNum type="arabicPeriod"/>
            </a:pPr>
            <a:r>
              <a:rPr lang="en-US" sz="2200"/>
              <a:t>Participants will recognize strategies for supporting student conversations in their classrooms.</a:t>
            </a:r>
            <a:endParaRPr sz="2200"/>
          </a:p>
          <a:p>
            <a:pPr marL="457200" lvl="0" indent="-368300" algn="l" rtl="0">
              <a:lnSpc>
                <a:spcPct val="115000"/>
              </a:lnSpc>
              <a:spcBef>
                <a:spcPts val="0"/>
              </a:spcBef>
              <a:spcAft>
                <a:spcPts val="0"/>
              </a:spcAft>
              <a:buClr>
                <a:schemeClr val="lt1"/>
              </a:buClr>
              <a:buSzPts val="2200"/>
              <a:buFont typeface="Calibri"/>
              <a:buAutoNum type="arabicPeriod"/>
            </a:pPr>
            <a:r>
              <a:rPr lang="en-US" sz="2200"/>
              <a:t>Participants will explore why student conversations are important.</a:t>
            </a:r>
            <a:endParaRPr sz="2200"/>
          </a:p>
          <a:p>
            <a:pPr marL="457200" lvl="0" indent="-368300" algn="l" rtl="0">
              <a:lnSpc>
                <a:spcPct val="115000"/>
              </a:lnSpc>
              <a:spcBef>
                <a:spcPts val="0"/>
              </a:spcBef>
              <a:spcAft>
                <a:spcPts val="0"/>
              </a:spcAft>
              <a:buClr>
                <a:schemeClr val="lt1"/>
              </a:buClr>
              <a:buSzPts val="2200"/>
              <a:buFont typeface="Calibri"/>
              <a:buAutoNum type="arabicPeriod"/>
            </a:pPr>
            <a:r>
              <a:rPr lang="en-US" sz="2200"/>
              <a:t>Participants will identify how student conversations are integrated within the Summit platform.</a:t>
            </a:r>
            <a:endParaRPr sz="2200"/>
          </a:p>
          <a:p>
            <a:pPr marL="457200" lvl="0" indent="-368300" algn="l" rtl="0">
              <a:lnSpc>
                <a:spcPct val="115000"/>
              </a:lnSpc>
              <a:spcBef>
                <a:spcPts val="0"/>
              </a:spcBef>
              <a:spcAft>
                <a:spcPts val="0"/>
              </a:spcAft>
              <a:buClr>
                <a:schemeClr val="lt1"/>
              </a:buClr>
              <a:buSzPts val="2200"/>
              <a:buAutoNum type="arabicPeriod"/>
            </a:pPr>
            <a:r>
              <a:rPr lang="en-US" sz="2200"/>
              <a:t>Participants will develop a plan for increasing student conversations.</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7d28b7827d_1_265"/>
          <p:cNvSpPr txBox="1">
            <a:spLocks noGrp="1"/>
          </p:cNvSpPr>
          <p:nvPr>
            <p:ph type="title"/>
          </p:nvPr>
        </p:nvSpPr>
        <p:spPr>
          <a:xfrm>
            <a:off x="457200" y="405596"/>
            <a:ext cx="8229600" cy="5202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Ways Students Interact</a:t>
            </a:r>
            <a:endParaRPr/>
          </a:p>
        </p:txBody>
      </p:sp>
      <p:sp>
        <p:nvSpPr>
          <p:cNvPr id="111" name="Google Shape;111;g7d28b7827d_1_265"/>
          <p:cNvSpPr txBox="1">
            <a:spLocks noGrp="1"/>
          </p:cNvSpPr>
          <p:nvPr>
            <p:ph type="body" idx="1"/>
          </p:nvPr>
        </p:nvSpPr>
        <p:spPr>
          <a:xfrm>
            <a:off x="457200" y="925800"/>
            <a:ext cx="58575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400"/>
              <a:t>How can we add student conversation to our classrooms safely and productively?</a:t>
            </a:r>
            <a:endParaRPr sz="2400"/>
          </a:p>
          <a:p>
            <a:pPr marL="457200" lvl="0" indent="-393700" algn="l" rtl="0">
              <a:lnSpc>
                <a:spcPct val="100000"/>
              </a:lnSpc>
              <a:spcBef>
                <a:spcPts val="0"/>
              </a:spcBef>
              <a:spcAft>
                <a:spcPts val="0"/>
              </a:spcAft>
              <a:buSzPts val="2600"/>
              <a:buChar char="•"/>
            </a:pPr>
            <a:r>
              <a:rPr lang="en-US" sz="2400"/>
              <a:t>Two problems frequently mentioned are:</a:t>
            </a:r>
            <a:endParaRPr sz="2400"/>
          </a:p>
          <a:p>
            <a:pPr marL="914400" lvl="1" indent="-325755" algn="l" rtl="0">
              <a:lnSpc>
                <a:spcPct val="100000"/>
              </a:lnSpc>
              <a:spcBef>
                <a:spcPts val="0"/>
              </a:spcBef>
              <a:spcAft>
                <a:spcPts val="0"/>
              </a:spcAft>
              <a:buSzPts val="1530"/>
              <a:buChar char="●"/>
            </a:pPr>
            <a:r>
              <a:rPr lang="en-US" sz="2400"/>
              <a:t>noise level</a:t>
            </a:r>
            <a:endParaRPr/>
          </a:p>
          <a:p>
            <a:pPr marL="914400" lvl="1" indent="-325755" algn="l" rtl="0">
              <a:lnSpc>
                <a:spcPct val="100000"/>
              </a:lnSpc>
              <a:spcBef>
                <a:spcPts val="0"/>
              </a:spcBef>
              <a:spcAft>
                <a:spcPts val="0"/>
              </a:spcAft>
              <a:buSzPts val="1530"/>
              <a:buChar char="●"/>
            </a:pPr>
            <a:r>
              <a:rPr lang="en-US" sz="2400"/>
              <a:t>student movement</a:t>
            </a:r>
            <a:endParaRPr sz="2400"/>
          </a:p>
          <a:p>
            <a:pPr marL="457200" lvl="0" indent="-393700" algn="l" rtl="0">
              <a:lnSpc>
                <a:spcPct val="100000"/>
              </a:lnSpc>
              <a:spcBef>
                <a:spcPts val="0"/>
              </a:spcBef>
              <a:spcAft>
                <a:spcPts val="0"/>
              </a:spcAft>
              <a:buSzPts val="2600"/>
              <a:buChar char="•"/>
            </a:pPr>
            <a:r>
              <a:rPr lang="en-US" sz="2400"/>
              <a:t>On your scatter plot, mark where you think the Roundabout Conversations strategy falls for both talking and moving.</a:t>
            </a:r>
            <a:endParaRPr sz="2400"/>
          </a:p>
        </p:txBody>
      </p:sp>
      <p:pic>
        <p:nvPicPr>
          <p:cNvPr id="112" name="Google Shape;112;g7d28b7827d_1_265"/>
          <p:cNvPicPr preferRelativeResize="0"/>
          <p:nvPr/>
        </p:nvPicPr>
        <p:blipFill rotWithShape="1">
          <a:blip r:embed="rId3">
            <a:alphaModFix/>
          </a:blip>
          <a:srcRect/>
          <a:stretch/>
        </p:blipFill>
        <p:spPr>
          <a:xfrm>
            <a:off x="6416398" y="1587765"/>
            <a:ext cx="2270402" cy="22704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7d28b7827d_1_2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Magnetic Statements </a:t>
            </a:r>
            <a:endParaRPr/>
          </a:p>
        </p:txBody>
      </p:sp>
      <p:sp>
        <p:nvSpPr>
          <p:cNvPr id="118" name="Google Shape;118;g7d28b7827d_1_23"/>
          <p:cNvSpPr txBox="1">
            <a:spLocks noGrp="1"/>
          </p:cNvSpPr>
          <p:nvPr>
            <p:ph type="body" idx="1"/>
          </p:nvPr>
        </p:nvSpPr>
        <p:spPr>
          <a:xfrm>
            <a:off x="457200" y="1451600"/>
            <a:ext cx="5728447"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sz="2400"/>
              <a:t>Decide if you are “attracted” to or “repelled” by each statement. </a:t>
            </a:r>
            <a:endParaRPr sz="2400"/>
          </a:p>
          <a:p>
            <a:pPr marL="457200" lvl="0" indent="-393700" algn="l" rtl="0">
              <a:lnSpc>
                <a:spcPct val="100000"/>
              </a:lnSpc>
              <a:spcBef>
                <a:spcPts val="0"/>
              </a:spcBef>
              <a:spcAft>
                <a:spcPts val="0"/>
              </a:spcAft>
              <a:buSzPts val="2600"/>
              <a:buChar char="•"/>
            </a:pPr>
            <a:r>
              <a:rPr lang="en-US" sz="2400"/>
              <a:t>Then, have a low-voice conversation with your elbow partner about how you feel, and why you feel that way.</a:t>
            </a:r>
            <a:endParaRPr sz="2400"/>
          </a:p>
          <a:p>
            <a:pPr marL="457200" lvl="0" indent="-393700" algn="l" rtl="0">
              <a:lnSpc>
                <a:spcPct val="100000"/>
              </a:lnSpc>
              <a:spcBef>
                <a:spcPts val="0"/>
              </a:spcBef>
              <a:spcAft>
                <a:spcPts val="0"/>
              </a:spcAft>
              <a:buSzPts val="2600"/>
              <a:buChar char="•"/>
            </a:pPr>
            <a:r>
              <a:rPr lang="en-US" sz="2400"/>
              <a:t>Finally, jot down your thoughts and your partner’s thoughts.</a:t>
            </a:r>
            <a:endParaRPr sz="2400"/>
          </a:p>
        </p:txBody>
      </p:sp>
      <p:pic>
        <p:nvPicPr>
          <p:cNvPr id="119" name="Google Shape;119;g7d28b7827d_1_23"/>
          <p:cNvPicPr preferRelativeResize="0"/>
          <p:nvPr/>
        </p:nvPicPr>
        <p:blipFill rotWithShape="1">
          <a:blip r:embed="rId3">
            <a:alphaModFix/>
          </a:blip>
          <a:srcRect/>
          <a:stretch/>
        </p:blipFill>
        <p:spPr>
          <a:xfrm>
            <a:off x="6492122" y="991523"/>
            <a:ext cx="2194675" cy="2819625"/>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2205</Words>
  <Application>Microsoft Office PowerPoint</Application>
  <PresentationFormat>On-screen Show (16:9)</PresentationFormat>
  <Paragraphs>229</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Georgia</vt:lpstr>
      <vt:lpstr>Calibri</vt:lpstr>
      <vt:lpstr>Constantia</vt:lpstr>
      <vt:lpstr>LEARN theme</vt:lpstr>
      <vt:lpstr>PowerPoint Presentation</vt:lpstr>
      <vt:lpstr>What’s Everyone Talking About?: Student Conversations</vt:lpstr>
      <vt:lpstr>GEAR UP OKC Goals</vt:lpstr>
      <vt:lpstr>Observations From the Field</vt:lpstr>
      <vt:lpstr>PowerPoint Presentation</vt:lpstr>
      <vt:lpstr>Debrief</vt:lpstr>
      <vt:lpstr>Objectives</vt:lpstr>
      <vt:lpstr>Ways Students Interact</vt:lpstr>
      <vt:lpstr>Magnetic Statements </vt:lpstr>
      <vt:lpstr>Statement 1</vt:lpstr>
      <vt:lpstr>Statement 2</vt:lpstr>
      <vt:lpstr>Statement 3</vt:lpstr>
      <vt:lpstr>What Does This Mean?</vt:lpstr>
      <vt:lpstr>How Can I Use This?</vt:lpstr>
      <vt:lpstr>Instructional Strategy Note Catcher</vt:lpstr>
      <vt:lpstr>Why Do Student Conversations Matter?</vt:lpstr>
      <vt:lpstr>Why Do Student Conversations Matter?</vt:lpstr>
      <vt:lpstr>Why Do Student Conversations Matter?</vt:lpstr>
      <vt:lpstr>Why Do Student Conversations Matter?</vt:lpstr>
      <vt:lpstr>Why Do Student Conversations Matter?</vt:lpstr>
      <vt:lpstr>Chain Notes</vt:lpstr>
      <vt:lpstr>Trying Chain Notes</vt:lpstr>
      <vt:lpstr>Trying Chain Notes</vt:lpstr>
      <vt:lpstr>Trying Chain Notes</vt:lpstr>
      <vt:lpstr>How Can I Use This?</vt:lpstr>
      <vt:lpstr>Instructional Strategy Note Catcher</vt:lpstr>
      <vt:lpstr>I Think/We Think</vt:lpstr>
      <vt:lpstr>I Think/We Think</vt:lpstr>
      <vt:lpstr>Putting It Together</vt:lpstr>
      <vt:lpstr>Instructional Strategy Note Catcher</vt:lpstr>
      <vt:lpstr>Goal Setting: Classroom Conversations</vt:lpstr>
      <vt:lpstr>Rapid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Bracken, Pam</cp:lastModifiedBy>
  <cp:revision>1</cp:revision>
  <dcterms:modified xsi:type="dcterms:W3CDTF">2024-02-22T16:49:00Z</dcterms:modified>
</cp:coreProperties>
</file>