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Lst>
  <p:notesMasterIdLst>
    <p:notesMasterId r:id="rId24"/>
  </p:notesMasterIdLst>
  <p:handoutMasterIdLst>
    <p:handoutMasterId r:id="rId25"/>
  </p:handoutMasterIdLst>
  <p:sldIdLst>
    <p:sldId id="310" r:id="rId2"/>
    <p:sldId id="256" r:id="rId3"/>
    <p:sldId id="305" r:id="rId4"/>
    <p:sldId id="286" r:id="rId5"/>
    <p:sldId id="257" r:id="rId6"/>
    <p:sldId id="259" r:id="rId7"/>
    <p:sldId id="268" r:id="rId8"/>
    <p:sldId id="260" r:id="rId9"/>
    <p:sldId id="280" r:id="rId10"/>
    <p:sldId id="274" r:id="rId11"/>
    <p:sldId id="282" r:id="rId12"/>
    <p:sldId id="262" r:id="rId13"/>
    <p:sldId id="263" r:id="rId14"/>
    <p:sldId id="314" r:id="rId15"/>
    <p:sldId id="265" r:id="rId16"/>
    <p:sldId id="270" r:id="rId17"/>
    <p:sldId id="309" r:id="rId18"/>
    <p:sldId id="288" r:id="rId19"/>
    <p:sldId id="278" r:id="rId20"/>
    <p:sldId id="315" r:id="rId21"/>
    <p:sldId id="281" r:id="rId22"/>
    <p:sldId id="31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D28"/>
    <a:srgbClr val="3E5C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4"/>
    <p:restoredTop sz="79844"/>
  </p:normalViewPr>
  <p:slideViewPr>
    <p:cSldViewPr snapToGrid="0" snapToObjects="1">
      <p:cViewPr varScale="1">
        <p:scale>
          <a:sx n="103" d="100"/>
          <a:sy n="103" d="100"/>
        </p:scale>
        <p:origin x="192" y="240"/>
      </p:cViewPr>
      <p:guideLst/>
    </p:cSldViewPr>
  </p:slideViewPr>
  <p:notesTextViewPr>
    <p:cViewPr>
      <p:scale>
        <a:sx n="95" d="100"/>
        <a:sy n="95" d="100"/>
      </p:scale>
      <p:origin x="0" y="0"/>
    </p:cViewPr>
  </p:notesTextViewPr>
  <p:notesViewPr>
    <p:cSldViewPr snapToGrid="0" snapToObjects="1">
      <p:cViewPr varScale="1">
        <p:scale>
          <a:sx n="58" d="100"/>
          <a:sy n="58" d="100"/>
        </p:scale>
        <p:origin x="361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13D949-360A-FE40-8CC5-63321F0C7788}" type="datetimeFigureOut">
              <a:rPr lang="en-US" smtClean="0"/>
              <a:t>8/14/25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C7F8E5-BD60-974A-B893-713B87E8F984}" type="slidenum">
              <a:rPr lang="en-US" smtClean="0"/>
              <a:t>‹#›</a:t>
            </a:fld>
            <a:endParaRPr lang="en-US"/>
          </a:p>
        </p:txBody>
      </p:sp>
    </p:spTree>
    <p:extLst>
      <p:ext uri="{BB962C8B-B14F-4D97-AF65-F5344CB8AC3E}">
        <p14:creationId xmlns:p14="http://schemas.microsoft.com/office/powerpoint/2010/main" val="205502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11BD5-F457-CD4E-BE27-7CB201BD0F4F}" type="datetimeFigureOut">
              <a:rPr lang="en-US" smtClean="0"/>
              <a:t>8/14/25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27C2B-5B4E-D241-9B54-5D4980C7B32C}" type="slidenum">
              <a:rPr lang="en-US" smtClean="0"/>
              <a:t>‹#›</a:t>
            </a:fld>
            <a:endParaRPr lang="en-US"/>
          </a:p>
        </p:txBody>
      </p:sp>
    </p:spTree>
    <p:extLst>
      <p:ext uri="{BB962C8B-B14F-4D97-AF65-F5344CB8AC3E}">
        <p14:creationId xmlns:p14="http://schemas.microsoft.com/office/powerpoint/2010/main" val="20896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11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7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927C2B-5B4E-D241-9B54-5D4980C7B32C}" type="slidenum">
              <a:rPr lang="en-US" smtClean="0"/>
              <a:t>2</a:t>
            </a:fld>
            <a:endParaRPr lang="en-US"/>
          </a:p>
        </p:txBody>
      </p:sp>
    </p:spTree>
    <p:extLst>
      <p:ext uri="{BB962C8B-B14F-4D97-AF65-F5344CB8AC3E}">
        <p14:creationId xmlns:p14="http://schemas.microsoft.com/office/powerpoint/2010/main" val="77817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content, Rumpelstiltskin, is not what was significant or the point. The goal was the students’ construction of a logical and supported argument based on evidence from a text. The use of an essential question helps stimulate the higher order thinking.</a:t>
            </a:r>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13</a:t>
            </a:fld>
            <a:endParaRPr lang="en-US"/>
          </a:p>
        </p:txBody>
      </p:sp>
    </p:spTree>
    <p:extLst>
      <p:ext uri="{BB962C8B-B14F-4D97-AF65-F5344CB8AC3E}">
        <p14:creationId xmlns:p14="http://schemas.microsoft.com/office/powerpoint/2010/main" val="187019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 and Discuss – </a:t>
            </a:r>
            <a:r>
              <a:rPr lang="en-US" b="0" dirty="0"/>
              <a:t>This is an annotation strategy that allows for processing of a document before students are expected to share. Each letter can be modified for the purposes or goals of the reading (ex: Circle is concrete such as the name of the character they are looking for; Underline and Star scaffold into deeper elements of the reading)</a:t>
            </a:r>
          </a:p>
          <a:p>
            <a:r>
              <a:rPr lang="en-US" b="1" dirty="0"/>
              <a:t>CER – </a:t>
            </a:r>
            <a:r>
              <a:rPr lang="en-US" b="0" dirty="0"/>
              <a:t>typically a science strategy but can be used across content areas whenever students need to justify and provide evidence</a:t>
            </a:r>
          </a:p>
        </p:txBody>
      </p:sp>
      <p:sp>
        <p:nvSpPr>
          <p:cNvPr id="4" name="Slide Number Placeholder 3"/>
          <p:cNvSpPr>
            <a:spLocks noGrp="1"/>
          </p:cNvSpPr>
          <p:nvPr>
            <p:ph type="sldNum" sz="quarter" idx="5"/>
          </p:nvPr>
        </p:nvSpPr>
        <p:spPr/>
        <p:txBody>
          <a:bodyPr/>
          <a:lstStyle/>
          <a:p>
            <a:fld id="{158B2D74-E811-314D-A63C-33A706CFD6B2}" type="slidenum">
              <a:rPr lang="en-US" smtClean="0"/>
              <a:t>14</a:t>
            </a:fld>
            <a:endParaRPr lang="en-US"/>
          </a:p>
        </p:txBody>
      </p:sp>
    </p:spTree>
    <p:extLst>
      <p:ext uri="{BB962C8B-B14F-4D97-AF65-F5344CB8AC3E}">
        <p14:creationId xmlns:p14="http://schemas.microsoft.com/office/powerpoint/2010/main" val="2248564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551494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16</a:t>
            </a:fld>
            <a:endParaRPr lang="en-US"/>
          </a:p>
        </p:txBody>
      </p:sp>
    </p:spTree>
    <p:extLst>
      <p:ext uri="{BB962C8B-B14F-4D97-AF65-F5344CB8AC3E}">
        <p14:creationId xmlns:p14="http://schemas.microsoft.com/office/powerpoint/2010/main" val="431127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6275db0a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6275db0a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mn-lt"/>
              <a:ea typeface="Calibri"/>
              <a:cs typeface="Calibri"/>
              <a:sym typeface="Calibri"/>
            </a:endParaRPr>
          </a:p>
          <a:p>
            <a:pPr marL="0" lvl="0" indent="0" algn="l" rtl="0">
              <a:spcBef>
                <a:spcPts val="0"/>
              </a:spcBef>
              <a:spcAft>
                <a:spcPts val="0"/>
              </a:spcAft>
              <a:buClr>
                <a:srgbClr val="000000"/>
              </a:buClr>
              <a:buFont typeface="Arial"/>
              <a:buNone/>
            </a:pPr>
            <a:endParaRPr lang="en-US" sz="1200" dirty="0">
              <a:latin typeface="Calibri"/>
              <a:ea typeface="Calibri"/>
              <a:cs typeface="Calibri"/>
              <a:sym typeface="Calibri"/>
            </a:endParaRPr>
          </a:p>
          <a:p>
            <a:pPr marL="0" lvl="0" indent="69850" algn="l" rtl="0">
              <a:spcBef>
                <a:spcPts val="0"/>
              </a:spcBef>
              <a:spcAft>
                <a:spcPts val="0"/>
              </a:spcAft>
              <a:buNone/>
            </a:pPr>
            <a:endParaRPr dirty="0"/>
          </a:p>
        </p:txBody>
      </p:sp>
    </p:spTree>
    <p:extLst>
      <p:ext uri="{BB962C8B-B14F-4D97-AF65-F5344CB8AC3E}">
        <p14:creationId xmlns:p14="http://schemas.microsoft.com/office/powerpoint/2010/main" val="341071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literacy strategies, so if you’re trying to find strategies that help with literacy skills, these are great. </a:t>
            </a:r>
          </a:p>
        </p:txBody>
      </p:sp>
      <p:sp>
        <p:nvSpPr>
          <p:cNvPr id="4" name="Slide Number Placeholder 3"/>
          <p:cNvSpPr>
            <a:spLocks noGrp="1"/>
          </p:cNvSpPr>
          <p:nvPr>
            <p:ph type="sldNum" sz="quarter" idx="5"/>
          </p:nvPr>
        </p:nvSpPr>
        <p:spPr/>
        <p:txBody>
          <a:bodyPr/>
          <a:lstStyle/>
          <a:p>
            <a:fld id="{158B2D74-E811-314D-A63C-33A706CFD6B2}" type="slidenum">
              <a:rPr lang="en-US" smtClean="0"/>
              <a:t>19</a:t>
            </a:fld>
            <a:endParaRPr lang="en-US"/>
          </a:p>
        </p:txBody>
      </p:sp>
    </p:spTree>
    <p:extLst>
      <p:ext uri="{BB962C8B-B14F-4D97-AF65-F5344CB8AC3E}">
        <p14:creationId xmlns:p14="http://schemas.microsoft.com/office/powerpoint/2010/main" val="2261055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Follow-up activity. Direct participants to the K20 Learn lesson repository for more example of authentic learning and teaching.</a:t>
            </a:r>
          </a:p>
        </p:txBody>
      </p:sp>
      <p:sp>
        <p:nvSpPr>
          <p:cNvPr id="4" name="Slide Number Placeholder 3"/>
          <p:cNvSpPr>
            <a:spLocks noGrp="1"/>
          </p:cNvSpPr>
          <p:nvPr>
            <p:ph type="sldNum" sz="quarter" idx="5"/>
          </p:nvPr>
        </p:nvSpPr>
        <p:spPr/>
        <p:txBody>
          <a:bodyPr/>
          <a:lstStyle/>
          <a:p>
            <a:fld id="{10927C2B-5B4E-D241-9B54-5D4980C7B32C}" type="slidenum">
              <a:rPr lang="en-US" smtClean="0"/>
              <a:t>21</a:t>
            </a:fld>
            <a:endParaRPr lang="en-US"/>
          </a:p>
        </p:txBody>
      </p:sp>
    </p:spTree>
    <p:extLst>
      <p:ext uri="{BB962C8B-B14F-4D97-AF65-F5344CB8AC3E}">
        <p14:creationId xmlns:p14="http://schemas.microsoft.com/office/powerpoint/2010/main" val="109792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K20 Center. (n.d.). Commit and toss. Strategies. </a:t>
            </a:r>
            <a:r>
              <a:rPr lang="en-US" dirty="0">
                <a:hlinkClick r:id="rId3"/>
              </a:rPr>
              <a:t>https://learn.k20center.ou.edu/strategy/119</a:t>
            </a:r>
            <a:endParaRPr lang="en-US" dirty="0"/>
          </a:p>
          <a:p>
            <a:endParaRPr lang="en-US" dirty="0"/>
          </a:p>
        </p:txBody>
      </p:sp>
      <p:sp>
        <p:nvSpPr>
          <p:cNvPr id="4" name="Slide Number Placeholder 3"/>
          <p:cNvSpPr>
            <a:spLocks noGrp="1"/>
          </p:cNvSpPr>
          <p:nvPr>
            <p:ph type="sldNum" sz="quarter" idx="5"/>
          </p:nvPr>
        </p:nvSpPr>
        <p:spPr/>
        <p:txBody>
          <a:bodyPr/>
          <a:lstStyle/>
          <a:p>
            <a:fld id="{10927C2B-5B4E-D241-9B54-5D4980C7B32C}" type="slidenum">
              <a:rPr lang="en-US" smtClean="0"/>
              <a:t>3</a:t>
            </a:fld>
            <a:endParaRPr lang="en-US"/>
          </a:p>
        </p:txBody>
      </p:sp>
    </p:spTree>
    <p:extLst>
      <p:ext uri="{BB962C8B-B14F-4D97-AF65-F5344CB8AC3E}">
        <p14:creationId xmlns:p14="http://schemas.microsoft.com/office/powerpoint/2010/main" val="273913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this</a:t>
            </a:r>
            <a:r>
              <a:rPr lang="en-US" baseline="0" dirty="0"/>
              <a:t> to the next slide.</a:t>
            </a:r>
            <a:endParaRPr lang="en-US" dirty="0"/>
          </a:p>
        </p:txBody>
      </p:sp>
      <p:sp>
        <p:nvSpPr>
          <p:cNvPr id="4" name="Slide Number Placeholder 3"/>
          <p:cNvSpPr>
            <a:spLocks noGrp="1"/>
          </p:cNvSpPr>
          <p:nvPr>
            <p:ph type="sldNum" sz="quarter" idx="5"/>
          </p:nvPr>
        </p:nvSpPr>
        <p:spPr/>
        <p:txBody>
          <a:bodyPr/>
          <a:lstStyle/>
          <a:p>
            <a:fld id="{10927C2B-5B4E-D241-9B54-5D4980C7B32C}" type="slidenum">
              <a:rPr lang="en-US" smtClean="0"/>
              <a:t>4</a:t>
            </a:fld>
            <a:endParaRPr lang="en-US"/>
          </a:p>
        </p:txBody>
      </p:sp>
    </p:spTree>
    <p:extLst>
      <p:ext uri="{BB962C8B-B14F-4D97-AF65-F5344CB8AC3E}">
        <p14:creationId xmlns:p14="http://schemas.microsoft.com/office/powerpoint/2010/main" val="287608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10927C2B-5B4E-D241-9B54-5D4980C7B32C}" type="slidenum">
              <a:rPr lang="en-US" smtClean="0"/>
              <a:t>5</a:t>
            </a:fld>
            <a:endParaRPr lang="en-US"/>
          </a:p>
        </p:txBody>
      </p:sp>
    </p:spTree>
    <p:extLst>
      <p:ext uri="{BB962C8B-B14F-4D97-AF65-F5344CB8AC3E}">
        <p14:creationId xmlns:p14="http://schemas.microsoft.com/office/powerpoint/2010/main" val="295550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this slide up while participants</a:t>
            </a:r>
            <a:r>
              <a:rPr lang="en-US" baseline="0" dirty="0"/>
              <a:t> r</a:t>
            </a:r>
            <a:r>
              <a:rPr lang="en-US" dirty="0"/>
              <a:t>ead the </a:t>
            </a:r>
            <a:r>
              <a:rPr lang="en-US" dirty="0" err="1"/>
              <a:t>Rumpelstiltkin</a:t>
            </a:r>
            <a:r>
              <a:rPr lang="en-US" dirty="0"/>
              <a:t> story.</a:t>
            </a:r>
          </a:p>
          <a:p>
            <a:endParaRPr lang="en-US" dirty="0"/>
          </a:p>
          <a:p>
            <a:r>
              <a:rPr lang="en-US" dirty="0"/>
              <a:t>Left image source:  Anderson, A. (n.d.). </a:t>
            </a:r>
            <a:r>
              <a:rPr lang="en-US" dirty="0" err="1"/>
              <a:t>Rumplestiltskin</a:t>
            </a:r>
            <a:r>
              <a:rPr lang="en-US" dirty="0"/>
              <a:t> is my name. Public domain. Retrieved from https://en.m.wikipedia.org/wiki/File:Rumplestiltskin_-_</a:t>
            </a:r>
            <a:r>
              <a:rPr lang="en-US" dirty="0" err="1"/>
              <a:t>Anne_Anderson.jpg</a:t>
            </a:r>
            <a:endParaRPr lang="en-US" dirty="0"/>
          </a:p>
          <a:p>
            <a:r>
              <a:rPr lang="en-US" dirty="0"/>
              <a:t>Right image source: Anderson, A. (n.d.). The miller’s daughter. Public domain. Retrieved from https://commons.wikimedia.org/wiki/File:The_Miller%27s_Daughter_by_Anne_Anderson.jpg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K20 Center. (n.d.). Fold the line. Strategies. </a:t>
            </a:r>
            <a:r>
              <a:rPr lang="en-US" dirty="0">
                <a:hlinkClick r:id="rId3"/>
              </a:rPr>
              <a:t>https://learn.k20center.ou.edu/strategy/171</a:t>
            </a:r>
            <a:endParaRPr lang="en-US" dirty="0"/>
          </a:p>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6</a:t>
            </a:fld>
            <a:endParaRPr lang="en-US"/>
          </a:p>
        </p:txBody>
      </p:sp>
    </p:spTree>
    <p:extLst>
      <p:ext uri="{BB962C8B-B14F-4D97-AF65-F5344CB8AC3E}">
        <p14:creationId xmlns:p14="http://schemas.microsoft.com/office/powerpoint/2010/main" val="41275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7</a:t>
            </a:fld>
            <a:endParaRPr lang="en-US"/>
          </a:p>
        </p:txBody>
      </p:sp>
    </p:spTree>
    <p:extLst>
      <p:ext uri="{BB962C8B-B14F-4D97-AF65-F5344CB8AC3E}">
        <p14:creationId xmlns:p14="http://schemas.microsoft.com/office/powerpoint/2010/main" val="111883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8</a:t>
            </a:fld>
            <a:endParaRPr lang="en-US"/>
          </a:p>
        </p:txBody>
      </p:sp>
    </p:spTree>
    <p:extLst>
      <p:ext uri="{BB962C8B-B14F-4D97-AF65-F5344CB8AC3E}">
        <p14:creationId xmlns:p14="http://schemas.microsoft.com/office/powerpoint/2010/main" val="1174440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6275db0a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6275db0a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273551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12</a:t>
            </a:fld>
            <a:endParaRPr lang="en-US"/>
          </a:p>
        </p:txBody>
      </p:sp>
    </p:spTree>
    <p:extLst>
      <p:ext uri="{BB962C8B-B14F-4D97-AF65-F5344CB8AC3E}">
        <p14:creationId xmlns:p14="http://schemas.microsoft.com/office/powerpoint/2010/main" val="1527360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6"/>
            </a:gs>
            <a:gs pos="85000">
              <a:schemeClr val="accent1"/>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711200" y="1371600"/>
            <a:ext cx="10468864" cy="1828800"/>
          </a:xfrm>
          <a:ln>
            <a:noFill/>
          </a:ln>
        </p:spPr>
        <p:txBody>
          <a:bodyPr vert="horz" tIns="0" rIns="2600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625"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711200" y="3228536"/>
            <a:ext cx="10472928" cy="1752600"/>
          </a:xfrm>
        </p:spPr>
        <p:txBody>
          <a:bodyPr lIns="0" rIns="26009"/>
          <a:lstStyle>
            <a:lvl1pPr marL="0" marR="45718" indent="0" algn="l">
              <a:buNone/>
              <a:defRPr>
                <a:solidFill>
                  <a:schemeClr val="tx1"/>
                </a:solidFill>
                <a:latin typeface="Calibri"/>
                <a:cs typeface="Calibri"/>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kumimoji="0" lang="en-US"/>
              <a:t>Click to edit Master subtitle style</a:t>
            </a:r>
            <a:endParaRPr kumimoji="0" lang="en-US" dirty="0"/>
          </a:p>
        </p:txBody>
      </p:sp>
      <p:pic>
        <p:nvPicPr>
          <p:cNvPr id="4" name="Picture 3">
            <a:extLst>
              <a:ext uri="{FF2B5EF4-FFF2-40B4-BE49-F238E27FC236}">
                <a16:creationId xmlns:a16="http://schemas.microsoft.com/office/drawing/2014/main" id="{7B7D1DD7-0C10-7E48-852E-D8BA2B640D5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0033358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a:noFill/>
          <a:ln>
            <a:noFill/>
          </a:ln>
        </p:spPr>
        <p:txBody>
          <a:bodyPr lIns="130025" tIns="130025" rIns="130025" bIns="130025" anchor="ctr" anchorCtr="0"/>
          <a:lstStyle>
            <a:lvl1pPr algn="l" rtl="0">
              <a:spcBef>
                <a:spcPts val="0"/>
              </a:spcBef>
              <a:buSzPct val="100000"/>
              <a:buFont typeface="Georgia"/>
              <a:buNone/>
              <a:defRPr sz="4781" b="0">
                <a:solidFill>
                  <a:srgbClr val="991B1E"/>
                </a:solidFill>
                <a:latin typeface="Calibri"/>
                <a:ea typeface="Georgia"/>
                <a:cs typeface="Calibri"/>
                <a:sym typeface="Georgia"/>
              </a:defRPr>
            </a:lvl1pPr>
            <a:lvl2pPr algn="l" rtl="0">
              <a:spcBef>
                <a:spcPts val="0"/>
              </a:spcBef>
              <a:buSzPct val="100000"/>
              <a:buFont typeface="Georgia"/>
              <a:buNone/>
              <a:defRPr sz="4781" b="0">
                <a:solidFill>
                  <a:schemeClr val="lt1"/>
                </a:solidFill>
                <a:latin typeface="Georgia"/>
                <a:ea typeface="Georgia"/>
                <a:cs typeface="Georgia"/>
                <a:sym typeface="Georgia"/>
              </a:defRPr>
            </a:lvl2pPr>
            <a:lvl3pPr algn="l" rtl="0">
              <a:spcBef>
                <a:spcPts val="0"/>
              </a:spcBef>
              <a:buSzPct val="100000"/>
              <a:buFont typeface="Georgia"/>
              <a:buNone/>
              <a:defRPr sz="4781" b="0">
                <a:solidFill>
                  <a:schemeClr val="lt1"/>
                </a:solidFill>
                <a:latin typeface="Georgia"/>
                <a:ea typeface="Georgia"/>
                <a:cs typeface="Georgia"/>
                <a:sym typeface="Georgia"/>
              </a:defRPr>
            </a:lvl3pPr>
            <a:lvl4pPr algn="l" rtl="0">
              <a:spcBef>
                <a:spcPts val="0"/>
              </a:spcBef>
              <a:buSzPct val="100000"/>
              <a:buFont typeface="Georgia"/>
              <a:buNone/>
              <a:defRPr sz="4781" b="0">
                <a:solidFill>
                  <a:schemeClr val="lt1"/>
                </a:solidFill>
                <a:latin typeface="Georgia"/>
                <a:ea typeface="Georgia"/>
                <a:cs typeface="Georgia"/>
                <a:sym typeface="Georgia"/>
              </a:defRPr>
            </a:lvl4pPr>
            <a:lvl5pPr algn="l" rtl="0">
              <a:spcBef>
                <a:spcPts val="0"/>
              </a:spcBef>
              <a:buSzPct val="100000"/>
              <a:buFont typeface="Georgia"/>
              <a:buNone/>
              <a:defRPr sz="4781" b="0">
                <a:solidFill>
                  <a:schemeClr val="lt1"/>
                </a:solidFill>
                <a:latin typeface="Georgia"/>
                <a:ea typeface="Georgia"/>
                <a:cs typeface="Georgia"/>
                <a:sym typeface="Georgia"/>
              </a:defRPr>
            </a:lvl5pPr>
            <a:lvl6pPr algn="l" rtl="0">
              <a:spcBef>
                <a:spcPts val="0"/>
              </a:spcBef>
              <a:buSzPct val="100000"/>
              <a:buFont typeface="Georgia"/>
              <a:buNone/>
              <a:defRPr sz="4781" b="0">
                <a:solidFill>
                  <a:schemeClr val="lt1"/>
                </a:solidFill>
                <a:latin typeface="Georgia"/>
                <a:ea typeface="Georgia"/>
                <a:cs typeface="Georgia"/>
                <a:sym typeface="Georgia"/>
              </a:defRPr>
            </a:lvl6pPr>
            <a:lvl7pPr algn="l" rtl="0">
              <a:spcBef>
                <a:spcPts val="0"/>
              </a:spcBef>
              <a:buSzPct val="100000"/>
              <a:buFont typeface="Georgia"/>
              <a:buNone/>
              <a:defRPr sz="4781" b="0">
                <a:solidFill>
                  <a:schemeClr val="lt1"/>
                </a:solidFill>
                <a:latin typeface="Georgia"/>
                <a:ea typeface="Georgia"/>
                <a:cs typeface="Georgia"/>
                <a:sym typeface="Georgia"/>
              </a:defRPr>
            </a:lvl7pPr>
            <a:lvl8pPr algn="l" rtl="0">
              <a:spcBef>
                <a:spcPts val="0"/>
              </a:spcBef>
              <a:buSzPct val="100000"/>
              <a:buFont typeface="Georgia"/>
              <a:buNone/>
              <a:defRPr sz="4781" b="0">
                <a:solidFill>
                  <a:schemeClr val="lt1"/>
                </a:solidFill>
                <a:latin typeface="Georgia"/>
                <a:ea typeface="Georgia"/>
                <a:cs typeface="Georgia"/>
                <a:sym typeface="Georgia"/>
              </a:defRPr>
            </a:lvl8pPr>
            <a:lvl9pPr algn="l" rtl="0">
              <a:spcBef>
                <a:spcPts val="0"/>
              </a:spcBef>
              <a:buSzPct val="100000"/>
              <a:buFont typeface="Georgia"/>
              <a:buNone/>
              <a:defRPr sz="4781"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609600" y="1600200"/>
            <a:ext cx="53260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a:t>Edit Master text styles</a:t>
            </a:r>
          </a:p>
        </p:txBody>
      </p:sp>
      <p:sp>
        <p:nvSpPr>
          <p:cNvPr id="25" name="Shape 25"/>
          <p:cNvSpPr txBox="1">
            <a:spLocks noGrp="1"/>
          </p:cNvSpPr>
          <p:nvPr>
            <p:ph type="body" idx="2"/>
          </p:nvPr>
        </p:nvSpPr>
        <p:spPr>
          <a:xfrm>
            <a:off x="6256365" y="1600200"/>
            <a:ext cx="53260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a:t>Edit Master text styles</a:t>
            </a:r>
          </a:p>
        </p:txBody>
      </p:sp>
      <p:pic>
        <p:nvPicPr>
          <p:cNvPr id="5" name="Picture 4">
            <a:extLst>
              <a:ext uri="{FF2B5EF4-FFF2-40B4-BE49-F238E27FC236}">
                <a16:creationId xmlns:a16="http://schemas.microsoft.com/office/drawing/2014/main" id="{82684FEE-DC35-FF41-8284-B8A05C0531E0}"/>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9496351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8"/>
        <p:cNvGrpSpPr/>
        <p:nvPr/>
      </p:nvGrpSpPr>
      <p:grpSpPr>
        <a:xfrm>
          <a:off x="0" y="0"/>
          <a:ext cx="0" cy="0"/>
          <a:chOff x="0" y="0"/>
          <a:chExt cx="0" cy="0"/>
        </a:xfrm>
      </p:grpSpPr>
      <p:sp>
        <p:nvSpPr>
          <p:cNvPr id="80" name="Google Shape;80;p15"/>
          <p:cNvSpPr txBox="1">
            <a:spLocks noGrp="1"/>
          </p:cNvSpPr>
          <p:nvPr>
            <p:ph type="title"/>
          </p:nvPr>
        </p:nvSpPr>
        <p:spPr>
          <a:xfrm>
            <a:off x="973333" y="1758200"/>
            <a:ext cx="4401200" cy="2249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Raleway"/>
              <a:buNone/>
              <a:defRPr sz="3467" b="1" i="0" u="none" strike="noStrike" cap="none">
                <a:solidFill>
                  <a:schemeClr val="dk2"/>
                </a:solidFill>
                <a:latin typeface="Raleway"/>
                <a:ea typeface="Raleway"/>
                <a:cs typeface="Raleway"/>
                <a:sym typeface="Raleway"/>
              </a:defRPr>
            </a:lvl1pPr>
            <a:lvl2pPr lvl="1"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2pPr>
            <a:lvl3pPr lvl="2"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3pPr>
            <a:lvl4pPr lvl="3"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4pPr>
            <a:lvl5pPr lvl="4"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5pPr>
            <a:lvl6pPr lvl="5"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6pPr>
            <a:lvl7pPr lvl="6"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7pPr>
            <a:lvl8pPr lvl="7"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8pPr>
            <a:lvl9pPr lvl="8"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9pPr>
          </a:lstStyle>
          <a:p>
            <a:endParaRPr/>
          </a:p>
        </p:txBody>
      </p:sp>
      <p:sp>
        <p:nvSpPr>
          <p:cNvPr id="81" name="Google Shape;81;p15"/>
          <p:cNvSpPr txBox="1">
            <a:spLocks noGrp="1"/>
          </p:cNvSpPr>
          <p:nvPr>
            <p:ph type="subTitle" idx="1"/>
          </p:nvPr>
        </p:nvSpPr>
        <p:spPr>
          <a:xfrm>
            <a:off x="966600" y="4215367"/>
            <a:ext cx="4401200" cy="1012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1"/>
              </a:buClr>
              <a:buSzPts val="1800"/>
              <a:buFont typeface="Lato"/>
              <a:buNone/>
              <a:defRPr sz="2133"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9pPr>
          </a:lstStyle>
          <a:p>
            <a:endParaRPr/>
          </a:p>
        </p:txBody>
      </p:sp>
      <p:sp>
        <p:nvSpPr>
          <p:cNvPr id="82" name="Google Shape;82;p15"/>
          <p:cNvSpPr txBox="1">
            <a:spLocks noGrp="1"/>
          </p:cNvSpPr>
          <p:nvPr>
            <p:ph type="body" idx="2"/>
          </p:nvPr>
        </p:nvSpPr>
        <p:spPr>
          <a:xfrm>
            <a:off x="6898967" y="1803500"/>
            <a:ext cx="4499200" cy="4034000"/>
          </a:xfrm>
          <a:prstGeom prst="rect">
            <a:avLst/>
          </a:prstGeom>
          <a:noFill/>
          <a:ln>
            <a:noFill/>
          </a:ln>
        </p:spPr>
        <p:txBody>
          <a:bodyPr spcFirstLastPara="1" wrap="square" lIns="91425" tIns="91425" rIns="91425" bIns="91425" anchor="t" anchorCtr="0"/>
          <a:lstStyle>
            <a:lvl1pPr marL="609585" marR="0" lvl="0" indent="-457189" algn="l" rtl="0">
              <a:lnSpc>
                <a:spcPct val="115000"/>
              </a:lnSpc>
              <a:spcBef>
                <a:spcPts val="0"/>
              </a:spcBef>
              <a:spcAft>
                <a:spcPts val="0"/>
              </a:spcAft>
              <a:buClr>
                <a:schemeClr val="accent1"/>
              </a:buClr>
              <a:buSzPts val="1800"/>
              <a:buFont typeface="Lato"/>
              <a:buChar char="●"/>
              <a:defRPr sz="2400" b="0" i="0" u="none" strike="noStrike" cap="none">
                <a:solidFill>
                  <a:schemeClr val="accent1"/>
                </a:solidFill>
                <a:latin typeface="Lato"/>
                <a:ea typeface="Lato"/>
                <a:cs typeface="Lato"/>
                <a:sym typeface="Lato"/>
              </a:defRPr>
            </a:lvl1pPr>
            <a:lvl2pPr marL="1219170" marR="0" lvl="1"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2pPr>
            <a:lvl3pPr marL="1828754" marR="0" lvl="2"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3pPr>
            <a:lvl4pPr marL="2438339" marR="0" lvl="3"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4pPr>
            <a:lvl5pPr marL="3047924" marR="0" lvl="4"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5pPr>
            <a:lvl6pPr marL="3657509" marR="0" lvl="5"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6pPr>
            <a:lvl7pPr marL="4267093" marR="0" lvl="6"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7pPr>
            <a:lvl8pPr marL="4876678" marR="0" lvl="7"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8pPr>
            <a:lvl9pPr marL="5486263" marR="0" lvl="8" indent="-397923" algn="l" rtl="0">
              <a:lnSpc>
                <a:spcPct val="115000"/>
              </a:lnSpc>
              <a:spcBef>
                <a:spcPts val="2133"/>
              </a:spcBef>
              <a:spcAft>
                <a:spcPts val="2133"/>
              </a:spcAft>
              <a:buClr>
                <a:schemeClr val="accent1"/>
              </a:buClr>
              <a:buSzPts val="1100"/>
              <a:buFont typeface="Lato"/>
              <a:buChar char="■"/>
              <a:defRPr sz="1467" b="0" i="0" u="none" strike="noStrike" cap="none">
                <a:solidFill>
                  <a:schemeClr val="accent1"/>
                </a:solidFill>
                <a:latin typeface="Lato"/>
                <a:ea typeface="Lato"/>
                <a:cs typeface="Lato"/>
                <a:sym typeface="Lato"/>
              </a:defRPr>
            </a:lvl9pPr>
          </a:lstStyle>
          <a:p>
            <a:endParaRPr/>
          </a:p>
        </p:txBody>
      </p:sp>
      <p:sp>
        <p:nvSpPr>
          <p:cNvPr id="83" name="Google Shape;83;p15"/>
          <p:cNvSpPr txBox="1">
            <a:spLocks noGrp="1"/>
          </p:cNvSpPr>
          <p:nvPr>
            <p:ph type="sldNum" idx="12"/>
          </p:nvPr>
        </p:nvSpPr>
        <p:spPr>
          <a:xfrm>
            <a:off x="9917835" y="6333133"/>
            <a:ext cx="21952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sz="1333">
              <a:solidFill>
                <a:srgbClr val="B7B7B7"/>
              </a:solidFill>
              <a:latin typeface="Lato"/>
              <a:ea typeface="Lato"/>
              <a:cs typeface="Lato"/>
              <a:sym typeface="Lato"/>
            </a:endParaRPr>
          </a:p>
        </p:txBody>
      </p:sp>
    </p:spTree>
    <p:extLst>
      <p:ext uri="{BB962C8B-B14F-4D97-AF65-F5344CB8AC3E}">
        <p14:creationId xmlns:p14="http://schemas.microsoft.com/office/powerpoint/2010/main" val="222591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a:extLst>
              <a:ext uri="{FF2B5EF4-FFF2-40B4-BE49-F238E27FC236}">
                <a16:creationId xmlns:a16="http://schemas.microsoft.com/office/drawing/2014/main" id="{6D6156C4-14D9-7943-875C-B99259946AB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7545765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625"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707136" y="2704664"/>
            <a:ext cx="10363200" cy="1509712"/>
          </a:xfrm>
        </p:spPr>
        <p:txBody>
          <a:bodyPr lIns="65023" rIns="65023" anchor="t"/>
          <a:lstStyle>
            <a:lvl1pPr marL="0" indent="0">
              <a:buNone/>
              <a:defRPr sz="2180">
                <a:solidFill>
                  <a:schemeClr val="tx1"/>
                </a:solidFill>
              </a:defRPr>
            </a:lvl1pPr>
            <a:lvl2pPr>
              <a:buNone/>
              <a:defRPr sz="1828">
                <a:solidFill>
                  <a:schemeClr val="tx1">
                    <a:tint val="75000"/>
                  </a:schemeClr>
                </a:solidFill>
              </a:defRPr>
            </a:lvl2pPr>
            <a:lvl3pPr>
              <a:buNone/>
              <a:defRPr sz="1617">
                <a:solidFill>
                  <a:schemeClr val="tx1">
                    <a:tint val="75000"/>
                  </a:schemeClr>
                </a:solidFill>
              </a:defRPr>
            </a:lvl3pPr>
            <a:lvl4pPr>
              <a:buNone/>
              <a:defRPr sz="1406">
                <a:solidFill>
                  <a:schemeClr val="tx1">
                    <a:tint val="75000"/>
                  </a:schemeClr>
                </a:solidFill>
              </a:defRPr>
            </a:lvl4pPr>
            <a:lvl5pPr>
              <a:buNone/>
              <a:defRPr sz="1406">
                <a:solidFill>
                  <a:schemeClr val="tx1">
                    <a:tint val="75000"/>
                  </a:schemeClr>
                </a:solidFill>
              </a:defRPr>
            </a:lvl5pPr>
          </a:lstStyle>
          <a:p>
            <a:pPr lvl="0" eaLnBrk="1" latinLnBrk="0" hangingPunct="1"/>
            <a:r>
              <a:rPr kumimoji="0" lang="en-US"/>
              <a:t>Edit Master text styles</a:t>
            </a:r>
          </a:p>
        </p:txBody>
      </p:sp>
      <p:pic>
        <p:nvPicPr>
          <p:cNvPr id="4" name="Picture 3">
            <a:extLst>
              <a:ext uri="{FF2B5EF4-FFF2-40B4-BE49-F238E27FC236}">
                <a16:creationId xmlns:a16="http://schemas.microsoft.com/office/drawing/2014/main" id="{84A305A2-48D6-4E4F-A38B-EC7FE46A152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820527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a:lstStyle/>
          <a:p>
            <a:r>
              <a:rPr kumimoji="0" lang="en-US" dirty="0"/>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buClr>
                <a:schemeClr val="accent1"/>
              </a:buClr>
              <a:defRPr sz="2601"/>
            </a:lvl1pPr>
            <a:lvl2pPr>
              <a:buClr>
                <a:schemeClr val="accent1"/>
              </a:buClr>
              <a:defRPr sz="2391"/>
            </a:lvl2pPr>
            <a:lvl3pPr>
              <a:buClr>
                <a:schemeClr val="accent1"/>
              </a:buClr>
              <a:defRPr sz="1969"/>
            </a:lvl3pPr>
            <a:lvl4pPr>
              <a:buClr>
                <a:schemeClr val="accent1"/>
              </a:buClr>
              <a:defRPr sz="1828"/>
            </a:lvl4pPr>
            <a:lvl5pPr>
              <a:buClr>
                <a:schemeClr val="accent1"/>
              </a:buClr>
              <a:defRPr sz="1828"/>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1920085"/>
            <a:ext cx="5384800" cy="4434840"/>
          </a:xfrm>
        </p:spPr>
        <p:txBody>
          <a:bodyPr/>
          <a:lstStyle>
            <a:lvl1pPr>
              <a:buClr>
                <a:schemeClr val="accent1"/>
              </a:buClr>
              <a:defRPr sz="2601"/>
            </a:lvl1pPr>
            <a:lvl2pPr>
              <a:buClr>
                <a:schemeClr val="accent1"/>
              </a:buClr>
              <a:defRPr sz="2391"/>
            </a:lvl2pPr>
            <a:lvl3pPr>
              <a:buClr>
                <a:schemeClr val="accent1"/>
              </a:buClr>
              <a:defRPr sz="1969"/>
            </a:lvl3pPr>
            <a:lvl4pPr>
              <a:buClr>
                <a:schemeClr val="accent1"/>
              </a:buClr>
              <a:defRPr sz="1828"/>
            </a:lvl4pPr>
            <a:lvl5pPr>
              <a:buClr>
                <a:schemeClr val="accent1"/>
              </a:buClr>
              <a:defRPr sz="1828"/>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5" name="Picture 4">
            <a:extLst>
              <a:ext uri="{FF2B5EF4-FFF2-40B4-BE49-F238E27FC236}">
                <a16:creationId xmlns:a16="http://schemas.microsoft.com/office/drawing/2014/main" id="{1F4C8EFE-A675-B94A-9B96-15BFB0B7D515}"/>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159299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tIns="65023"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609600" y="1855248"/>
            <a:ext cx="5386917" cy="659352"/>
          </a:xfrm>
        </p:spPr>
        <p:txBody>
          <a:bodyPr lIns="65023" tIns="0" rIns="65023" bIns="0" anchor="ctr">
            <a:noAutofit/>
          </a:bodyPr>
          <a:lstStyle>
            <a:lvl1pPr marL="0" indent="0">
              <a:buNone/>
              <a:defRPr sz="2391" b="1" cap="none" baseline="0">
                <a:solidFill>
                  <a:schemeClr val="tx2"/>
                </a:solidFill>
                <a:effectLst/>
              </a:defRPr>
            </a:lvl1pPr>
            <a:lvl2pPr>
              <a:buNone/>
              <a:defRPr sz="1969" b="1"/>
            </a:lvl2pPr>
            <a:lvl3pPr>
              <a:buNone/>
              <a:defRPr sz="1828" b="1"/>
            </a:lvl3pPr>
            <a:lvl4pPr>
              <a:buNone/>
              <a:defRPr sz="1617" b="1"/>
            </a:lvl4pPr>
            <a:lvl5pPr>
              <a:buNone/>
              <a:defRPr sz="1617"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6193369" y="1859759"/>
            <a:ext cx="5389033" cy="654843"/>
          </a:xfrm>
        </p:spPr>
        <p:txBody>
          <a:bodyPr lIns="65023" tIns="0" rIns="65023" bIns="0" anchor="ctr"/>
          <a:lstStyle>
            <a:lvl1pPr marL="0" indent="0">
              <a:buNone/>
              <a:defRPr sz="2391" b="1" cap="none" baseline="0">
                <a:solidFill>
                  <a:schemeClr val="tx2"/>
                </a:solidFill>
                <a:effectLst/>
              </a:defRPr>
            </a:lvl1pPr>
            <a:lvl2pPr>
              <a:buNone/>
              <a:defRPr sz="1969" b="1"/>
            </a:lvl2pPr>
            <a:lvl3pPr>
              <a:buNone/>
              <a:defRPr sz="1828" b="1"/>
            </a:lvl3pPr>
            <a:lvl4pPr>
              <a:buNone/>
              <a:defRPr sz="1617" b="1"/>
            </a:lvl4pPr>
            <a:lvl5pPr>
              <a:buNone/>
              <a:defRPr sz="1617"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9" y="2514600"/>
            <a:ext cx="5389033" cy="384572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a:extLst>
              <a:ext uri="{FF2B5EF4-FFF2-40B4-BE49-F238E27FC236}">
                <a16:creationId xmlns:a16="http://schemas.microsoft.com/office/drawing/2014/main" id="{914091F1-C373-4D40-9EE0-466157BB4E96}"/>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0614520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1074400" cy="1143000"/>
          </a:xfrm>
        </p:spPr>
        <p:txBody>
          <a:bodyPr vert="horz" tIns="6502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992" b="0">
                <a:ln>
                  <a:noFill/>
                </a:ln>
                <a:solidFill>
                  <a:schemeClr val="tx2"/>
                </a:solidFill>
                <a:effectLst/>
                <a:latin typeface="+mj-lt"/>
                <a:ea typeface="+mj-ea"/>
                <a:cs typeface="+mj-cs"/>
              </a:defRPr>
            </a:lvl1pPr>
          </a:lstStyle>
          <a:p>
            <a:r>
              <a:rPr kumimoji="0" lang="en-US" dirty="0"/>
              <a:t>CLICK TO EDIT MASTER TITLE STYLE</a:t>
            </a:r>
          </a:p>
        </p:txBody>
      </p:sp>
      <p:pic>
        <p:nvPicPr>
          <p:cNvPr id="3" name="Picture 2">
            <a:extLst>
              <a:ext uri="{FF2B5EF4-FFF2-40B4-BE49-F238E27FC236}">
                <a16:creationId xmlns:a16="http://schemas.microsoft.com/office/drawing/2014/main" id="{2867047F-F866-7641-821D-A2BF9D226E97}"/>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6910277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88B508-A2D7-CB49-A43D-0E32A43A2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936" y="1371600"/>
            <a:ext cx="2548128" cy="4163722"/>
          </a:xfrm>
          <a:prstGeom prst="rect">
            <a:avLst/>
          </a:prstGeom>
        </p:spPr>
      </p:pic>
    </p:spTree>
    <p:extLst>
      <p:ext uri="{BB962C8B-B14F-4D97-AF65-F5344CB8AC3E}">
        <p14:creationId xmlns:p14="http://schemas.microsoft.com/office/powerpoint/2010/main" val="3336388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4766733" y="1905000"/>
            <a:ext cx="6815667" cy="4343400"/>
          </a:xfrm>
        </p:spPr>
        <p:txBody>
          <a:bodyPr tIns="0"/>
          <a:lstStyle>
            <a:lvl1pPr marL="0" indent="0">
              <a:buNone/>
              <a:defRPr sz="2812" baseline="0"/>
            </a:lvl1pPr>
            <a:lvl2pPr>
              <a:defRPr sz="2601"/>
            </a:lvl2pPr>
            <a:lvl3pPr>
              <a:defRPr sz="2391"/>
            </a:lvl3pPr>
            <a:lvl4pPr>
              <a:defRPr sz="1969"/>
            </a:lvl4pPr>
            <a:lvl5pPr>
              <a:defRPr sz="1828"/>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609600" y="704088"/>
            <a:ext cx="10972800" cy="1143000"/>
          </a:xfrm>
        </p:spPr>
        <p:txBody>
          <a:bodyPr tIns="65023"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609600" y="1905000"/>
            <a:ext cx="4165600" cy="434340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a:extLst>
              <a:ext uri="{FF2B5EF4-FFF2-40B4-BE49-F238E27FC236}">
                <a16:creationId xmlns:a16="http://schemas.microsoft.com/office/drawing/2014/main" id="{F988745D-7B86-914D-B557-047996CADB48}"/>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9703775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3"/>
        <p:cNvGrpSpPr/>
        <p:nvPr/>
      </p:nvGrpSpPr>
      <p:grpSpPr>
        <a:xfrm>
          <a:off x="0" y="0"/>
          <a:ext cx="0" cy="0"/>
          <a:chOff x="0" y="0"/>
          <a:chExt cx="0" cy="0"/>
        </a:xfrm>
      </p:grpSpPr>
      <p:sp>
        <p:nvSpPr>
          <p:cNvPr id="17" name="Shape 17"/>
          <p:cNvSpPr txBox="1">
            <a:spLocks noGrp="1"/>
          </p:cNvSpPr>
          <p:nvPr>
            <p:ph type="title"/>
          </p:nvPr>
        </p:nvSpPr>
        <p:spPr>
          <a:xfrm>
            <a:off x="609600" y="274637"/>
            <a:ext cx="10972800" cy="1143000"/>
          </a:xfrm>
          <a:prstGeom prst="rect">
            <a:avLst/>
          </a:prstGeom>
          <a:noFill/>
          <a:ln>
            <a:noFill/>
          </a:ln>
        </p:spPr>
        <p:txBody>
          <a:bodyPr lIns="130025" tIns="130025" rIns="130025" bIns="130025" anchor="ctr" anchorCtr="0"/>
          <a:lstStyle>
            <a:lvl1pPr algn="l" rtl="0">
              <a:spcBef>
                <a:spcPts val="0"/>
              </a:spcBef>
              <a:buSzPct val="100000"/>
              <a:buFont typeface="Georgia"/>
              <a:buNone/>
              <a:defRPr sz="4781" b="0">
                <a:solidFill>
                  <a:schemeClr val="accent1"/>
                </a:solidFill>
                <a:latin typeface="Calibri"/>
                <a:ea typeface="Georgia"/>
                <a:cs typeface="Calibri"/>
                <a:sym typeface="Georgia"/>
              </a:defRPr>
            </a:lvl1pPr>
            <a:lvl2pPr algn="l" rtl="0">
              <a:spcBef>
                <a:spcPts val="0"/>
              </a:spcBef>
              <a:buSzPct val="100000"/>
              <a:buFont typeface="Georgia"/>
              <a:buNone/>
              <a:defRPr sz="4781" b="0">
                <a:solidFill>
                  <a:schemeClr val="lt1"/>
                </a:solidFill>
                <a:latin typeface="Georgia"/>
                <a:ea typeface="Georgia"/>
                <a:cs typeface="Georgia"/>
                <a:sym typeface="Georgia"/>
              </a:defRPr>
            </a:lvl2pPr>
            <a:lvl3pPr algn="l" rtl="0">
              <a:spcBef>
                <a:spcPts val="0"/>
              </a:spcBef>
              <a:buSzPct val="100000"/>
              <a:buFont typeface="Georgia"/>
              <a:buNone/>
              <a:defRPr sz="4781" b="0">
                <a:solidFill>
                  <a:schemeClr val="lt1"/>
                </a:solidFill>
                <a:latin typeface="Georgia"/>
                <a:ea typeface="Georgia"/>
                <a:cs typeface="Georgia"/>
                <a:sym typeface="Georgia"/>
              </a:defRPr>
            </a:lvl3pPr>
            <a:lvl4pPr algn="l" rtl="0">
              <a:spcBef>
                <a:spcPts val="0"/>
              </a:spcBef>
              <a:buSzPct val="100000"/>
              <a:buFont typeface="Georgia"/>
              <a:buNone/>
              <a:defRPr sz="4781" b="0">
                <a:solidFill>
                  <a:schemeClr val="lt1"/>
                </a:solidFill>
                <a:latin typeface="Georgia"/>
                <a:ea typeface="Georgia"/>
                <a:cs typeface="Georgia"/>
                <a:sym typeface="Georgia"/>
              </a:defRPr>
            </a:lvl4pPr>
            <a:lvl5pPr algn="l" rtl="0">
              <a:spcBef>
                <a:spcPts val="0"/>
              </a:spcBef>
              <a:buSzPct val="100000"/>
              <a:buFont typeface="Georgia"/>
              <a:buNone/>
              <a:defRPr sz="4781" b="0">
                <a:solidFill>
                  <a:schemeClr val="lt1"/>
                </a:solidFill>
                <a:latin typeface="Georgia"/>
                <a:ea typeface="Georgia"/>
                <a:cs typeface="Georgia"/>
                <a:sym typeface="Georgia"/>
              </a:defRPr>
            </a:lvl5pPr>
            <a:lvl6pPr algn="l" rtl="0">
              <a:spcBef>
                <a:spcPts val="0"/>
              </a:spcBef>
              <a:buSzPct val="100000"/>
              <a:buFont typeface="Georgia"/>
              <a:buNone/>
              <a:defRPr sz="4781" b="0">
                <a:solidFill>
                  <a:schemeClr val="lt1"/>
                </a:solidFill>
                <a:latin typeface="Georgia"/>
                <a:ea typeface="Georgia"/>
                <a:cs typeface="Georgia"/>
                <a:sym typeface="Georgia"/>
              </a:defRPr>
            </a:lvl6pPr>
            <a:lvl7pPr algn="l" rtl="0">
              <a:spcBef>
                <a:spcPts val="0"/>
              </a:spcBef>
              <a:buSzPct val="100000"/>
              <a:buFont typeface="Georgia"/>
              <a:buNone/>
              <a:defRPr sz="4781" b="0">
                <a:solidFill>
                  <a:schemeClr val="lt1"/>
                </a:solidFill>
                <a:latin typeface="Georgia"/>
                <a:ea typeface="Georgia"/>
                <a:cs typeface="Georgia"/>
                <a:sym typeface="Georgia"/>
              </a:defRPr>
            </a:lvl7pPr>
            <a:lvl8pPr algn="l" rtl="0">
              <a:spcBef>
                <a:spcPts val="0"/>
              </a:spcBef>
              <a:buSzPct val="100000"/>
              <a:buFont typeface="Georgia"/>
              <a:buNone/>
              <a:defRPr sz="4781" b="0">
                <a:solidFill>
                  <a:schemeClr val="lt1"/>
                </a:solidFill>
                <a:latin typeface="Georgia"/>
                <a:ea typeface="Georgia"/>
                <a:cs typeface="Georgia"/>
                <a:sym typeface="Georgia"/>
              </a:defRPr>
            </a:lvl8pPr>
            <a:lvl9pPr algn="l" rtl="0">
              <a:spcBef>
                <a:spcPts val="0"/>
              </a:spcBef>
              <a:buSzPct val="100000"/>
              <a:buFont typeface="Georgia"/>
              <a:buNone/>
              <a:defRPr sz="4781" b="0">
                <a:solidFill>
                  <a:schemeClr val="lt1"/>
                </a:solidFill>
                <a:latin typeface="Georgia"/>
                <a:ea typeface="Georgia"/>
                <a:cs typeface="Georgia"/>
                <a:sym typeface="Georgia"/>
              </a:defRPr>
            </a:lvl9pPr>
          </a:lstStyle>
          <a:p>
            <a:r>
              <a:rPr lang="en-US"/>
              <a:t>Click to edit Master title style</a:t>
            </a:r>
            <a:endParaRPr lang="en-US" dirty="0"/>
          </a:p>
        </p:txBody>
      </p:sp>
      <p:sp>
        <p:nvSpPr>
          <p:cNvPr id="18" name="Shape 18"/>
          <p:cNvSpPr txBox="1">
            <a:spLocks noGrp="1"/>
          </p:cNvSpPr>
          <p:nvPr>
            <p:ph type="body" idx="1"/>
          </p:nvPr>
        </p:nvSpPr>
        <p:spPr>
          <a:xfrm>
            <a:off x="609600" y="1600200"/>
            <a:ext cx="109728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a:t>Edit Master text styles</a:t>
            </a:r>
          </a:p>
        </p:txBody>
      </p:sp>
    </p:spTree>
    <p:extLst>
      <p:ext uri="{BB962C8B-B14F-4D97-AF65-F5344CB8AC3E}">
        <p14:creationId xmlns:p14="http://schemas.microsoft.com/office/powerpoint/2010/main" val="41852569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tIns="65023"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lIns="130046" tIns="65023" rIns="130046" bIns="65023">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val="46660083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4992" b="0" kern="1200">
          <a:ln>
            <a:noFill/>
          </a:ln>
          <a:solidFill>
            <a:schemeClr val="accent1"/>
          </a:solidFill>
          <a:effectLst/>
          <a:latin typeface="+mj-lt"/>
          <a:ea typeface="+mj-ea"/>
          <a:cs typeface="+mj-cs"/>
        </a:defRPr>
      </a:lvl1pPr>
    </p:titleStyle>
    <p:body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7" algn="l" rtl="0" eaLnBrk="1" latinLnBrk="0" hangingPunct="1">
        <a:defRPr kumimoji="0" kern="1200">
          <a:solidFill>
            <a:schemeClr val="tx1"/>
          </a:solidFill>
          <a:latin typeface="+mn-lt"/>
          <a:ea typeface="+mn-ea"/>
          <a:cs typeface="+mn-cs"/>
        </a:defRPr>
      </a:lvl2pPr>
      <a:lvl3pPr marL="914353" algn="l" rtl="0" eaLnBrk="1" latinLnBrk="0" hangingPunct="1">
        <a:defRPr kumimoji="0" kern="1200">
          <a:solidFill>
            <a:schemeClr val="tx1"/>
          </a:solidFill>
          <a:latin typeface="+mn-lt"/>
          <a:ea typeface="+mn-ea"/>
          <a:cs typeface="+mn-cs"/>
        </a:defRPr>
      </a:lvl3pPr>
      <a:lvl4pPr marL="1371530" algn="l" rtl="0" eaLnBrk="1" latinLnBrk="0" hangingPunct="1">
        <a:defRPr kumimoji="0" kern="1200">
          <a:solidFill>
            <a:schemeClr val="tx1"/>
          </a:solidFill>
          <a:latin typeface="+mn-lt"/>
          <a:ea typeface="+mn-ea"/>
          <a:cs typeface="+mn-cs"/>
        </a:defRPr>
      </a:lvl4pPr>
      <a:lvl5pPr marL="1828706" algn="l" rtl="0" eaLnBrk="1" latinLnBrk="0" hangingPunct="1">
        <a:defRPr kumimoji="0" kern="1200">
          <a:solidFill>
            <a:schemeClr val="tx1"/>
          </a:solidFill>
          <a:latin typeface="+mn-lt"/>
          <a:ea typeface="+mn-ea"/>
          <a:cs typeface="+mn-cs"/>
        </a:defRPr>
      </a:lvl5pPr>
      <a:lvl6pPr marL="2285883" algn="l" rtl="0" eaLnBrk="1" latinLnBrk="0" hangingPunct="1">
        <a:defRPr kumimoji="0" kern="1200">
          <a:solidFill>
            <a:schemeClr val="tx1"/>
          </a:solidFill>
          <a:latin typeface="+mn-lt"/>
          <a:ea typeface="+mn-ea"/>
          <a:cs typeface="+mn-cs"/>
        </a:defRPr>
      </a:lvl6pPr>
      <a:lvl7pPr marL="2743060" algn="l" rtl="0" eaLnBrk="1" latinLnBrk="0" hangingPunct="1">
        <a:defRPr kumimoji="0" kern="1200">
          <a:solidFill>
            <a:schemeClr val="tx1"/>
          </a:solidFill>
          <a:latin typeface="+mn-lt"/>
          <a:ea typeface="+mn-ea"/>
          <a:cs typeface="+mn-cs"/>
        </a:defRPr>
      </a:lvl7pPr>
      <a:lvl8pPr marL="3200236" algn="l" rtl="0" eaLnBrk="1" latinLnBrk="0" hangingPunct="1">
        <a:defRPr kumimoji="0" kern="1200">
          <a:solidFill>
            <a:schemeClr val="tx1"/>
          </a:solidFill>
          <a:latin typeface="+mn-lt"/>
          <a:ea typeface="+mn-ea"/>
          <a:cs typeface="+mn-cs"/>
        </a:defRPr>
      </a:lvl8pPr>
      <a:lvl9pPr marL="365741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crackdog/538012009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00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73"/>
          <p:cNvSpPr txBox="1">
            <a:spLocks noGrp="1"/>
          </p:cNvSpPr>
          <p:nvPr>
            <p:ph type="title"/>
          </p:nvPr>
        </p:nvSpPr>
        <p:spPr>
          <a:xfrm>
            <a:off x="609600" y="432598"/>
            <a:ext cx="10972800" cy="1143000"/>
          </a:xfrm>
          <a:prstGeom prst="rect">
            <a:avLst/>
          </a:prstGeom>
        </p:spPr>
        <p:txBody>
          <a:bodyPr spcFirstLastPara="1" vert="horz" wrap="square" lIns="121900" tIns="121900" rIns="121900" bIns="121900" anchor="t" anchorCtr="0">
            <a:noAutofit/>
          </a:bodyPr>
          <a:lstStyle/>
          <a:p>
            <a:pPr>
              <a:buClr>
                <a:srgbClr val="3F3F3F"/>
              </a:buClr>
            </a:pPr>
            <a:r>
              <a:rPr lang="en" sz="5000" dirty="0"/>
              <a:t>CER Example</a:t>
            </a:r>
            <a:endParaRPr sz="5000" dirty="0"/>
          </a:p>
          <a:p>
            <a:endParaRPr sz="4267" dirty="0"/>
          </a:p>
        </p:txBody>
      </p:sp>
      <p:sp>
        <p:nvSpPr>
          <p:cNvPr id="400" name="Google Shape;400;p73"/>
          <p:cNvSpPr txBox="1">
            <a:spLocks noGrp="1"/>
          </p:cNvSpPr>
          <p:nvPr>
            <p:ph idx="1"/>
          </p:nvPr>
        </p:nvSpPr>
        <p:spPr>
          <a:xfrm>
            <a:off x="609600" y="1334298"/>
            <a:ext cx="6285781" cy="5181600"/>
          </a:xfrm>
          <a:prstGeom prst="rect">
            <a:avLst/>
          </a:prstGeom>
        </p:spPr>
        <p:txBody>
          <a:bodyPr spcFirstLastPara="1" vert="horz" wrap="square" lIns="121900" tIns="121900" rIns="121900" bIns="121900" anchor="t" anchorCtr="0">
            <a:noAutofit/>
          </a:bodyPr>
          <a:lstStyle/>
          <a:p>
            <a:pPr marL="118531" indent="0">
              <a:buNone/>
            </a:pPr>
            <a:r>
              <a:rPr lang="en" sz="2800" b="1" dirty="0"/>
              <a:t>Claim</a:t>
            </a:r>
            <a:r>
              <a:rPr lang="en" sz="2800" dirty="0"/>
              <a:t> – Chromebooks are better school technology tools than laptops.</a:t>
            </a:r>
            <a:endParaRPr sz="2800" dirty="0"/>
          </a:p>
          <a:p>
            <a:pPr marL="118531" indent="0">
              <a:spcBef>
                <a:spcPts val="2133"/>
              </a:spcBef>
              <a:buNone/>
            </a:pPr>
            <a:r>
              <a:rPr lang="en" sz="2800" b="1" dirty="0"/>
              <a:t>Evidence</a:t>
            </a:r>
            <a:r>
              <a:rPr lang="en" sz="2800" dirty="0"/>
              <a:t> – Most applications on a Chromebook are web-based and store data online.</a:t>
            </a:r>
            <a:endParaRPr sz="2800" dirty="0"/>
          </a:p>
          <a:p>
            <a:pPr marL="118531" indent="0">
              <a:spcBef>
                <a:spcPts val="2133"/>
              </a:spcBef>
              <a:buNone/>
            </a:pPr>
            <a:r>
              <a:rPr lang="en" sz="2800" b="1" dirty="0"/>
              <a:t>Reasoning</a:t>
            </a:r>
            <a:r>
              <a:rPr lang="en" sz="2800" dirty="0"/>
              <a:t> – </a:t>
            </a:r>
            <a:r>
              <a:rPr lang="en-US" sz="2800" dirty="0"/>
              <a:t>Because</a:t>
            </a:r>
            <a:r>
              <a:rPr lang="en" sz="2800" dirty="0"/>
              <a:t> data is stored online, students can use any device to access it. This prevents loss of student work and provides them with the ability to work both from school and home. </a:t>
            </a:r>
            <a:endParaRPr sz="2800" dirty="0"/>
          </a:p>
        </p:txBody>
      </p:sp>
      <p:pic>
        <p:nvPicPr>
          <p:cNvPr id="3" name="Picture 2">
            <a:extLst>
              <a:ext uri="{FF2B5EF4-FFF2-40B4-BE49-F238E27FC236}">
                <a16:creationId xmlns:a16="http://schemas.microsoft.com/office/drawing/2014/main" id="{9E4EFEAC-5FD0-8648-8A5A-E7ACD9AC252A}"/>
              </a:ext>
            </a:extLst>
          </p:cNvPr>
          <p:cNvPicPr>
            <a:picLocks noChangeAspect="1"/>
          </p:cNvPicPr>
          <p:nvPr/>
        </p:nvPicPr>
        <p:blipFill>
          <a:blip r:embed="rId3"/>
          <a:stretch>
            <a:fillRect/>
          </a:stretch>
        </p:blipFill>
        <p:spPr>
          <a:xfrm>
            <a:off x="6952890" y="727363"/>
            <a:ext cx="4572000" cy="4572000"/>
          </a:xfrm>
          <a:prstGeom prst="rect">
            <a:avLst/>
          </a:prstGeom>
        </p:spPr>
      </p:pic>
    </p:spTree>
    <p:extLst>
      <p:ext uri="{BB962C8B-B14F-4D97-AF65-F5344CB8AC3E}">
        <p14:creationId xmlns:p14="http://schemas.microsoft.com/office/powerpoint/2010/main" val="348507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1EFE-0DAD-9D4B-9357-CE1EAD5873F1}"/>
              </a:ext>
            </a:extLst>
          </p:cNvPr>
          <p:cNvSpPr>
            <a:spLocks noGrp="1"/>
          </p:cNvSpPr>
          <p:nvPr>
            <p:ph type="title"/>
          </p:nvPr>
        </p:nvSpPr>
        <p:spPr>
          <a:xfrm>
            <a:off x="609600" y="704088"/>
            <a:ext cx="10972800" cy="579589"/>
          </a:xfrm>
        </p:spPr>
        <p:txBody>
          <a:bodyPr>
            <a:noAutofit/>
          </a:bodyPr>
          <a:lstStyle/>
          <a:p>
            <a:r>
              <a:rPr lang="en-US" sz="5000" dirty="0"/>
              <a:t>Pair Square Legal Team</a:t>
            </a:r>
          </a:p>
        </p:txBody>
      </p:sp>
      <p:sp>
        <p:nvSpPr>
          <p:cNvPr id="3" name="Content Placeholder 2">
            <a:extLst>
              <a:ext uri="{FF2B5EF4-FFF2-40B4-BE49-F238E27FC236}">
                <a16:creationId xmlns:a16="http://schemas.microsoft.com/office/drawing/2014/main" id="{617FDE06-8970-6B4F-A824-08C025AF6FD6}"/>
              </a:ext>
            </a:extLst>
          </p:cNvPr>
          <p:cNvSpPr>
            <a:spLocks noGrp="1"/>
          </p:cNvSpPr>
          <p:nvPr>
            <p:ph idx="1"/>
          </p:nvPr>
        </p:nvSpPr>
        <p:spPr>
          <a:xfrm>
            <a:off x="609600" y="1477108"/>
            <a:ext cx="10972800" cy="4847492"/>
          </a:xfrm>
        </p:spPr>
        <p:txBody>
          <a:bodyPr>
            <a:noAutofit/>
          </a:bodyPr>
          <a:lstStyle/>
          <a:p>
            <a:pPr marL="514350" indent="-514350">
              <a:buFont typeface="+mj-lt"/>
              <a:buAutoNum type="arabicPeriod"/>
            </a:pPr>
            <a:r>
              <a:rPr lang="en-US" sz="3400" dirty="0"/>
              <a:t>Get together with your card group (jokers with jokers, queens with queens, etc.).</a:t>
            </a:r>
          </a:p>
          <a:p>
            <a:pPr marL="514350" indent="-514350">
              <a:buFont typeface="+mj-lt"/>
              <a:buAutoNum type="arabicPeriod"/>
            </a:pPr>
            <a:r>
              <a:rPr lang="en-US" sz="3400" dirty="0"/>
              <a:t>Share your CER and your defense.</a:t>
            </a:r>
          </a:p>
          <a:p>
            <a:pPr marL="514350" indent="-514350">
              <a:buFont typeface="+mj-lt"/>
              <a:buAutoNum type="arabicPeriod"/>
            </a:pPr>
            <a:r>
              <a:rPr lang="en-US" sz="3400" dirty="0"/>
              <a:t>Come to a consensus about the defense of your client.</a:t>
            </a:r>
          </a:p>
          <a:p>
            <a:pPr marL="514350" indent="-514350">
              <a:buFont typeface="+mj-lt"/>
              <a:buAutoNum type="arabicPeriod"/>
            </a:pPr>
            <a:r>
              <a:rPr lang="en-US" sz="3400" dirty="0"/>
              <a:t>Choose your spokesperson, known as the </a:t>
            </a:r>
            <a:r>
              <a:rPr lang="en-US" sz="3400" b="1" dirty="0"/>
              <a:t>lead defense attorney.</a:t>
            </a:r>
          </a:p>
        </p:txBody>
      </p:sp>
    </p:spTree>
    <p:extLst>
      <p:ext uri="{BB962C8B-B14F-4D97-AF65-F5344CB8AC3E}">
        <p14:creationId xmlns:p14="http://schemas.microsoft.com/office/powerpoint/2010/main" val="2089983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HEAR YE! HEAR YE!</a:t>
            </a:r>
          </a:p>
        </p:txBody>
      </p:sp>
      <p:sp>
        <p:nvSpPr>
          <p:cNvPr id="3" name="Content Placeholder 2"/>
          <p:cNvSpPr>
            <a:spLocks noGrp="1"/>
          </p:cNvSpPr>
          <p:nvPr>
            <p:ph type="body" idx="1"/>
          </p:nvPr>
        </p:nvSpPr>
        <p:spPr/>
        <p:txBody>
          <a:bodyPr>
            <a:noAutofit/>
          </a:bodyPr>
          <a:lstStyle/>
          <a:p>
            <a:pPr marL="0" indent="0">
              <a:buNone/>
            </a:pPr>
            <a:r>
              <a:rPr lang="en-US" sz="3400" dirty="0"/>
              <a:t>ALL RISE!</a:t>
            </a:r>
          </a:p>
          <a:p>
            <a:pPr marL="0" indent="0">
              <a:buNone/>
            </a:pPr>
            <a:endParaRPr lang="en-US" sz="3400" dirty="0"/>
          </a:p>
          <a:p>
            <a:pPr marL="0" indent="0">
              <a:buNone/>
            </a:pPr>
            <a:r>
              <a:rPr lang="en-US" sz="3400" dirty="0"/>
              <a:t>The Honorable Judge declares that court is in session.</a:t>
            </a:r>
          </a:p>
          <a:p>
            <a:pPr marL="0" indent="0">
              <a:buNone/>
            </a:pPr>
            <a:endParaRPr lang="en-US" sz="3400" dirty="0"/>
          </a:p>
          <a:p>
            <a:pPr marL="0" indent="0">
              <a:buNone/>
            </a:pPr>
            <a:r>
              <a:rPr lang="en-US" sz="3400" dirty="0"/>
              <a:t>Present your arguments.</a:t>
            </a:r>
          </a:p>
        </p:txBody>
      </p:sp>
      <p:pic>
        <p:nvPicPr>
          <p:cNvPr id="4" name="Picture 2" descr="C:\Users\will1703\AppData\Local\Microsoft\Windows\Temporary Internet Files\Content.IE5\5S3RSUOA\MC900441394[1].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10500" y="556260"/>
            <a:ext cx="2924810" cy="246888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eoples Cour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47947" y="1211897"/>
            <a:ext cx="487363" cy="487363"/>
          </a:xfrm>
          <a:prstGeom prst="rect">
            <a:avLst/>
          </a:prstGeom>
        </p:spPr>
      </p:pic>
    </p:spTree>
    <p:extLst>
      <p:ext uri="{BB962C8B-B14F-4D97-AF65-F5344CB8AC3E}">
        <p14:creationId xmlns:p14="http://schemas.microsoft.com/office/powerpoint/2010/main" val="1676569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1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normAutofit/>
          </a:bodyPr>
          <a:lstStyle/>
          <a:p>
            <a:r>
              <a:rPr lang="en-US" sz="5000" dirty="0"/>
              <a:t>Beyond Rumpelstiltskin</a:t>
            </a:r>
          </a:p>
        </p:txBody>
      </p:sp>
      <p:sp>
        <p:nvSpPr>
          <p:cNvPr id="3" name="Content Placeholder 2"/>
          <p:cNvSpPr>
            <a:spLocks noGrp="1"/>
          </p:cNvSpPr>
          <p:nvPr>
            <p:ph idx="1"/>
          </p:nvPr>
        </p:nvSpPr>
        <p:spPr>
          <a:xfrm>
            <a:off x="609601" y="1935480"/>
            <a:ext cx="9781308" cy="4389120"/>
          </a:xfrm>
        </p:spPr>
        <p:txBody>
          <a:bodyPr>
            <a:normAutofit/>
          </a:bodyPr>
          <a:lstStyle/>
          <a:p>
            <a:pPr>
              <a:buFont typeface="Arial" panose="020B0604020202020204" pitchFamily="34" charset="0"/>
              <a:buChar char="•"/>
            </a:pPr>
            <a:r>
              <a:rPr lang="en-US" sz="3600" dirty="0"/>
              <a:t>This was a lesson on process of instruction for students to think more critically.</a:t>
            </a:r>
          </a:p>
          <a:p>
            <a:pPr>
              <a:buFont typeface="Arial" panose="020B0604020202020204" pitchFamily="34" charset="0"/>
              <a:buChar char="•"/>
            </a:pPr>
            <a:endParaRPr lang="en-US" sz="3600" dirty="0"/>
          </a:p>
          <a:p>
            <a:pPr>
              <a:buFont typeface="Arial" panose="020B0604020202020204" pitchFamily="34" charset="0"/>
              <a:buChar char="•"/>
            </a:pPr>
            <a:r>
              <a:rPr lang="en-US" sz="3600" dirty="0"/>
              <a:t>The goal was to construct a logical and supported argument based on a guiding question.</a:t>
            </a:r>
          </a:p>
          <a:p>
            <a:pPr marL="0" indent="0">
              <a:buNone/>
            </a:pPr>
            <a:endParaRPr lang="en-US" sz="3600" dirty="0"/>
          </a:p>
        </p:txBody>
      </p:sp>
    </p:spTree>
    <p:extLst>
      <p:ext uri="{BB962C8B-B14F-4D97-AF65-F5344CB8AC3E}">
        <p14:creationId xmlns:p14="http://schemas.microsoft.com/office/powerpoint/2010/main" val="117463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3EE4-6EC3-EA44-B865-8912A1FBFACE}"/>
              </a:ext>
            </a:extLst>
          </p:cNvPr>
          <p:cNvSpPr>
            <a:spLocks noGrp="1"/>
          </p:cNvSpPr>
          <p:nvPr>
            <p:ph type="title"/>
          </p:nvPr>
        </p:nvSpPr>
        <p:spPr>
          <a:xfrm>
            <a:off x="609600" y="381968"/>
            <a:ext cx="10972800" cy="1143000"/>
          </a:xfrm>
        </p:spPr>
        <p:txBody>
          <a:bodyPr>
            <a:normAutofit/>
          </a:bodyPr>
          <a:lstStyle/>
          <a:p>
            <a:r>
              <a:rPr lang="en-US" sz="5000" dirty="0"/>
              <a:t>LEARN Strategy Reflection</a:t>
            </a:r>
          </a:p>
        </p:txBody>
      </p:sp>
      <p:sp>
        <p:nvSpPr>
          <p:cNvPr id="5" name="Content Placeholder 4">
            <a:extLst>
              <a:ext uri="{FF2B5EF4-FFF2-40B4-BE49-F238E27FC236}">
                <a16:creationId xmlns:a16="http://schemas.microsoft.com/office/drawing/2014/main" id="{993B8B43-5FA0-6444-9348-936E3D855C3E}"/>
              </a:ext>
            </a:extLst>
          </p:cNvPr>
          <p:cNvSpPr>
            <a:spLocks noGrp="1"/>
          </p:cNvSpPr>
          <p:nvPr>
            <p:ph idx="1"/>
          </p:nvPr>
        </p:nvSpPr>
        <p:spPr>
          <a:xfrm>
            <a:off x="215901" y="1567782"/>
            <a:ext cx="5671585" cy="4389120"/>
          </a:xfrm>
        </p:spPr>
        <p:txBody>
          <a:bodyPr/>
          <a:lstStyle/>
          <a:p>
            <a:pPr marL="514350" indent="-514350">
              <a:buFont typeface="Arial" panose="020B0604020202020204" pitchFamily="34" charset="0"/>
              <a:buChar char="•"/>
            </a:pPr>
            <a:r>
              <a:rPr lang="en-US" sz="3400" dirty="0"/>
              <a:t>CUS and Discuss</a:t>
            </a:r>
          </a:p>
          <a:p>
            <a:pPr marL="514350" indent="-514350">
              <a:buFont typeface="Arial" panose="020B0604020202020204" pitchFamily="34" charset="0"/>
              <a:buChar char="•"/>
            </a:pPr>
            <a:r>
              <a:rPr lang="en-US" sz="3400" dirty="0"/>
              <a:t>Claim, Evidence, Reasoning (CER)</a:t>
            </a:r>
          </a:p>
        </p:txBody>
      </p:sp>
      <p:pic>
        <p:nvPicPr>
          <p:cNvPr id="4" name="Picture 4" descr="A close up of a sign&#10;&#10;Description generated with high confidence">
            <a:hlinkClick r:id="rId3"/>
            <a:extLst>
              <a:ext uri="{FF2B5EF4-FFF2-40B4-BE49-F238E27FC236}">
                <a16:creationId xmlns:a16="http://schemas.microsoft.com/office/drawing/2014/main" id="{97438603-B1A3-4460-925C-D5EA48168AE4}"/>
              </a:ext>
            </a:extLst>
          </p:cNvPr>
          <p:cNvPicPr>
            <a:picLocks noChangeAspect="1"/>
          </p:cNvPicPr>
          <p:nvPr/>
        </p:nvPicPr>
        <p:blipFill>
          <a:blip r:embed="rId4"/>
          <a:stretch>
            <a:fillRect/>
          </a:stretch>
        </p:blipFill>
        <p:spPr>
          <a:xfrm>
            <a:off x="6304515" y="901098"/>
            <a:ext cx="5515777" cy="5668968"/>
          </a:xfrm>
          <a:prstGeom prst="rect">
            <a:avLst/>
          </a:prstGeom>
        </p:spPr>
      </p:pic>
      <p:pic>
        <p:nvPicPr>
          <p:cNvPr id="9" name="Picture 8">
            <a:hlinkClick r:id="rId3"/>
            <a:extLst>
              <a:ext uri="{FF2B5EF4-FFF2-40B4-BE49-F238E27FC236}">
                <a16:creationId xmlns:a16="http://schemas.microsoft.com/office/drawing/2014/main" id="{7DB0B559-02FD-1242-A099-CF175142F5B1}"/>
              </a:ext>
            </a:extLst>
          </p:cNvPr>
          <p:cNvPicPr>
            <a:picLocks noChangeAspect="1"/>
          </p:cNvPicPr>
          <p:nvPr/>
        </p:nvPicPr>
        <p:blipFill rotWithShape="1">
          <a:blip r:embed="rId5">
            <a:extLst>
              <a:ext uri="{28A0092B-C50C-407E-A947-70E740481C1C}">
                <a14:useLocalDpi xmlns:a14="http://schemas.microsoft.com/office/drawing/2010/main" val="0"/>
              </a:ext>
            </a:extLst>
          </a:blip>
          <a:srcRect l="13801" t="24569" r="14041" b="25929"/>
          <a:stretch/>
        </p:blipFill>
        <p:spPr>
          <a:xfrm>
            <a:off x="609600" y="4652055"/>
            <a:ext cx="4393581" cy="1918011"/>
          </a:xfrm>
          <a:prstGeom prst="rect">
            <a:avLst/>
          </a:prstGeom>
        </p:spPr>
      </p:pic>
    </p:spTree>
    <p:extLst>
      <p:ext uri="{BB962C8B-B14F-4D97-AF65-F5344CB8AC3E}">
        <p14:creationId xmlns:p14="http://schemas.microsoft.com/office/powerpoint/2010/main" val="2665155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9" name="Shape 239"/>
          <p:cNvSpPr/>
          <p:nvPr/>
        </p:nvSpPr>
        <p:spPr>
          <a:xfrm>
            <a:off x="2208993" y="816692"/>
            <a:ext cx="3724603" cy="1415109"/>
          </a:xfrm>
          <a:prstGeom prst="roundRect">
            <a:avLst>
              <a:gd name="adj" fmla="val 16667"/>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25" tIns="45700" rIns="91425" bIns="45700" anchor="ctr" anchorCtr="0">
            <a:noAutofit/>
          </a:bodyPr>
          <a:lstStyle/>
          <a:p>
            <a:pPr algn="ctr" rtl="0">
              <a:buSzPct val="25000"/>
            </a:pPr>
            <a:r>
              <a:rPr lang="en-US" sz="2800" dirty="0">
                <a:latin typeface="Trebuchet MS"/>
                <a:ea typeface="Trebuchet MS"/>
                <a:cs typeface="Trebuchet MS"/>
                <a:sym typeface="Trebuchet MS"/>
              </a:rPr>
              <a:t>CONSTRUCTION OF KNOWLEDGE</a:t>
            </a:r>
          </a:p>
        </p:txBody>
      </p:sp>
      <p:sp>
        <p:nvSpPr>
          <p:cNvPr id="240" name="Shape 240"/>
          <p:cNvSpPr/>
          <p:nvPr/>
        </p:nvSpPr>
        <p:spPr>
          <a:xfrm>
            <a:off x="6644509" y="818892"/>
            <a:ext cx="3724603" cy="1415109"/>
          </a:xfrm>
          <a:prstGeom prst="roundRect">
            <a:avLst>
              <a:gd name="adj" fmla="val 16667"/>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ctr" anchorCtr="0">
            <a:noAutofit/>
          </a:bodyPr>
          <a:lstStyle/>
          <a:p>
            <a:pPr algn="ctr" rtl="0">
              <a:buSzPct val="25000"/>
            </a:pPr>
            <a:r>
              <a:rPr lang="en-US" sz="2800">
                <a:solidFill>
                  <a:schemeClr val="accent2"/>
                </a:solidFill>
                <a:latin typeface="Trebuchet MS"/>
                <a:ea typeface="Trebuchet MS"/>
                <a:cs typeface="Trebuchet MS"/>
                <a:sym typeface="Trebuchet MS"/>
              </a:rPr>
              <a:t>INQUIRY-BASED LEARNING</a:t>
            </a:r>
            <a:endParaRPr lang="en-US" sz="2800" dirty="0">
              <a:solidFill>
                <a:schemeClr val="accent2"/>
              </a:solidFill>
              <a:latin typeface="Trebuchet MS"/>
              <a:ea typeface="Trebuchet MS"/>
              <a:cs typeface="Trebuchet MS"/>
              <a:sym typeface="Trebuchet MS"/>
            </a:endParaRPr>
          </a:p>
        </p:txBody>
      </p:sp>
      <p:sp>
        <p:nvSpPr>
          <p:cNvPr id="241" name="Shape 241"/>
          <p:cNvSpPr/>
          <p:nvPr/>
        </p:nvSpPr>
        <p:spPr>
          <a:xfrm>
            <a:off x="2208994" y="4583313"/>
            <a:ext cx="3724603" cy="1415109"/>
          </a:xfrm>
          <a:prstGeom prst="roundRect">
            <a:avLst>
              <a:gd name="adj" fmla="val 16667"/>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ctr" anchorCtr="0">
            <a:noAutofit/>
          </a:bodyPr>
          <a:lstStyle/>
          <a:p>
            <a:pPr algn="ctr" rtl="0">
              <a:buSzPct val="25000"/>
            </a:pPr>
            <a:r>
              <a:rPr lang="en-US" sz="2800" dirty="0">
                <a:solidFill>
                  <a:schemeClr val="accent2"/>
                </a:solidFill>
                <a:latin typeface="Trebuchet MS"/>
                <a:ea typeface="Trebuchet MS"/>
                <a:cs typeface="Trebuchet MS"/>
                <a:sym typeface="Trebuchet MS"/>
              </a:rPr>
              <a:t>REAL-WORLD CONNECTIONS</a:t>
            </a:r>
          </a:p>
        </p:txBody>
      </p:sp>
      <p:sp>
        <p:nvSpPr>
          <p:cNvPr id="242" name="Shape 242"/>
          <p:cNvSpPr/>
          <p:nvPr/>
        </p:nvSpPr>
        <p:spPr>
          <a:xfrm>
            <a:off x="6644509" y="4583313"/>
            <a:ext cx="3724603" cy="1415109"/>
          </a:xfrm>
          <a:prstGeom prst="roundRect">
            <a:avLst>
              <a:gd name="adj" fmla="val 16667"/>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ctr" anchorCtr="0">
            <a:noAutofit/>
          </a:bodyPr>
          <a:lstStyle/>
          <a:p>
            <a:pPr algn="ctr" rtl="0">
              <a:buSzPct val="25000"/>
            </a:pPr>
            <a:r>
              <a:rPr lang="en-US" sz="2800" dirty="0">
                <a:solidFill>
                  <a:schemeClr val="accent2"/>
                </a:solidFill>
                <a:latin typeface="Trebuchet MS"/>
                <a:ea typeface="Trebuchet MS"/>
                <a:cs typeface="Trebuchet MS"/>
                <a:sym typeface="Trebuchet MS"/>
              </a:rPr>
              <a:t>STUDENT-CENTERED</a:t>
            </a:r>
          </a:p>
          <a:p>
            <a:pPr algn="ctr" rtl="0">
              <a:buSzPct val="25000"/>
            </a:pPr>
            <a:r>
              <a:rPr lang="en-US" sz="2800" dirty="0">
                <a:solidFill>
                  <a:schemeClr val="accent2"/>
                </a:solidFill>
                <a:latin typeface="Trebuchet MS"/>
                <a:ea typeface="Trebuchet MS"/>
                <a:cs typeface="Trebuchet MS"/>
                <a:sym typeface="Trebuchet MS"/>
              </a:rPr>
              <a:t>LEARNING</a:t>
            </a:r>
          </a:p>
        </p:txBody>
      </p:sp>
      <p:sp>
        <p:nvSpPr>
          <p:cNvPr id="243" name="Shape 243"/>
          <p:cNvSpPr/>
          <p:nvPr/>
        </p:nvSpPr>
        <p:spPr>
          <a:xfrm>
            <a:off x="1479918" y="2627310"/>
            <a:ext cx="9232165" cy="1466710"/>
          </a:xfrm>
          <a:prstGeom prst="rect">
            <a:avLst/>
          </a:prstGeom>
          <a:noFill/>
          <a:ln>
            <a:noFill/>
          </a:ln>
        </p:spPr>
        <p:txBody>
          <a:bodyPr lIns="91425" tIns="45700" rIns="91425" bIns="45700" anchor="t" anchorCtr="0">
            <a:noAutofit/>
          </a:bodyPr>
          <a:lstStyle/>
          <a:p>
            <a:pPr algn="ctr" rtl="0">
              <a:buSzPct val="25000"/>
            </a:pPr>
            <a:r>
              <a:rPr lang="en-US" sz="4800" b="1" dirty="0">
                <a:solidFill>
                  <a:srgbClr val="910D28"/>
                </a:solidFill>
                <a:latin typeface="+mj-lt"/>
                <a:ea typeface="Trebuchet MS"/>
                <a:cs typeface="Trebuchet MS"/>
                <a:sym typeface="Trebuchet MS"/>
              </a:rPr>
              <a:t>Authentic Teaching</a:t>
            </a:r>
          </a:p>
          <a:p>
            <a:pPr algn="ctr" rtl="0">
              <a:buSzPct val="25000"/>
            </a:pPr>
            <a:r>
              <a:rPr lang="en-US" sz="4800" b="1" dirty="0">
                <a:solidFill>
                  <a:srgbClr val="910D28"/>
                </a:solidFill>
                <a:latin typeface="+mj-lt"/>
                <a:ea typeface="Trebuchet MS"/>
                <a:cs typeface="Trebuchet MS"/>
                <a:sym typeface="Trebuchet MS"/>
              </a:rPr>
              <a:t>Prior Knowledge</a:t>
            </a:r>
          </a:p>
        </p:txBody>
      </p:sp>
    </p:spTree>
    <p:extLst>
      <p:ext uri="{BB962C8B-B14F-4D97-AF65-F5344CB8AC3E}">
        <p14:creationId xmlns:p14="http://schemas.microsoft.com/office/powerpoint/2010/main" val="860772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a:solidFill>
                  <a:schemeClr val="accent1"/>
                </a:solidFill>
                <a:latin typeface="Calibri" panose="020F0502020204030204" pitchFamily="34" charset="0"/>
                <a:cs typeface="Calibri" panose="020F0502020204030204" pitchFamily="34" charset="0"/>
              </a:rPr>
              <a:t>Jigsaw and Why-Lighting</a:t>
            </a:r>
          </a:p>
        </p:txBody>
      </p:sp>
      <p:sp>
        <p:nvSpPr>
          <p:cNvPr id="3" name="Content Placeholder 2"/>
          <p:cNvSpPr>
            <a:spLocks noGrp="1"/>
          </p:cNvSpPr>
          <p:nvPr>
            <p:ph type="subTitle" idx="1"/>
          </p:nvPr>
        </p:nvSpPr>
        <p:spPr>
          <a:xfrm>
            <a:off x="966600" y="3626427"/>
            <a:ext cx="4401200" cy="1600940"/>
          </a:xfrm>
        </p:spPr>
        <p:txBody>
          <a:bodyPr>
            <a:noAutofit/>
          </a:bodyPr>
          <a:lstStyle/>
          <a:p>
            <a:pPr marL="0" indent="0">
              <a:buNone/>
            </a:pPr>
            <a:r>
              <a:rPr lang="en-US" sz="3400" dirty="0">
                <a:solidFill>
                  <a:schemeClr val="tx1"/>
                </a:solidFill>
                <a:latin typeface="Calibri" panose="020F0502020204030204" pitchFamily="34" charset="0"/>
                <a:cs typeface="Calibri" panose="020F0502020204030204" pitchFamily="34" charset="0"/>
              </a:rPr>
              <a:t>Why-Light your section, and then discuss the big ideas with your group.</a:t>
            </a:r>
          </a:p>
          <a:p>
            <a:pPr>
              <a:buFont typeface="Arial" panose="020B0604020202020204" pitchFamily="34" charset="0"/>
              <a:buChar char="•"/>
            </a:pPr>
            <a:endParaRPr lang="en-US" sz="2800"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74D59B1-B0E3-8941-A5B7-298DEDBD455F}"/>
              </a:ext>
            </a:extLst>
          </p:cNvPr>
          <p:cNvPicPr>
            <a:picLocks noChangeAspect="1"/>
          </p:cNvPicPr>
          <p:nvPr/>
        </p:nvPicPr>
        <p:blipFill>
          <a:blip r:embed="rId3"/>
          <a:stretch>
            <a:fillRect/>
          </a:stretch>
        </p:blipFill>
        <p:spPr>
          <a:xfrm>
            <a:off x="6653400" y="1143000"/>
            <a:ext cx="4572000" cy="4572000"/>
          </a:xfrm>
          <a:prstGeom prst="rect">
            <a:avLst/>
          </a:prstGeom>
        </p:spPr>
      </p:pic>
    </p:spTree>
    <p:extLst>
      <p:ext uri="{BB962C8B-B14F-4D97-AF65-F5344CB8AC3E}">
        <p14:creationId xmlns:p14="http://schemas.microsoft.com/office/powerpoint/2010/main" val="162779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2862"/>
            <a:ext cx="10972800" cy="1143000"/>
          </a:xfrm>
        </p:spPr>
        <p:txBody>
          <a:bodyPr>
            <a:normAutofit/>
          </a:bodyPr>
          <a:lstStyle/>
          <a:p>
            <a:r>
              <a:rPr lang="en-US" sz="5000" dirty="0"/>
              <a:t>Represent!</a:t>
            </a:r>
          </a:p>
        </p:txBody>
      </p:sp>
      <p:sp>
        <p:nvSpPr>
          <p:cNvPr id="3" name="Content Placeholder 2"/>
          <p:cNvSpPr>
            <a:spLocks noGrp="1"/>
          </p:cNvSpPr>
          <p:nvPr>
            <p:ph idx="1"/>
          </p:nvPr>
        </p:nvSpPr>
        <p:spPr>
          <a:xfrm>
            <a:off x="609600" y="1529862"/>
            <a:ext cx="8440882" cy="4794738"/>
          </a:xfrm>
        </p:spPr>
        <p:txBody>
          <a:bodyPr>
            <a:normAutofit/>
          </a:bodyPr>
          <a:lstStyle/>
          <a:p>
            <a:pPr>
              <a:buFont typeface="Arial" panose="020B0604020202020204" pitchFamily="34" charset="0"/>
              <a:buChar char="•"/>
            </a:pPr>
            <a:r>
              <a:rPr lang="en-US" sz="3400" dirty="0"/>
              <a:t>Using large poster paper, represent your component of authenticity in a visual way. </a:t>
            </a:r>
            <a:br>
              <a:rPr lang="en-US" sz="3400" dirty="0"/>
            </a:br>
            <a:endParaRPr lang="en-US" sz="3400" dirty="0"/>
          </a:p>
          <a:p>
            <a:pPr>
              <a:buFont typeface="Arial" panose="020B0604020202020204" pitchFamily="34" charset="0"/>
              <a:buChar char="•"/>
            </a:pPr>
            <a:r>
              <a:rPr lang="en-US" sz="3400" dirty="0"/>
              <a:t>Add a </a:t>
            </a:r>
            <a:r>
              <a:rPr lang="en-US" sz="3400" dirty="0" err="1"/>
              <a:t>GramIt</a:t>
            </a:r>
            <a:r>
              <a:rPr lang="en-US" sz="3400"/>
              <a:t> description </a:t>
            </a:r>
            <a:r>
              <a:rPr lang="en-US" sz="3400" dirty="0"/>
              <a:t>as a caption. </a:t>
            </a:r>
          </a:p>
          <a:p>
            <a:pPr>
              <a:buFont typeface="Arial" panose="020B0604020202020204" pitchFamily="34" charset="0"/>
              <a:buChar char="•"/>
            </a:pPr>
            <a:endParaRPr lang="en-US" sz="3400" dirty="0"/>
          </a:p>
          <a:p>
            <a:pPr>
              <a:buFont typeface="Arial" panose="020B0604020202020204" pitchFamily="34" charset="0"/>
              <a:buChar char="•"/>
            </a:pPr>
            <a:r>
              <a:rPr lang="en-US" sz="3400" dirty="0"/>
              <a:t>CHALLENGE: Include a hashtag. 		</a:t>
            </a:r>
            <a:r>
              <a:rPr lang="en-US" sz="3400" dirty="0">
                <a:solidFill>
                  <a:schemeClr val="accent2"/>
                </a:solidFill>
              </a:rPr>
              <a:t>#</a:t>
            </a:r>
            <a:r>
              <a:rPr lang="en-US" sz="3400" dirty="0" err="1">
                <a:solidFill>
                  <a:schemeClr val="accent2"/>
                </a:solidFill>
              </a:rPr>
              <a:t>OneToThreeWordSummary</a:t>
            </a:r>
            <a:endParaRPr lang="en-US" sz="3400" dirty="0">
              <a:solidFill>
                <a:schemeClr val="accent2"/>
              </a:solidFill>
            </a:endParaRPr>
          </a:p>
          <a:p>
            <a:endParaRPr lang="en-US" sz="2800" dirty="0"/>
          </a:p>
        </p:txBody>
      </p:sp>
    </p:spTree>
    <p:extLst>
      <p:ext uri="{BB962C8B-B14F-4D97-AF65-F5344CB8AC3E}">
        <p14:creationId xmlns:p14="http://schemas.microsoft.com/office/powerpoint/2010/main" val="736250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86"/>
          <p:cNvSpPr txBox="1">
            <a:spLocks noGrp="1"/>
          </p:cNvSpPr>
          <p:nvPr>
            <p:ph type="title"/>
          </p:nvPr>
        </p:nvSpPr>
        <p:spPr>
          <a:xfrm>
            <a:off x="884432" y="2348344"/>
            <a:ext cx="5329331" cy="2858655"/>
          </a:xfrm>
          <a:prstGeom prst="rect">
            <a:avLst/>
          </a:prstGeom>
        </p:spPr>
        <p:txBody>
          <a:bodyPr spcFirstLastPara="1" vert="horz" wrap="square" lIns="121900" tIns="121900" rIns="121900" bIns="121900" anchor="t" anchorCtr="0">
            <a:noAutofit/>
          </a:bodyPr>
          <a:lstStyle/>
          <a:p>
            <a:pPr>
              <a:buClr>
                <a:srgbClr val="3F3F3F"/>
              </a:buClr>
            </a:pPr>
            <a:r>
              <a:rPr lang="en" sz="5000" b="0" dirty="0">
                <a:solidFill>
                  <a:schemeClr val="accent1"/>
                </a:solidFill>
                <a:latin typeface="+mj-lt"/>
                <a:ea typeface="+mj-ea"/>
                <a:cs typeface="+mj-cs"/>
              </a:rPr>
              <a:t>Authentic Lesson Reflection Tool</a:t>
            </a:r>
            <a:endParaRPr sz="5000" b="0" dirty="0">
              <a:solidFill>
                <a:schemeClr val="accent1"/>
              </a:solidFill>
              <a:latin typeface="+mj-lt"/>
              <a:ea typeface="+mj-ea"/>
              <a:cs typeface="+mj-cs"/>
            </a:endParaRPr>
          </a:p>
          <a:p>
            <a:endParaRPr dirty="0"/>
          </a:p>
        </p:txBody>
      </p:sp>
      <p:pic>
        <p:nvPicPr>
          <p:cNvPr id="3" name="Picture 2" descr="A poster of a student's reflection question&#10;&#10;AI-generated content may be incorrect.">
            <a:extLst>
              <a:ext uri="{FF2B5EF4-FFF2-40B4-BE49-F238E27FC236}">
                <a16:creationId xmlns:a16="http://schemas.microsoft.com/office/drawing/2014/main" id="{3DA8E299-C236-46BC-1007-CAABB0B3BDF3}"/>
              </a:ext>
            </a:extLst>
          </p:cNvPr>
          <p:cNvPicPr>
            <a:picLocks noChangeAspect="1"/>
          </p:cNvPicPr>
          <p:nvPr/>
        </p:nvPicPr>
        <p:blipFill>
          <a:blip r:embed="rId3"/>
          <a:stretch>
            <a:fillRect/>
          </a:stretch>
        </p:blipFill>
        <p:spPr>
          <a:xfrm>
            <a:off x="7138822" y="508000"/>
            <a:ext cx="4383396" cy="5638800"/>
          </a:xfrm>
          <a:prstGeom prst="rect">
            <a:avLst/>
          </a:prstGeom>
        </p:spPr>
      </p:pic>
    </p:spTree>
    <p:extLst>
      <p:ext uri="{BB962C8B-B14F-4D97-AF65-F5344CB8AC3E}">
        <p14:creationId xmlns:p14="http://schemas.microsoft.com/office/powerpoint/2010/main" val="2399600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3EE4-6EC3-EA44-B865-8912A1FBFACE}"/>
              </a:ext>
            </a:extLst>
          </p:cNvPr>
          <p:cNvSpPr>
            <a:spLocks noGrp="1"/>
          </p:cNvSpPr>
          <p:nvPr>
            <p:ph type="title"/>
          </p:nvPr>
        </p:nvSpPr>
        <p:spPr>
          <a:xfrm>
            <a:off x="609600" y="236537"/>
            <a:ext cx="10972800" cy="1143000"/>
          </a:xfrm>
        </p:spPr>
        <p:txBody>
          <a:bodyPr>
            <a:normAutofit/>
          </a:bodyPr>
          <a:lstStyle/>
          <a:p>
            <a:r>
              <a:rPr lang="en-US" sz="5000" dirty="0"/>
              <a:t>LEARN Strategy Reflection</a:t>
            </a:r>
          </a:p>
        </p:txBody>
      </p:sp>
      <p:pic>
        <p:nvPicPr>
          <p:cNvPr id="4" name="Picture 4" descr="A close up of a sign&#10;&#10;Description generated with high confidence">
            <a:hlinkClick r:id="rId3"/>
            <a:extLst>
              <a:ext uri="{FF2B5EF4-FFF2-40B4-BE49-F238E27FC236}">
                <a16:creationId xmlns:a16="http://schemas.microsoft.com/office/drawing/2014/main" id="{97438603-B1A3-4460-925C-D5EA48168AE4}"/>
              </a:ext>
            </a:extLst>
          </p:cNvPr>
          <p:cNvPicPr>
            <a:picLocks noChangeAspect="1"/>
          </p:cNvPicPr>
          <p:nvPr/>
        </p:nvPicPr>
        <p:blipFill>
          <a:blip r:embed="rId4"/>
          <a:stretch>
            <a:fillRect/>
          </a:stretch>
        </p:blipFill>
        <p:spPr>
          <a:xfrm>
            <a:off x="6066623" y="829854"/>
            <a:ext cx="5515777" cy="5668968"/>
          </a:xfrm>
          <a:prstGeom prst="rect">
            <a:avLst/>
          </a:prstGeom>
        </p:spPr>
      </p:pic>
      <p:sp>
        <p:nvSpPr>
          <p:cNvPr id="3" name="TextBox 2">
            <a:extLst>
              <a:ext uri="{FF2B5EF4-FFF2-40B4-BE49-F238E27FC236}">
                <a16:creationId xmlns:a16="http://schemas.microsoft.com/office/drawing/2014/main" id="{155DA82E-CE9C-4D1A-AE41-56DE2ACBD0D4}"/>
              </a:ext>
            </a:extLst>
          </p:cNvPr>
          <p:cNvSpPr txBox="1"/>
          <p:nvPr/>
        </p:nvSpPr>
        <p:spPr>
          <a:xfrm>
            <a:off x="1340284" y="1379537"/>
            <a:ext cx="3268718" cy="18712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spcBef>
                <a:spcPct val="20000"/>
              </a:spcBef>
              <a:buClr>
                <a:schemeClr val="accent1"/>
              </a:buClr>
              <a:buSzPct val="95000"/>
              <a:buFont typeface="Arial" panose="020B0604020202020204" pitchFamily="34" charset="0"/>
              <a:buChar char="•"/>
            </a:pPr>
            <a:r>
              <a:rPr lang="en-US" sz="3400" dirty="0">
                <a:latin typeface="Calibri"/>
                <a:cs typeface="Calibri"/>
              </a:rPr>
              <a:t>Jigsaw</a:t>
            </a:r>
          </a:p>
          <a:p>
            <a:pPr marL="514350" indent="-514350">
              <a:spcBef>
                <a:spcPct val="20000"/>
              </a:spcBef>
              <a:buClr>
                <a:schemeClr val="accent1"/>
              </a:buClr>
              <a:buSzPct val="95000"/>
              <a:buFont typeface="Arial" panose="020B0604020202020204" pitchFamily="34" charset="0"/>
              <a:buChar char="•"/>
            </a:pPr>
            <a:r>
              <a:rPr lang="en-US" sz="3400" dirty="0">
                <a:latin typeface="Calibri"/>
                <a:cs typeface="Calibri"/>
              </a:rPr>
              <a:t>Why Lighting</a:t>
            </a:r>
          </a:p>
          <a:p>
            <a:pPr marL="514350" indent="-514350">
              <a:spcBef>
                <a:spcPct val="20000"/>
              </a:spcBef>
              <a:buClr>
                <a:schemeClr val="accent1"/>
              </a:buClr>
              <a:buSzPct val="95000"/>
              <a:buFont typeface="Arial" panose="020B0604020202020204" pitchFamily="34" charset="0"/>
              <a:buChar char="•"/>
            </a:pPr>
            <a:r>
              <a:rPr lang="en-US" sz="3400">
                <a:latin typeface="Calibri"/>
                <a:cs typeface="Calibri"/>
              </a:rPr>
              <a:t>GramIt</a:t>
            </a:r>
            <a:endParaRPr lang="en-US" sz="3400" dirty="0">
              <a:latin typeface="Calibri"/>
              <a:cs typeface="Calibri"/>
            </a:endParaRPr>
          </a:p>
        </p:txBody>
      </p:sp>
      <p:pic>
        <p:nvPicPr>
          <p:cNvPr id="9" name="Picture 8">
            <a:hlinkClick r:id="rId3"/>
            <a:extLst>
              <a:ext uri="{FF2B5EF4-FFF2-40B4-BE49-F238E27FC236}">
                <a16:creationId xmlns:a16="http://schemas.microsoft.com/office/drawing/2014/main" id="{7DB0B559-02FD-1242-A099-CF175142F5B1}"/>
              </a:ext>
            </a:extLst>
          </p:cNvPr>
          <p:cNvPicPr>
            <a:picLocks noChangeAspect="1"/>
          </p:cNvPicPr>
          <p:nvPr/>
        </p:nvPicPr>
        <p:blipFill rotWithShape="1">
          <a:blip r:embed="rId5">
            <a:extLst>
              <a:ext uri="{28A0092B-C50C-407E-A947-70E740481C1C}">
                <a14:useLocalDpi xmlns:a14="http://schemas.microsoft.com/office/drawing/2010/main" val="0"/>
              </a:ext>
            </a:extLst>
          </a:blip>
          <a:srcRect l="13801" t="24569" r="14041" b="25929"/>
          <a:stretch/>
        </p:blipFill>
        <p:spPr>
          <a:xfrm>
            <a:off x="609600" y="4580811"/>
            <a:ext cx="4393581" cy="1918011"/>
          </a:xfrm>
          <a:prstGeom prst="rect">
            <a:avLst/>
          </a:prstGeom>
        </p:spPr>
      </p:pic>
    </p:spTree>
    <p:extLst>
      <p:ext uri="{BB962C8B-B14F-4D97-AF65-F5344CB8AC3E}">
        <p14:creationId xmlns:p14="http://schemas.microsoft.com/office/powerpoint/2010/main" val="13119333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264" y="2514600"/>
            <a:ext cx="10468864" cy="1828800"/>
          </a:xfrm>
        </p:spPr>
        <p:txBody>
          <a:bodyPr>
            <a:normAutofit fontScale="90000"/>
          </a:bodyPr>
          <a:lstStyle/>
          <a:p>
            <a:r>
              <a:rPr lang="en-US" sz="6700" b="1" dirty="0"/>
              <a:t>AUTHENTICITY …</a:t>
            </a:r>
            <a:br>
              <a:rPr lang="en-US" sz="6700" b="1" dirty="0"/>
            </a:br>
            <a:r>
              <a:rPr lang="en-US" sz="6700" b="1" dirty="0"/>
              <a:t>IT’S NOT JUST A FAIRY TALE</a:t>
            </a:r>
            <a:br>
              <a:rPr lang="en-US" dirty="0"/>
            </a:br>
            <a:br>
              <a:rPr lang="en-US" dirty="0"/>
            </a:br>
            <a:endParaRPr lang="en-US" sz="3100" b="1" dirty="0">
              <a:solidFill>
                <a:schemeClr val="accent3"/>
              </a:solidFill>
            </a:endParaRPr>
          </a:p>
        </p:txBody>
      </p:sp>
      <p:sp>
        <p:nvSpPr>
          <p:cNvPr id="3" name="Subtitle 2"/>
          <p:cNvSpPr>
            <a:spLocks noGrp="1"/>
          </p:cNvSpPr>
          <p:nvPr>
            <p:ph type="subTitle" idx="1"/>
          </p:nvPr>
        </p:nvSpPr>
        <p:spPr>
          <a:xfrm>
            <a:off x="711200" y="4457700"/>
            <a:ext cx="10472928" cy="1552136"/>
          </a:xfrm>
        </p:spPr>
        <p:txBody>
          <a:bodyPr/>
          <a:lstStyle/>
          <a:p>
            <a:r>
              <a:rPr lang="en-US" dirty="0"/>
              <a:t>K20 Center</a:t>
            </a:r>
          </a:p>
        </p:txBody>
      </p:sp>
    </p:spTree>
    <p:extLst>
      <p:ext uri="{BB962C8B-B14F-4D97-AF65-F5344CB8AC3E}">
        <p14:creationId xmlns:p14="http://schemas.microsoft.com/office/powerpoint/2010/main" val="420889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86AF-CCDA-4D44-B250-F83807D0BF70}"/>
              </a:ext>
            </a:extLst>
          </p:cNvPr>
          <p:cNvSpPr>
            <a:spLocks noGrp="1"/>
          </p:cNvSpPr>
          <p:nvPr>
            <p:ph type="title"/>
          </p:nvPr>
        </p:nvSpPr>
        <p:spPr/>
        <p:txBody>
          <a:bodyPr/>
          <a:lstStyle/>
          <a:p>
            <a:r>
              <a:rPr lang="en-US" dirty="0"/>
              <a:t>3-2-1</a:t>
            </a:r>
          </a:p>
        </p:txBody>
      </p:sp>
      <p:sp>
        <p:nvSpPr>
          <p:cNvPr id="3" name="Text Placeholder 2">
            <a:extLst>
              <a:ext uri="{FF2B5EF4-FFF2-40B4-BE49-F238E27FC236}">
                <a16:creationId xmlns:a16="http://schemas.microsoft.com/office/drawing/2014/main" id="{E0CED5DF-BA50-684A-BB7B-A1F05337DD55}"/>
              </a:ext>
            </a:extLst>
          </p:cNvPr>
          <p:cNvSpPr>
            <a:spLocks noGrp="1"/>
          </p:cNvSpPr>
          <p:nvPr>
            <p:ph type="body" idx="1"/>
          </p:nvPr>
        </p:nvSpPr>
        <p:spPr>
          <a:xfrm>
            <a:off x="609600" y="1600200"/>
            <a:ext cx="6083300" cy="4967700"/>
          </a:xfrm>
        </p:spPr>
        <p:txBody>
          <a:bodyPr/>
          <a:lstStyle/>
          <a:p>
            <a:r>
              <a:rPr lang="en-US" b="1" dirty="0">
                <a:solidFill>
                  <a:schemeClr val="accent1"/>
                </a:solidFill>
              </a:rPr>
              <a:t>Three</a:t>
            </a:r>
            <a:r>
              <a:rPr lang="en-US" dirty="0"/>
              <a:t> things that make a lesson authentic. </a:t>
            </a:r>
          </a:p>
          <a:p>
            <a:r>
              <a:rPr lang="en-US" b="1" dirty="0">
                <a:solidFill>
                  <a:schemeClr val="accent1"/>
                </a:solidFill>
              </a:rPr>
              <a:t>Two</a:t>
            </a:r>
            <a:r>
              <a:rPr lang="en-US" dirty="0"/>
              <a:t> authentic things you plan to implement in this week's lessons. </a:t>
            </a:r>
          </a:p>
          <a:p>
            <a:r>
              <a:rPr lang="en-US" b="1" dirty="0">
                <a:solidFill>
                  <a:schemeClr val="accent1"/>
                </a:solidFill>
              </a:rPr>
              <a:t>One</a:t>
            </a:r>
            <a:r>
              <a:rPr lang="en-US" dirty="0"/>
              <a:t> question you still have about authenticity or authentic lessons.</a:t>
            </a:r>
          </a:p>
        </p:txBody>
      </p:sp>
      <p:pic>
        <p:nvPicPr>
          <p:cNvPr id="5" name="Picture 4" descr="A close up of a sign&#10;&#10;Description automatically generated">
            <a:extLst>
              <a:ext uri="{FF2B5EF4-FFF2-40B4-BE49-F238E27FC236}">
                <a16:creationId xmlns:a16="http://schemas.microsoft.com/office/drawing/2014/main" id="{57170B3C-8620-5947-A4AE-7EBC26546D4B}"/>
              </a:ext>
            </a:extLst>
          </p:cNvPr>
          <p:cNvPicPr>
            <a:picLocks noChangeAspect="1"/>
          </p:cNvPicPr>
          <p:nvPr/>
        </p:nvPicPr>
        <p:blipFill>
          <a:blip r:embed="rId2"/>
          <a:stretch>
            <a:fillRect/>
          </a:stretch>
        </p:blipFill>
        <p:spPr>
          <a:xfrm>
            <a:off x="6858000" y="1143000"/>
            <a:ext cx="4572000" cy="4572000"/>
          </a:xfrm>
          <a:prstGeom prst="rect">
            <a:avLst/>
          </a:prstGeom>
        </p:spPr>
      </p:pic>
    </p:spTree>
    <p:extLst>
      <p:ext uri="{BB962C8B-B14F-4D97-AF65-F5344CB8AC3E}">
        <p14:creationId xmlns:p14="http://schemas.microsoft.com/office/powerpoint/2010/main" val="25381191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496062"/>
          </a:xfrm>
        </p:spPr>
        <p:txBody>
          <a:bodyPr>
            <a:normAutofit fontScale="90000"/>
          </a:bodyPr>
          <a:lstStyle/>
          <a:p>
            <a:r>
              <a:rPr lang="en-US" dirty="0"/>
              <a:t>K20 LEARN</a:t>
            </a:r>
          </a:p>
        </p:txBody>
      </p:sp>
      <p:sp>
        <p:nvSpPr>
          <p:cNvPr id="3" name="Content Placeholder 2"/>
          <p:cNvSpPr>
            <a:spLocks noGrp="1"/>
          </p:cNvSpPr>
          <p:nvPr>
            <p:ph idx="1"/>
          </p:nvPr>
        </p:nvSpPr>
        <p:spPr>
          <a:xfrm>
            <a:off x="609601" y="5273919"/>
            <a:ext cx="10972800" cy="624957"/>
          </a:xfrm>
        </p:spPr>
        <p:txBody>
          <a:bodyPr/>
          <a:lstStyle/>
          <a:p>
            <a:pPr marL="0" indent="0">
              <a:buNone/>
            </a:pPr>
            <a:r>
              <a:rPr lang="en-US" dirty="0"/>
              <a:t>https://learn.k20center.ou.edu/</a:t>
            </a:r>
          </a:p>
        </p:txBody>
      </p:sp>
      <p:pic>
        <p:nvPicPr>
          <p:cNvPr id="6" name="Picture 5" descr="A screenshot of a computer screen&#10;&#10;AI-generated content may be incorrect.">
            <a:extLst>
              <a:ext uri="{FF2B5EF4-FFF2-40B4-BE49-F238E27FC236}">
                <a16:creationId xmlns:a16="http://schemas.microsoft.com/office/drawing/2014/main" id="{FDA4B863-8581-0C39-ED44-55C0F8D61D5B}"/>
              </a:ext>
            </a:extLst>
          </p:cNvPr>
          <p:cNvPicPr>
            <a:picLocks noChangeAspect="1"/>
          </p:cNvPicPr>
          <p:nvPr/>
        </p:nvPicPr>
        <p:blipFill>
          <a:blip r:embed="rId3"/>
          <a:stretch>
            <a:fillRect/>
          </a:stretch>
        </p:blipFill>
        <p:spPr>
          <a:xfrm>
            <a:off x="1092201" y="1294987"/>
            <a:ext cx="9350076" cy="3785013"/>
          </a:xfrm>
          <a:prstGeom prst="rect">
            <a:avLst/>
          </a:prstGeom>
        </p:spPr>
      </p:pic>
    </p:spTree>
    <p:extLst>
      <p:ext uri="{BB962C8B-B14F-4D97-AF65-F5344CB8AC3E}">
        <p14:creationId xmlns:p14="http://schemas.microsoft.com/office/powerpoint/2010/main" val="17122140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280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00F0-0982-D549-A9EB-52FC0337EB40}"/>
              </a:ext>
            </a:extLst>
          </p:cNvPr>
          <p:cNvSpPr>
            <a:spLocks noGrp="1"/>
          </p:cNvSpPr>
          <p:nvPr>
            <p:ph type="title"/>
          </p:nvPr>
        </p:nvSpPr>
        <p:spPr>
          <a:xfrm>
            <a:off x="609600" y="606813"/>
            <a:ext cx="10972800" cy="1143000"/>
          </a:xfrm>
        </p:spPr>
        <p:txBody>
          <a:bodyPr>
            <a:normAutofit/>
          </a:bodyPr>
          <a:lstStyle/>
          <a:p>
            <a:r>
              <a:rPr lang="en-US" dirty="0"/>
              <a:t>Blast from the Past! Or Maybe Last Week…</a:t>
            </a:r>
          </a:p>
        </p:txBody>
      </p:sp>
      <p:sp>
        <p:nvSpPr>
          <p:cNvPr id="3" name="Content Placeholder 2">
            <a:extLst>
              <a:ext uri="{FF2B5EF4-FFF2-40B4-BE49-F238E27FC236}">
                <a16:creationId xmlns:a16="http://schemas.microsoft.com/office/drawing/2014/main" id="{120700BC-E20C-944D-ABA0-503CF8A41E75}"/>
              </a:ext>
            </a:extLst>
          </p:cNvPr>
          <p:cNvSpPr>
            <a:spLocks noGrp="1"/>
          </p:cNvSpPr>
          <p:nvPr>
            <p:ph idx="1"/>
          </p:nvPr>
        </p:nvSpPr>
        <p:spPr>
          <a:xfrm>
            <a:off x="609600" y="2203938"/>
            <a:ext cx="10972800" cy="4120662"/>
          </a:xfrm>
        </p:spPr>
        <p:txBody>
          <a:bodyPr>
            <a:normAutofit/>
          </a:bodyPr>
          <a:lstStyle/>
          <a:p>
            <a:pPr>
              <a:spcAft>
                <a:spcPts val="600"/>
              </a:spcAft>
              <a:buFont typeface="Arial" panose="020B0604020202020204" pitchFamily="34" charset="0"/>
              <a:buChar char="•"/>
            </a:pPr>
            <a:r>
              <a:rPr lang="en-US" sz="3600" dirty="0"/>
              <a:t>Think about your most meaningful learning experience.</a:t>
            </a:r>
          </a:p>
          <a:p>
            <a:pPr>
              <a:spcAft>
                <a:spcPts val="600"/>
              </a:spcAft>
              <a:buFont typeface="Arial" panose="020B0604020202020204" pitchFamily="34" charset="0"/>
              <a:buChar char="•"/>
            </a:pPr>
            <a:r>
              <a:rPr lang="en-US" sz="3600" dirty="0"/>
              <a:t>Fold your paper in half.</a:t>
            </a:r>
          </a:p>
          <a:p>
            <a:pPr>
              <a:buFont typeface="Arial" panose="020B0604020202020204" pitchFamily="34" charset="0"/>
              <a:buChar char="•"/>
            </a:pPr>
            <a:r>
              <a:rPr lang="en-US" sz="3600" dirty="0"/>
              <a:t>Write as many adjectives as you can about this experience on your paper.</a:t>
            </a:r>
          </a:p>
        </p:txBody>
      </p:sp>
    </p:spTree>
    <p:extLst>
      <p:ext uri="{BB962C8B-B14F-4D97-AF65-F5344CB8AC3E}">
        <p14:creationId xmlns:p14="http://schemas.microsoft.com/office/powerpoint/2010/main" val="3332675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7E64-D0C3-B248-B85E-8C409A72A804}"/>
              </a:ext>
            </a:extLst>
          </p:cNvPr>
          <p:cNvSpPr>
            <a:spLocks noGrp="1"/>
          </p:cNvSpPr>
          <p:nvPr>
            <p:ph type="title"/>
          </p:nvPr>
        </p:nvSpPr>
        <p:spPr>
          <a:xfrm>
            <a:off x="609600" y="302013"/>
            <a:ext cx="10972800" cy="1143000"/>
          </a:xfrm>
        </p:spPr>
        <p:txBody>
          <a:bodyPr>
            <a:normAutofit/>
          </a:bodyPr>
          <a:lstStyle/>
          <a:p>
            <a:r>
              <a:rPr lang="en-US" sz="2800" b="1" dirty="0"/>
              <a:t>Guiding Question </a:t>
            </a:r>
          </a:p>
        </p:txBody>
      </p:sp>
      <p:sp>
        <p:nvSpPr>
          <p:cNvPr id="3" name="Content Placeholder 2">
            <a:extLst>
              <a:ext uri="{FF2B5EF4-FFF2-40B4-BE49-F238E27FC236}">
                <a16:creationId xmlns:a16="http://schemas.microsoft.com/office/drawing/2014/main" id="{72C9F174-AD0D-874C-A494-3C51D4BBFED8}"/>
              </a:ext>
            </a:extLst>
          </p:cNvPr>
          <p:cNvSpPr>
            <a:spLocks noGrp="1"/>
          </p:cNvSpPr>
          <p:nvPr>
            <p:ph idx="1"/>
          </p:nvPr>
        </p:nvSpPr>
        <p:spPr>
          <a:xfrm>
            <a:off x="609600" y="1582366"/>
            <a:ext cx="10972800" cy="4742234"/>
          </a:xfrm>
        </p:spPr>
        <p:txBody>
          <a:bodyPr>
            <a:normAutofit/>
          </a:bodyPr>
          <a:lstStyle/>
          <a:p>
            <a:pPr marL="0" indent="0">
              <a:lnSpc>
                <a:spcPct val="114000"/>
              </a:lnSpc>
              <a:spcBef>
                <a:spcPts val="0"/>
              </a:spcBef>
              <a:buNone/>
            </a:pPr>
            <a:r>
              <a:rPr lang="en-US" sz="6600" b="1" dirty="0">
                <a:solidFill>
                  <a:schemeClr val="accent2"/>
                </a:solidFill>
              </a:rPr>
              <a:t>“</a:t>
            </a:r>
            <a:r>
              <a:rPr lang="en-US" sz="5400" dirty="0"/>
              <a:t>How can the components of  authenticity help teachers prepare students for pursuing post-secondary educational opportunities?</a:t>
            </a:r>
            <a:r>
              <a:rPr lang="en-US" sz="6600" b="1" dirty="0">
                <a:solidFill>
                  <a:schemeClr val="accent2"/>
                </a:solidFill>
              </a:rPr>
              <a:t>”</a:t>
            </a:r>
            <a:endParaRPr lang="en-US" sz="7200" b="1" dirty="0">
              <a:solidFill>
                <a:schemeClr val="accent2"/>
              </a:solidFill>
            </a:endParaRPr>
          </a:p>
        </p:txBody>
      </p:sp>
    </p:spTree>
    <p:extLst>
      <p:ext uri="{BB962C8B-B14F-4D97-AF65-F5344CB8AC3E}">
        <p14:creationId xmlns:p14="http://schemas.microsoft.com/office/powerpoint/2010/main" val="1553718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3298"/>
            <a:ext cx="10972800" cy="1143000"/>
          </a:xfrm>
        </p:spPr>
        <p:txBody>
          <a:bodyPr>
            <a:noAutofit/>
          </a:bodyPr>
          <a:lstStyle/>
          <a:p>
            <a:r>
              <a:rPr lang="en-US" sz="5000" dirty="0"/>
              <a:t>Session Objectives</a:t>
            </a:r>
          </a:p>
        </p:txBody>
      </p:sp>
      <p:sp>
        <p:nvSpPr>
          <p:cNvPr id="3" name="Content Placeholder 2"/>
          <p:cNvSpPr>
            <a:spLocks noGrp="1"/>
          </p:cNvSpPr>
          <p:nvPr>
            <p:ph idx="1"/>
          </p:nvPr>
        </p:nvSpPr>
        <p:spPr/>
        <p:txBody>
          <a:bodyPr>
            <a:noAutofit/>
          </a:bodyPr>
          <a:lstStyle/>
          <a:p>
            <a:pPr marL="0" lvl="0" indent="0">
              <a:spcBef>
                <a:spcPts val="0"/>
              </a:spcBef>
              <a:buClrTx/>
              <a:buSzTx/>
              <a:buNone/>
            </a:pPr>
            <a:r>
              <a:rPr lang="en-US" sz="2800" b="1" dirty="0"/>
              <a:t>We will:</a:t>
            </a:r>
          </a:p>
          <a:p>
            <a:pPr marL="914400" indent="-457200">
              <a:spcBef>
                <a:spcPts val="0"/>
              </a:spcBef>
              <a:spcAft>
                <a:spcPts val="600"/>
              </a:spcAft>
              <a:buClr>
                <a:srgbClr val="910D28"/>
              </a:buClr>
              <a:buSzTx/>
              <a:buFont typeface="Arial" panose="020B0604020202020204" pitchFamily="34" charset="0"/>
              <a:buChar char="•"/>
            </a:pPr>
            <a:r>
              <a:rPr lang="en-US" sz="3000" dirty="0"/>
              <a:t>Experience a collaborative, authentic lesson with a variety of instructional strategies and examine the components of authentic teaching and learning.</a:t>
            </a:r>
          </a:p>
          <a:p>
            <a:pPr marL="914400" indent="-457200">
              <a:spcBef>
                <a:spcPts val="0"/>
              </a:spcBef>
              <a:spcAft>
                <a:spcPts val="600"/>
              </a:spcAft>
              <a:buClr>
                <a:srgbClr val="910D28"/>
              </a:buClr>
              <a:buSzTx/>
              <a:buFont typeface="Arial" panose="020B0604020202020204" pitchFamily="34" charset="0"/>
              <a:buChar char="•"/>
            </a:pPr>
            <a:r>
              <a:rPr lang="en-US" sz="3000" dirty="0"/>
              <a:t>Compare different classroom environments and how they support authentic teaching and learning.</a:t>
            </a:r>
          </a:p>
          <a:p>
            <a:pPr marL="914400" indent="-457200">
              <a:spcBef>
                <a:spcPts val="0"/>
              </a:spcBef>
              <a:buClr>
                <a:srgbClr val="910D28"/>
              </a:buClr>
              <a:buSzTx/>
              <a:buFont typeface="Arial" panose="020B0604020202020204" pitchFamily="34" charset="0"/>
              <a:buChar char="•"/>
            </a:pPr>
            <a:r>
              <a:rPr lang="en-US" sz="3000" dirty="0"/>
              <a:t>Connect authentic teaching and learning practices with the goals of the GEAR UP grant.</a:t>
            </a:r>
          </a:p>
        </p:txBody>
      </p:sp>
    </p:spTree>
    <p:extLst>
      <p:ext uri="{BB962C8B-B14F-4D97-AF65-F5344CB8AC3E}">
        <p14:creationId xmlns:p14="http://schemas.microsoft.com/office/powerpoint/2010/main" val="1554603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9922" y="480406"/>
            <a:ext cx="2799228" cy="861774"/>
          </a:xfrm>
          <a:prstGeom prst="rect">
            <a:avLst/>
          </a:prstGeom>
          <a:noFill/>
        </p:spPr>
        <p:txBody>
          <a:bodyPr wrap="none" lIns="91440" tIns="45720" rIns="91440" bIns="45720">
            <a:spAutoFit/>
          </a:bodyPr>
          <a:lstStyle/>
          <a:p>
            <a:pPr algn="ctr"/>
            <a:r>
              <a:rPr lang="en-US" sz="5000" dirty="0">
                <a:solidFill>
                  <a:schemeClr val="accent1"/>
                </a:solidFill>
                <a:latin typeface="+mj-lt"/>
                <a:ea typeface="+mj-ea"/>
                <a:cs typeface="+mj-cs"/>
              </a:rPr>
              <a:t>The Story </a:t>
            </a:r>
          </a:p>
        </p:txBody>
      </p:sp>
      <p:sp>
        <p:nvSpPr>
          <p:cNvPr id="5" name="Rectangle 4"/>
          <p:cNvSpPr/>
          <p:nvPr/>
        </p:nvSpPr>
        <p:spPr>
          <a:xfrm>
            <a:off x="8341272" y="5559746"/>
            <a:ext cx="235833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mj-lt"/>
              </a:rPr>
              <a:t>UNTIL</a:t>
            </a:r>
            <a:r>
              <a:rPr lang="is-IS" sz="5400" b="0" cap="none" spc="0" dirty="0">
                <a:ln w="0"/>
                <a:solidFill>
                  <a:schemeClr val="tx1"/>
                </a:solidFill>
                <a:effectLst>
                  <a:outerShdw blurRad="38100" dist="19050" dir="2700000" algn="tl" rotWithShape="0">
                    <a:schemeClr val="dk1">
                      <a:alpha val="40000"/>
                    </a:schemeClr>
                  </a:outerShdw>
                </a:effectLst>
                <a:latin typeface="+mj-lt"/>
              </a:rPr>
              <a:t>…</a:t>
            </a:r>
            <a:endParaRPr lang="en-US" sz="5400" b="0" cap="none" spc="0" dirty="0">
              <a:ln w="0"/>
              <a:solidFill>
                <a:schemeClr val="tx1"/>
              </a:solidFill>
              <a:effectLst>
                <a:outerShdw blurRad="38100" dist="19050" dir="2700000" algn="tl" rotWithShape="0">
                  <a:schemeClr val="dk1">
                    <a:alpha val="40000"/>
                  </a:schemeClr>
                </a:outerShdw>
              </a:effectLst>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l="2720" r="6700"/>
          <a:stretch/>
        </p:blipFill>
        <p:spPr>
          <a:xfrm>
            <a:off x="2273300" y="1474306"/>
            <a:ext cx="3127482" cy="4103042"/>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728949" y="1474305"/>
            <a:ext cx="2961945" cy="4085441"/>
          </a:xfrm>
          <a:prstGeom prst="rect">
            <a:avLst/>
          </a:prstGeom>
          <a:ln>
            <a:noFill/>
          </a:ln>
          <a:effectLst>
            <a:outerShdw blurRad="190500" algn="tl" rotWithShape="0">
              <a:srgbClr val="000000">
                <a:alpha val="70000"/>
              </a:srgbClr>
            </a:outerShdw>
          </a:effectLst>
        </p:spPr>
      </p:pic>
      <p:sp>
        <p:nvSpPr>
          <p:cNvPr id="2" name="Rectangle 1">
            <a:extLst>
              <a:ext uri="{FF2B5EF4-FFF2-40B4-BE49-F238E27FC236}">
                <a16:creationId xmlns:a16="http://schemas.microsoft.com/office/drawing/2014/main" id="{599CEE6E-A515-47D7-8AC6-756FBAF31B55}"/>
              </a:ext>
            </a:extLst>
          </p:cNvPr>
          <p:cNvSpPr/>
          <p:nvPr/>
        </p:nvSpPr>
        <p:spPr>
          <a:xfrm>
            <a:off x="2273300" y="5247809"/>
            <a:ext cx="4846320" cy="923330"/>
          </a:xfrm>
          <a:prstGeom prst="rect">
            <a:avLst/>
          </a:prstGeom>
          <a:solidFill>
            <a:schemeClr val="accent2"/>
          </a:solidFill>
          <a:effectLst>
            <a:outerShdw blurRad="50800" dist="38100" algn="l" rotWithShape="0">
              <a:prstClr val="black">
                <a:alpha val="40000"/>
              </a:prstClr>
            </a:outerShdw>
          </a:effectLst>
        </p:spPr>
        <p:txBody>
          <a:bodyPr wrap="square">
            <a:spAutoFit/>
          </a:bodyPr>
          <a:lstStyle/>
          <a:p>
            <a:r>
              <a:rPr lang="en-US" sz="5400" dirty="0">
                <a:ln w="0"/>
                <a:solidFill>
                  <a:schemeClr val="bg1"/>
                </a:solidFill>
                <a:latin typeface="Edwardian Script ITC" panose="030303020407070D0804" pitchFamily="66" charset="0"/>
              </a:rPr>
              <a:t>Happily Ever After</a:t>
            </a:r>
          </a:p>
        </p:txBody>
      </p:sp>
    </p:spTree>
    <p:extLst>
      <p:ext uri="{BB962C8B-B14F-4D97-AF65-F5344CB8AC3E}">
        <p14:creationId xmlns:p14="http://schemas.microsoft.com/office/powerpoint/2010/main" val="1490855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99" y="321128"/>
            <a:ext cx="11255665" cy="881743"/>
          </a:xfrm>
          <a:noFill/>
        </p:spPr>
        <p:txBody>
          <a:bodyPr anchor="ctr">
            <a:normAutofit/>
          </a:bodyPr>
          <a:lstStyle/>
          <a:p>
            <a:pPr algn="ctr"/>
            <a:r>
              <a:rPr lang="en-US" sz="5000" dirty="0"/>
              <a:t>Playing Cards</a:t>
            </a:r>
          </a:p>
        </p:txBody>
      </p:sp>
      <p:sp>
        <p:nvSpPr>
          <p:cNvPr id="3" name="Content Placeholder 2"/>
          <p:cNvSpPr>
            <a:spLocks noGrp="1"/>
          </p:cNvSpPr>
          <p:nvPr>
            <p:ph idx="1"/>
          </p:nvPr>
        </p:nvSpPr>
        <p:spPr>
          <a:xfrm>
            <a:off x="1770278" y="4693109"/>
            <a:ext cx="2053577" cy="1054499"/>
          </a:xfrm>
          <a:noFill/>
        </p:spPr>
        <p:txBody>
          <a:bodyPr>
            <a:normAutofit/>
          </a:bodyPr>
          <a:lstStyle/>
          <a:p>
            <a:pPr marL="228600" indent="-228600" algn="ctr">
              <a:buNone/>
            </a:pPr>
            <a:r>
              <a:rPr lang="en-US" sz="2800" dirty="0">
                <a:solidFill>
                  <a:srgbClr val="910D28"/>
                </a:solidFill>
              </a:rPr>
              <a:t>King</a:t>
            </a:r>
          </a:p>
          <a:p>
            <a:pPr marL="228600" indent="-228600" algn="ctr">
              <a:buNone/>
            </a:pPr>
            <a:r>
              <a:rPr lang="en-US" sz="1800" dirty="0"/>
              <a:t>The King</a:t>
            </a:r>
          </a:p>
        </p:txBody>
      </p:sp>
      <p:pic>
        <p:nvPicPr>
          <p:cNvPr id="5" name="Picture 4">
            <a:hlinkClick r:id="rId3"/>
            <a:extLst>
              <a:ext uri="{FF2B5EF4-FFF2-40B4-BE49-F238E27FC236}">
                <a16:creationId xmlns:a16="http://schemas.microsoft.com/office/drawing/2014/main" id="{D49FE512-8DE7-48CD-B505-7CA3D0AC5B94}"/>
              </a:ext>
            </a:extLst>
          </p:cNvPr>
          <p:cNvPicPr>
            <a:picLocks noChangeAspect="1"/>
          </p:cNvPicPr>
          <p:nvPr/>
        </p:nvPicPr>
        <p:blipFill>
          <a:blip r:embed="rId4"/>
          <a:stretch>
            <a:fillRect/>
          </a:stretch>
        </p:blipFill>
        <p:spPr>
          <a:xfrm>
            <a:off x="1770278" y="1700440"/>
            <a:ext cx="8651445" cy="2960005"/>
          </a:xfrm>
          <a:prstGeom prst="rect">
            <a:avLst/>
          </a:prstGeom>
        </p:spPr>
      </p:pic>
      <p:sp>
        <p:nvSpPr>
          <p:cNvPr id="6" name="Content Placeholder 2">
            <a:extLst>
              <a:ext uri="{FF2B5EF4-FFF2-40B4-BE49-F238E27FC236}">
                <a16:creationId xmlns:a16="http://schemas.microsoft.com/office/drawing/2014/main" id="{E5B5B131-AC04-E941-8807-D33F35193701}"/>
              </a:ext>
            </a:extLst>
          </p:cNvPr>
          <p:cNvSpPr txBox="1">
            <a:spLocks/>
          </p:cNvSpPr>
          <p:nvPr/>
        </p:nvSpPr>
        <p:spPr>
          <a:xfrm>
            <a:off x="3997613" y="4762263"/>
            <a:ext cx="2098387" cy="1054499"/>
          </a:xfrm>
          <a:prstGeom prst="rect">
            <a:avLst/>
          </a:prstGeom>
          <a:noFill/>
        </p:spPr>
        <p:txBody>
          <a:bodyPr vert="horz" lIns="130046" tIns="65023" rIns="130046" bIns="65023">
            <a:noAutofit/>
          </a:bodyPr>
          <a:lst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a:lstStyle>
          <a:p>
            <a:pPr marL="228600" indent="-228600" algn="ctr">
              <a:buNone/>
            </a:pPr>
            <a:r>
              <a:rPr lang="en-US" sz="2800" dirty="0">
                <a:solidFill>
                  <a:srgbClr val="910D28"/>
                </a:solidFill>
              </a:rPr>
              <a:t>Queen</a:t>
            </a:r>
          </a:p>
          <a:p>
            <a:pPr marL="228600" indent="-228600" algn="ctr">
              <a:buNone/>
            </a:pPr>
            <a:r>
              <a:rPr lang="en-US" sz="1800" dirty="0"/>
              <a:t>The Miller’s Daughter/Queen</a:t>
            </a:r>
          </a:p>
        </p:txBody>
      </p:sp>
      <p:sp>
        <p:nvSpPr>
          <p:cNvPr id="7" name="Content Placeholder 2">
            <a:extLst>
              <a:ext uri="{FF2B5EF4-FFF2-40B4-BE49-F238E27FC236}">
                <a16:creationId xmlns:a16="http://schemas.microsoft.com/office/drawing/2014/main" id="{BD6A0064-4217-5D4F-8AEC-F5A5E77A20F1}"/>
              </a:ext>
            </a:extLst>
          </p:cNvPr>
          <p:cNvSpPr txBox="1">
            <a:spLocks/>
          </p:cNvSpPr>
          <p:nvPr/>
        </p:nvSpPr>
        <p:spPr>
          <a:xfrm>
            <a:off x="6269758" y="4755454"/>
            <a:ext cx="1873251" cy="1054499"/>
          </a:xfrm>
          <a:prstGeom prst="rect">
            <a:avLst/>
          </a:prstGeom>
          <a:noFill/>
        </p:spPr>
        <p:txBody>
          <a:bodyPr vert="horz" lIns="130046" tIns="65023" rIns="130046" bIns="65023">
            <a:noAutofit/>
          </a:bodyPr>
          <a:lst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a:lstStyle>
          <a:p>
            <a:pPr marL="228600" indent="-228600" algn="ctr">
              <a:buNone/>
            </a:pPr>
            <a:r>
              <a:rPr lang="en-US" sz="2800" dirty="0">
                <a:solidFill>
                  <a:srgbClr val="910D28"/>
                </a:solidFill>
              </a:rPr>
              <a:t>Jack</a:t>
            </a:r>
          </a:p>
          <a:p>
            <a:pPr marL="228600" indent="-228600" algn="ctr">
              <a:buNone/>
            </a:pPr>
            <a:r>
              <a:rPr lang="en-US" sz="1800" dirty="0"/>
              <a:t>The Miller</a:t>
            </a:r>
          </a:p>
        </p:txBody>
      </p:sp>
      <p:sp>
        <p:nvSpPr>
          <p:cNvPr id="8" name="Content Placeholder 2">
            <a:extLst>
              <a:ext uri="{FF2B5EF4-FFF2-40B4-BE49-F238E27FC236}">
                <a16:creationId xmlns:a16="http://schemas.microsoft.com/office/drawing/2014/main" id="{E6EFDE7A-8B5D-5349-A198-A8B9D1C3ED10}"/>
              </a:ext>
            </a:extLst>
          </p:cNvPr>
          <p:cNvSpPr txBox="1">
            <a:spLocks/>
          </p:cNvSpPr>
          <p:nvPr/>
        </p:nvSpPr>
        <p:spPr>
          <a:xfrm>
            <a:off x="8416636" y="4769072"/>
            <a:ext cx="2005085" cy="1054499"/>
          </a:xfrm>
          <a:prstGeom prst="rect">
            <a:avLst/>
          </a:prstGeom>
          <a:noFill/>
        </p:spPr>
        <p:txBody>
          <a:bodyPr vert="horz" lIns="130046" tIns="65023" rIns="130046" bIns="65023">
            <a:noAutofit/>
          </a:bodyPr>
          <a:lst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a:lstStyle>
          <a:p>
            <a:pPr marL="228600" indent="-228600" algn="ctr">
              <a:buNone/>
            </a:pPr>
            <a:r>
              <a:rPr lang="en-US" sz="2800" dirty="0">
                <a:solidFill>
                  <a:srgbClr val="910D28"/>
                </a:solidFill>
              </a:rPr>
              <a:t>Joker or 2</a:t>
            </a:r>
          </a:p>
          <a:p>
            <a:pPr marL="228600" indent="-228600" algn="ctr">
              <a:buNone/>
            </a:pPr>
            <a:r>
              <a:rPr lang="en-US" sz="1800" dirty="0"/>
              <a:t>Rumpelstiltskin</a:t>
            </a:r>
          </a:p>
        </p:txBody>
      </p:sp>
    </p:spTree>
    <p:extLst>
      <p:ext uri="{BB962C8B-B14F-4D97-AF65-F5344CB8AC3E}">
        <p14:creationId xmlns:p14="http://schemas.microsoft.com/office/powerpoint/2010/main" val="1340954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600" dirty="0"/>
              <a:t>The Imaginary People’s Court</a:t>
            </a:r>
            <a:br>
              <a:rPr lang="en-US" dirty="0"/>
            </a:br>
            <a:r>
              <a:rPr lang="en-US" sz="3100" i="1" dirty="0">
                <a:solidFill>
                  <a:schemeClr val="accent2"/>
                </a:solidFill>
              </a:rPr>
              <a:t>The justice system caught up with these reprehensible “characters.”</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b="1" dirty="0">
                <a:solidFill>
                  <a:schemeClr val="accent1"/>
                </a:solidFill>
              </a:rPr>
              <a:t>The </a:t>
            </a:r>
            <a:r>
              <a:rPr lang="en-US" sz="2800" b="1" dirty="0">
                <a:solidFill>
                  <a:srgbClr val="910D28"/>
                </a:solidFill>
              </a:rPr>
              <a:t>Mill</a:t>
            </a:r>
            <a:r>
              <a:rPr lang="en-US" sz="2800" b="1" dirty="0">
                <a:solidFill>
                  <a:schemeClr val="accent1"/>
                </a:solidFill>
              </a:rPr>
              <a:t>er</a:t>
            </a:r>
            <a:r>
              <a:rPr lang="en-US" sz="2800" dirty="0">
                <a:solidFill>
                  <a:schemeClr val="accent1"/>
                </a:solidFill>
              </a:rPr>
              <a:t>: </a:t>
            </a:r>
            <a:r>
              <a:rPr lang="en-US" sz="2800" dirty="0"/>
              <a:t>Charged with bribery, human trafficking, </a:t>
            </a:r>
            <a:br>
              <a:rPr lang="en-US" sz="2800" dirty="0"/>
            </a:br>
            <a:r>
              <a:rPr lang="en-US" sz="2800" dirty="0"/>
              <a:t>and tax fraud. </a:t>
            </a:r>
          </a:p>
          <a:p>
            <a:pPr>
              <a:buFont typeface="Arial" panose="020B0604020202020204" pitchFamily="34" charset="0"/>
              <a:buChar char="•"/>
            </a:pPr>
            <a:r>
              <a:rPr lang="en-US" sz="2800" b="1" dirty="0">
                <a:solidFill>
                  <a:srgbClr val="910D28"/>
                </a:solidFill>
              </a:rPr>
              <a:t>The King</a:t>
            </a:r>
            <a:r>
              <a:rPr lang="en-US" sz="2800" dirty="0">
                <a:solidFill>
                  <a:srgbClr val="910D28"/>
                </a:solidFill>
              </a:rPr>
              <a:t>: </a:t>
            </a:r>
            <a:r>
              <a:rPr lang="en-US" sz="2800" dirty="0"/>
              <a:t>Being impeached for accepting illegal tax contributions, intimidation, and unlawful detention.</a:t>
            </a:r>
          </a:p>
          <a:p>
            <a:pPr>
              <a:buFont typeface="Arial" panose="020B0604020202020204" pitchFamily="34" charset="0"/>
              <a:buChar char="•"/>
            </a:pPr>
            <a:r>
              <a:rPr lang="en-US" sz="2800" b="1" dirty="0">
                <a:solidFill>
                  <a:schemeClr val="accent1"/>
                </a:solidFill>
              </a:rPr>
              <a:t>Rumpelstiltskin</a:t>
            </a:r>
            <a:r>
              <a:rPr lang="en-US" sz="2800" dirty="0">
                <a:solidFill>
                  <a:schemeClr val="accent1"/>
                </a:solidFill>
              </a:rPr>
              <a:t>: </a:t>
            </a:r>
            <a:r>
              <a:rPr lang="en-US" sz="2800" dirty="0"/>
              <a:t>Charged with extortion, attempted kidnapping, and coercion.</a:t>
            </a:r>
            <a:r>
              <a:rPr lang="en-US" sz="2800" dirty="0">
                <a:solidFill>
                  <a:schemeClr val="accent2"/>
                </a:solidFill>
              </a:rPr>
              <a:t> </a:t>
            </a:r>
          </a:p>
          <a:p>
            <a:pPr>
              <a:buFont typeface="Arial" panose="020B0604020202020204" pitchFamily="34" charset="0"/>
              <a:buChar char="•"/>
            </a:pPr>
            <a:r>
              <a:rPr lang="en-US" sz="2800" b="1" dirty="0">
                <a:solidFill>
                  <a:srgbClr val="910D28"/>
                </a:solidFill>
              </a:rPr>
              <a:t>The Miller’s Daughter/Queen</a:t>
            </a:r>
            <a:r>
              <a:rPr lang="en-US" sz="2800" dirty="0">
                <a:solidFill>
                  <a:srgbClr val="910D28"/>
                </a:solidFill>
              </a:rPr>
              <a:t>: </a:t>
            </a:r>
            <a:r>
              <a:rPr lang="en-US" sz="2800" dirty="0"/>
              <a:t>Charged with child abandonment, child endangerment, and human trafficking. </a:t>
            </a:r>
          </a:p>
        </p:txBody>
      </p:sp>
    </p:spTree>
    <p:extLst>
      <p:ext uri="{BB962C8B-B14F-4D97-AF65-F5344CB8AC3E}">
        <p14:creationId xmlns:p14="http://schemas.microsoft.com/office/powerpoint/2010/main" val="73975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32" y="-486236"/>
            <a:ext cx="5863885" cy="2249600"/>
          </a:xfrm>
        </p:spPr>
        <p:txBody>
          <a:bodyPr anchor="b">
            <a:normAutofit/>
          </a:bodyPr>
          <a:lstStyle/>
          <a:p>
            <a:r>
              <a:rPr lang="en-US" sz="5000" dirty="0">
                <a:solidFill>
                  <a:schemeClr val="accent1"/>
                </a:solidFill>
                <a:latin typeface="Calibri" panose="020F0502020204030204" pitchFamily="34" charset="0"/>
                <a:cs typeface="Calibri" panose="020F0502020204030204" pitchFamily="34" charset="0"/>
              </a:rPr>
              <a:t>CUS and Discuss</a:t>
            </a:r>
          </a:p>
        </p:txBody>
      </p:sp>
      <p:sp>
        <p:nvSpPr>
          <p:cNvPr id="3" name="Content Placeholder 2"/>
          <p:cNvSpPr>
            <a:spLocks noGrp="1"/>
          </p:cNvSpPr>
          <p:nvPr>
            <p:ph type="subTitle" idx="1"/>
          </p:nvPr>
        </p:nvSpPr>
        <p:spPr>
          <a:xfrm>
            <a:off x="973332" y="1764814"/>
            <a:ext cx="6520051" cy="4086969"/>
          </a:xfrm>
        </p:spPr>
        <p:txBody>
          <a:bodyPr>
            <a:noAutofit/>
          </a:bodyPr>
          <a:lstStyle/>
          <a:p>
            <a:pPr marL="457200" indent="-457200">
              <a:buFont typeface="Arial" panose="020B0604020202020204" pitchFamily="34" charset="0"/>
              <a:buChar char="•"/>
            </a:pPr>
            <a:r>
              <a:rPr lang="en-US" sz="3400" dirty="0">
                <a:solidFill>
                  <a:schemeClr val="tx1"/>
                </a:solidFill>
                <a:latin typeface="Calibri" panose="020F0502020204030204" pitchFamily="34" charset="0"/>
                <a:cs typeface="Calibri" panose="020F0502020204030204" pitchFamily="34" charset="0"/>
              </a:rPr>
              <a:t>CIRCLE any mention of your character.</a:t>
            </a:r>
          </a:p>
          <a:p>
            <a:pPr marL="457200" indent="-457200">
              <a:buFont typeface="Arial" panose="020B0604020202020204" pitchFamily="34" charset="0"/>
              <a:buChar char="•"/>
            </a:pPr>
            <a:r>
              <a:rPr lang="en-US" sz="3400" dirty="0">
                <a:solidFill>
                  <a:schemeClr val="tx1"/>
                </a:solidFill>
                <a:latin typeface="Calibri" panose="020F0502020204030204" pitchFamily="34" charset="0"/>
                <a:cs typeface="Calibri" panose="020F0502020204030204" pitchFamily="34" charset="0"/>
              </a:rPr>
              <a:t>UNDERLINE any actions taken by your character.</a:t>
            </a:r>
          </a:p>
          <a:p>
            <a:pPr marL="457200" indent="-457200">
              <a:spcAft>
                <a:spcPts val="1200"/>
              </a:spcAft>
              <a:buFont typeface="Arial" panose="020B0604020202020204" pitchFamily="34" charset="0"/>
              <a:buChar char="•"/>
            </a:pPr>
            <a:r>
              <a:rPr lang="en-US" sz="3400" dirty="0">
                <a:solidFill>
                  <a:schemeClr val="tx1"/>
                </a:solidFill>
                <a:latin typeface="Calibri" panose="020F0502020204030204" pitchFamily="34" charset="0"/>
                <a:cs typeface="Calibri" panose="020F0502020204030204" pitchFamily="34" charset="0"/>
              </a:rPr>
              <a:t>STAR any emotions or important adjectives.</a:t>
            </a:r>
          </a:p>
          <a:p>
            <a:r>
              <a:rPr lang="en-US" sz="3400" dirty="0">
                <a:solidFill>
                  <a:schemeClr val="tx1"/>
                </a:solidFill>
                <a:latin typeface="Calibri" panose="020F0502020204030204" pitchFamily="34" charset="0"/>
                <a:cs typeface="Calibri" panose="020F0502020204030204" pitchFamily="34" charset="0"/>
              </a:rPr>
              <a:t>Discuss the defense of your character’s innocence.</a:t>
            </a:r>
          </a:p>
          <a:p>
            <a:pPr marL="457200" indent="-457200">
              <a:buFont typeface="Arial" panose="020B0604020202020204" pitchFamily="34" charset="0"/>
              <a:buChar char="•"/>
            </a:pPr>
            <a:endParaRPr lang="en-US" sz="2800"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A47CD6D-59AB-E549-97F2-EC30F8E80FD0}"/>
              </a:ext>
            </a:extLst>
          </p:cNvPr>
          <p:cNvPicPr>
            <a:picLocks noChangeAspect="1"/>
          </p:cNvPicPr>
          <p:nvPr/>
        </p:nvPicPr>
        <p:blipFill>
          <a:blip r:embed="rId2"/>
          <a:stretch>
            <a:fillRect/>
          </a:stretch>
        </p:blipFill>
        <p:spPr>
          <a:xfrm>
            <a:off x="6927272" y="1018310"/>
            <a:ext cx="4572000" cy="4572000"/>
          </a:xfrm>
          <a:prstGeom prst="rect">
            <a:avLst/>
          </a:prstGeom>
        </p:spPr>
      </p:pic>
    </p:spTree>
    <p:extLst>
      <p:ext uri="{BB962C8B-B14F-4D97-AF65-F5344CB8AC3E}">
        <p14:creationId xmlns:p14="http://schemas.microsoft.com/office/powerpoint/2010/main" val="14939011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20 PD">
  <a:themeElements>
    <a:clrScheme name="Custom 14">
      <a:dk1>
        <a:srgbClr val="2E2E2E"/>
      </a:dk1>
      <a:lt1>
        <a:sysClr val="window" lastClr="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2018 PowerPoint Master" id="{B64C31B7-6378-7A4A-B44E-830C99184B16}" vid="{A594DDDD-D592-CF44-939A-5A46EEDB1D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17802</TotalTime>
  <Words>921</Words>
  <Application>Microsoft Macintosh PowerPoint</Application>
  <PresentationFormat>Widescreen</PresentationFormat>
  <Paragraphs>109</Paragraphs>
  <Slides>22</Slides>
  <Notes>16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Edwardian Script ITC</vt:lpstr>
      <vt:lpstr>Georgia</vt:lpstr>
      <vt:lpstr>Lato</vt:lpstr>
      <vt:lpstr>Lucida Grande</vt:lpstr>
      <vt:lpstr>Raleway</vt:lpstr>
      <vt:lpstr>Trebuchet MS</vt:lpstr>
      <vt:lpstr>Wingdings 2</vt:lpstr>
      <vt:lpstr>K20 PD</vt:lpstr>
      <vt:lpstr>PowerPoint Presentation</vt:lpstr>
      <vt:lpstr>AUTHENTICITY … IT’S NOT JUST A FAIRY TALE  </vt:lpstr>
      <vt:lpstr>Blast from the Past! Or Maybe Last Week…</vt:lpstr>
      <vt:lpstr>Guiding Question </vt:lpstr>
      <vt:lpstr>Session Objectives</vt:lpstr>
      <vt:lpstr>PowerPoint Presentation</vt:lpstr>
      <vt:lpstr>Playing Cards</vt:lpstr>
      <vt:lpstr>The Imaginary People’s Court The justice system caught up with these reprehensible “characters.”</vt:lpstr>
      <vt:lpstr>CUS and Discuss</vt:lpstr>
      <vt:lpstr>CER Example </vt:lpstr>
      <vt:lpstr>Pair Square Legal Team</vt:lpstr>
      <vt:lpstr>HEAR YE! HEAR YE!</vt:lpstr>
      <vt:lpstr>Beyond Rumpelstiltskin</vt:lpstr>
      <vt:lpstr>LEARN Strategy Reflection</vt:lpstr>
      <vt:lpstr>PowerPoint Presentation</vt:lpstr>
      <vt:lpstr>Jigsaw and Why-Lighting</vt:lpstr>
      <vt:lpstr>Represent!</vt:lpstr>
      <vt:lpstr>Authentic Lesson Reflection Tool </vt:lpstr>
      <vt:lpstr>LEARN Strategy Reflection</vt:lpstr>
      <vt:lpstr>3-2-1</vt:lpstr>
      <vt:lpstr>K20 LEARN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Authenticity</dc:title>
  <dc:subject/>
  <dc:creator>K20 Center</dc:creator>
  <cp:keywords/>
  <dc:description/>
  <cp:lastModifiedBy>Wilson, Izzy</cp:lastModifiedBy>
  <cp:revision>149</cp:revision>
  <cp:lastPrinted>2019-02-01T01:35:57Z</cp:lastPrinted>
  <dcterms:created xsi:type="dcterms:W3CDTF">2016-07-18T15:11:16Z</dcterms:created>
  <dcterms:modified xsi:type="dcterms:W3CDTF">2025-08-14T15:13:42Z</dcterms:modified>
  <cp:category/>
</cp:coreProperties>
</file>