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3"/>
  </p:notesMasterIdLst>
  <p:sldIdLst>
    <p:sldId id="256" r:id="rId2"/>
    <p:sldId id="260" r:id="rId3"/>
    <p:sldId id="272" r:id="rId4"/>
    <p:sldId id="261" r:id="rId5"/>
    <p:sldId id="262" r:id="rId6"/>
    <p:sldId id="258" r:id="rId7"/>
    <p:sldId id="259" r:id="rId8"/>
    <p:sldId id="275" r:id="rId9"/>
    <p:sldId id="263" r:id="rId10"/>
    <p:sldId id="27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62"/>
    <p:restoredTop sz="73611"/>
  </p:normalViewPr>
  <p:slideViewPr>
    <p:cSldViewPr snapToGrid="0" snapToObjects="1">
      <p:cViewPr varScale="1">
        <p:scale>
          <a:sx n="64" d="100"/>
          <a:sy n="64" d="100"/>
        </p:scale>
        <p:origin x="582" y="6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7424F-4D25-48DD-969C-7C9E471ACB57}" type="doc">
      <dgm:prSet loTypeId="urn:microsoft.com/office/officeart/2005/8/layout/hProcess3" loCatId="process" qsTypeId="urn:microsoft.com/office/officeart/2005/8/quickstyle/simple1" qsCatId="simple" csTypeId="urn:microsoft.com/office/officeart/2005/8/colors/accent1_2" csCatId="accent1" phldr="1"/>
      <dgm:spPr/>
    </dgm:pt>
    <dgm:pt modelId="{248B709F-21A3-496E-911E-53CDAE19B3BF}">
      <dgm:prSet phldrT="[Text]"/>
      <dgm:spPr/>
      <dgm:t>
        <a:bodyPr/>
        <a:lstStyle/>
        <a:p>
          <a:r>
            <a:rPr lang="en-US" dirty="0" smtClean="0">
              <a:solidFill>
                <a:schemeClr val="bg1"/>
              </a:solidFill>
            </a:rPr>
            <a:t>Info about the speaker</a:t>
          </a:r>
          <a:endParaRPr lang="en-US" dirty="0">
            <a:solidFill>
              <a:schemeClr val="bg1"/>
            </a:solidFill>
          </a:endParaRPr>
        </a:p>
      </dgm:t>
    </dgm:pt>
    <dgm:pt modelId="{898674BB-9B06-4C50-A002-182A7B7B71C0}" type="parTrans" cxnId="{FD69DC4E-A796-4F15-AF89-C566F98B9EE9}">
      <dgm:prSet/>
      <dgm:spPr/>
      <dgm:t>
        <a:bodyPr/>
        <a:lstStyle/>
        <a:p>
          <a:endParaRPr lang="en-US"/>
        </a:p>
      </dgm:t>
    </dgm:pt>
    <dgm:pt modelId="{EA4997BF-BFF0-4A79-9E6D-1C5DC078F34C}" type="sibTrans" cxnId="{FD69DC4E-A796-4F15-AF89-C566F98B9EE9}">
      <dgm:prSet/>
      <dgm:spPr/>
      <dgm:t>
        <a:bodyPr/>
        <a:lstStyle/>
        <a:p>
          <a:endParaRPr lang="en-US"/>
        </a:p>
      </dgm:t>
    </dgm:pt>
    <dgm:pt modelId="{01C3CA0D-595F-4531-AC42-4BCE6C84AA95}" type="pres">
      <dgm:prSet presAssocID="{6EF7424F-4D25-48DD-969C-7C9E471ACB57}" presName="Name0" presStyleCnt="0">
        <dgm:presLayoutVars>
          <dgm:dir/>
          <dgm:animLvl val="lvl"/>
          <dgm:resizeHandles val="exact"/>
        </dgm:presLayoutVars>
      </dgm:prSet>
      <dgm:spPr/>
    </dgm:pt>
    <dgm:pt modelId="{85BAA476-3E8D-46C3-AF36-9963B7FAF380}" type="pres">
      <dgm:prSet presAssocID="{6EF7424F-4D25-48DD-969C-7C9E471ACB57}" presName="dummy" presStyleCnt="0"/>
      <dgm:spPr/>
    </dgm:pt>
    <dgm:pt modelId="{296C5E58-627F-4705-B7D4-D45E7D1661E9}" type="pres">
      <dgm:prSet presAssocID="{6EF7424F-4D25-48DD-969C-7C9E471ACB57}" presName="linH" presStyleCnt="0"/>
      <dgm:spPr/>
    </dgm:pt>
    <dgm:pt modelId="{53EF16F2-3464-4203-B1EE-EF08604C5E01}" type="pres">
      <dgm:prSet presAssocID="{6EF7424F-4D25-48DD-969C-7C9E471ACB57}" presName="padding1" presStyleCnt="0"/>
      <dgm:spPr/>
    </dgm:pt>
    <dgm:pt modelId="{6F194F8E-65AF-493F-9D85-136C3B35B50C}" type="pres">
      <dgm:prSet presAssocID="{248B709F-21A3-496E-911E-53CDAE19B3BF}" presName="linV" presStyleCnt="0"/>
      <dgm:spPr/>
    </dgm:pt>
    <dgm:pt modelId="{E87BF9AC-54D1-44C2-A62F-18B453327FE9}" type="pres">
      <dgm:prSet presAssocID="{248B709F-21A3-496E-911E-53CDAE19B3BF}" presName="spVertical1" presStyleCnt="0"/>
      <dgm:spPr/>
    </dgm:pt>
    <dgm:pt modelId="{CB7F4157-9047-434C-B219-3D13A7DAECAF}" type="pres">
      <dgm:prSet presAssocID="{248B709F-21A3-496E-911E-53CDAE19B3BF}" presName="parTx" presStyleLbl="revTx" presStyleIdx="0" presStyleCnt="1">
        <dgm:presLayoutVars>
          <dgm:chMax val="0"/>
          <dgm:chPref val="0"/>
          <dgm:bulletEnabled val="1"/>
        </dgm:presLayoutVars>
      </dgm:prSet>
      <dgm:spPr/>
      <dgm:t>
        <a:bodyPr/>
        <a:lstStyle/>
        <a:p>
          <a:endParaRPr lang="en-US"/>
        </a:p>
      </dgm:t>
    </dgm:pt>
    <dgm:pt modelId="{7CA22F85-BB94-4677-950F-5EE46F53ADA5}" type="pres">
      <dgm:prSet presAssocID="{248B709F-21A3-496E-911E-53CDAE19B3BF}" presName="spVertical2" presStyleCnt="0"/>
      <dgm:spPr/>
    </dgm:pt>
    <dgm:pt modelId="{151F4217-456E-4C5A-8F55-AA338EF1CDBE}" type="pres">
      <dgm:prSet presAssocID="{248B709F-21A3-496E-911E-53CDAE19B3BF}" presName="spVertical3" presStyleCnt="0"/>
      <dgm:spPr/>
    </dgm:pt>
    <dgm:pt modelId="{135020A9-D422-4A99-917A-0454D9765CD4}" type="pres">
      <dgm:prSet presAssocID="{6EF7424F-4D25-48DD-969C-7C9E471ACB57}" presName="padding2" presStyleCnt="0"/>
      <dgm:spPr/>
    </dgm:pt>
    <dgm:pt modelId="{09E86F75-5E80-41CF-A392-DD74AA33AF1A}" type="pres">
      <dgm:prSet presAssocID="{6EF7424F-4D25-48DD-969C-7C9E471ACB57}" presName="negArrow" presStyleCnt="0"/>
      <dgm:spPr/>
    </dgm:pt>
    <dgm:pt modelId="{A567F377-4AA0-4A26-89B6-067DCFC4288C}" type="pres">
      <dgm:prSet presAssocID="{6EF7424F-4D25-48DD-969C-7C9E471ACB57}" presName="backgroundArrow" presStyleLbl="node1" presStyleIdx="0" presStyleCnt="1" custLinFactNeighborX="-54737" custLinFactNeighborY="26331"/>
      <dgm:spPr>
        <a:solidFill>
          <a:schemeClr val="accent2"/>
        </a:solidFill>
        <a:ln>
          <a:solidFill>
            <a:schemeClr val="bg1"/>
          </a:solidFill>
        </a:ln>
      </dgm:spPr>
      <dgm:t>
        <a:bodyPr/>
        <a:lstStyle/>
        <a:p>
          <a:endParaRPr lang="en-US"/>
        </a:p>
      </dgm:t>
    </dgm:pt>
  </dgm:ptLst>
  <dgm:cxnLst>
    <dgm:cxn modelId="{F08DFCD6-A6C5-4345-893C-07B576A4A260}" type="presOf" srcId="{6EF7424F-4D25-48DD-969C-7C9E471ACB57}" destId="{01C3CA0D-595F-4531-AC42-4BCE6C84AA95}" srcOrd="0" destOrd="0" presId="urn:microsoft.com/office/officeart/2005/8/layout/hProcess3"/>
    <dgm:cxn modelId="{FD69DC4E-A796-4F15-AF89-C566F98B9EE9}" srcId="{6EF7424F-4D25-48DD-969C-7C9E471ACB57}" destId="{248B709F-21A3-496E-911E-53CDAE19B3BF}" srcOrd="0" destOrd="0" parTransId="{898674BB-9B06-4C50-A002-182A7B7B71C0}" sibTransId="{EA4997BF-BFF0-4A79-9E6D-1C5DC078F34C}"/>
    <dgm:cxn modelId="{825EA5C2-0F33-FD4E-A10C-50D1432F56DF}" type="presOf" srcId="{248B709F-21A3-496E-911E-53CDAE19B3BF}" destId="{CB7F4157-9047-434C-B219-3D13A7DAECAF}" srcOrd="0" destOrd="0" presId="urn:microsoft.com/office/officeart/2005/8/layout/hProcess3"/>
    <dgm:cxn modelId="{A30DCF14-A44E-044C-B79F-588AB6B78099}" type="presParOf" srcId="{01C3CA0D-595F-4531-AC42-4BCE6C84AA95}" destId="{85BAA476-3E8D-46C3-AF36-9963B7FAF380}" srcOrd="0" destOrd="0" presId="urn:microsoft.com/office/officeart/2005/8/layout/hProcess3"/>
    <dgm:cxn modelId="{012C352D-BF95-7B49-A63C-0CFE06120FF8}" type="presParOf" srcId="{01C3CA0D-595F-4531-AC42-4BCE6C84AA95}" destId="{296C5E58-627F-4705-B7D4-D45E7D1661E9}" srcOrd="1" destOrd="0" presId="urn:microsoft.com/office/officeart/2005/8/layout/hProcess3"/>
    <dgm:cxn modelId="{9FDFE6CC-450C-7241-971F-2E11FA41A417}" type="presParOf" srcId="{296C5E58-627F-4705-B7D4-D45E7D1661E9}" destId="{53EF16F2-3464-4203-B1EE-EF08604C5E01}" srcOrd="0" destOrd="0" presId="urn:microsoft.com/office/officeart/2005/8/layout/hProcess3"/>
    <dgm:cxn modelId="{A3D5EFAE-8468-1641-96BD-6012F91447A4}" type="presParOf" srcId="{296C5E58-627F-4705-B7D4-D45E7D1661E9}" destId="{6F194F8E-65AF-493F-9D85-136C3B35B50C}" srcOrd="1" destOrd="0" presId="urn:microsoft.com/office/officeart/2005/8/layout/hProcess3"/>
    <dgm:cxn modelId="{4DAC3792-9A97-A641-A3D4-3A0DCC1F6120}" type="presParOf" srcId="{6F194F8E-65AF-493F-9D85-136C3B35B50C}" destId="{E87BF9AC-54D1-44C2-A62F-18B453327FE9}" srcOrd="0" destOrd="0" presId="urn:microsoft.com/office/officeart/2005/8/layout/hProcess3"/>
    <dgm:cxn modelId="{3BE1F69E-183B-604D-A6C9-B0FE1B8ACD8B}" type="presParOf" srcId="{6F194F8E-65AF-493F-9D85-136C3B35B50C}" destId="{CB7F4157-9047-434C-B219-3D13A7DAECAF}" srcOrd="1" destOrd="0" presId="urn:microsoft.com/office/officeart/2005/8/layout/hProcess3"/>
    <dgm:cxn modelId="{AC3AD69E-49E3-9949-A4D0-72E325A1662C}" type="presParOf" srcId="{6F194F8E-65AF-493F-9D85-136C3B35B50C}" destId="{7CA22F85-BB94-4677-950F-5EE46F53ADA5}" srcOrd="2" destOrd="0" presId="urn:microsoft.com/office/officeart/2005/8/layout/hProcess3"/>
    <dgm:cxn modelId="{D2BC9747-75D8-4747-B9FB-3B58B9E9F139}" type="presParOf" srcId="{6F194F8E-65AF-493F-9D85-136C3B35B50C}" destId="{151F4217-456E-4C5A-8F55-AA338EF1CDBE}" srcOrd="3" destOrd="0" presId="urn:microsoft.com/office/officeart/2005/8/layout/hProcess3"/>
    <dgm:cxn modelId="{560DCAB0-280F-AB40-A60B-AFE7FD6052B5}" type="presParOf" srcId="{296C5E58-627F-4705-B7D4-D45E7D1661E9}" destId="{135020A9-D422-4A99-917A-0454D9765CD4}" srcOrd="2" destOrd="0" presId="urn:microsoft.com/office/officeart/2005/8/layout/hProcess3"/>
    <dgm:cxn modelId="{EC8D91B1-746D-104D-9741-DDBE52914218}" type="presParOf" srcId="{296C5E58-627F-4705-B7D4-D45E7D1661E9}" destId="{09E86F75-5E80-41CF-A392-DD74AA33AF1A}" srcOrd="3" destOrd="0" presId="urn:microsoft.com/office/officeart/2005/8/layout/hProcess3"/>
    <dgm:cxn modelId="{966B493B-8728-5342-97EA-BD58505365B7}" type="presParOf" srcId="{296C5E58-627F-4705-B7D4-D45E7D1661E9}" destId="{A567F377-4AA0-4A26-89B6-067DCFC4288C}"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F7424F-4D25-48DD-969C-7C9E471ACB57}" type="doc">
      <dgm:prSet loTypeId="urn:microsoft.com/office/officeart/2005/8/layout/hProcess3" loCatId="process" qsTypeId="urn:microsoft.com/office/officeart/2005/8/quickstyle/simple1" qsCatId="simple" csTypeId="urn:microsoft.com/office/officeart/2005/8/colors/accent1_2" csCatId="accent1" phldr="1"/>
      <dgm:spPr/>
    </dgm:pt>
    <dgm:pt modelId="{248B709F-21A3-496E-911E-53CDAE19B3BF}">
      <dgm:prSet phldrT="[Text]"/>
      <dgm:spPr/>
      <dgm:t>
        <a:bodyPr/>
        <a:lstStyle/>
        <a:p>
          <a:r>
            <a:rPr lang="en-US" dirty="0" smtClean="0">
              <a:solidFill>
                <a:schemeClr val="bg1"/>
              </a:solidFill>
            </a:rPr>
            <a:t>Date, time &amp; location</a:t>
          </a:r>
          <a:endParaRPr lang="en-US" dirty="0">
            <a:solidFill>
              <a:schemeClr val="bg1"/>
            </a:solidFill>
          </a:endParaRPr>
        </a:p>
      </dgm:t>
    </dgm:pt>
    <dgm:pt modelId="{898674BB-9B06-4C50-A002-182A7B7B71C0}" type="parTrans" cxnId="{FD69DC4E-A796-4F15-AF89-C566F98B9EE9}">
      <dgm:prSet/>
      <dgm:spPr/>
      <dgm:t>
        <a:bodyPr/>
        <a:lstStyle/>
        <a:p>
          <a:endParaRPr lang="en-US"/>
        </a:p>
      </dgm:t>
    </dgm:pt>
    <dgm:pt modelId="{EA4997BF-BFF0-4A79-9E6D-1C5DC078F34C}" type="sibTrans" cxnId="{FD69DC4E-A796-4F15-AF89-C566F98B9EE9}">
      <dgm:prSet/>
      <dgm:spPr/>
      <dgm:t>
        <a:bodyPr/>
        <a:lstStyle/>
        <a:p>
          <a:endParaRPr lang="en-US"/>
        </a:p>
      </dgm:t>
    </dgm:pt>
    <dgm:pt modelId="{01C3CA0D-595F-4531-AC42-4BCE6C84AA95}" type="pres">
      <dgm:prSet presAssocID="{6EF7424F-4D25-48DD-969C-7C9E471ACB57}" presName="Name0" presStyleCnt="0">
        <dgm:presLayoutVars>
          <dgm:dir val="rev"/>
          <dgm:animLvl val="lvl"/>
          <dgm:resizeHandles val="exact"/>
        </dgm:presLayoutVars>
      </dgm:prSet>
      <dgm:spPr/>
    </dgm:pt>
    <dgm:pt modelId="{85BAA476-3E8D-46C3-AF36-9963B7FAF380}" type="pres">
      <dgm:prSet presAssocID="{6EF7424F-4D25-48DD-969C-7C9E471ACB57}" presName="dummy" presStyleCnt="0"/>
      <dgm:spPr/>
    </dgm:pt>
    <dgm:pt modelId="{296C5E58-627F-4705-B7D4-D45E7D1661E9}" type="pres">
      <dgm:prSet presAssocID="{6EF7424F-4D25-48DD-969C-7C9E471ACB57}" presName="linH" presStyleCnt="0"/>
      <dgm:spPr/>
    </dgm:pt>
    <dgm:pt modelId="{53EF16F2-3464-4203-B1EE-EF08604C5E01}" type="pres">
      <dgm:prSet presAssocID="{6EF7424F-4D25-48DD-969C-7C9E471ACB57}" presName="padding1" presStyleCnt="0"/>
      <dgm:spPr/>
    </dgm:pt>
    <dgm:pt modelId="{6F194F8E-65AF-493F-9D85-136C3B35B50C}" type="pres">
      <dgm:prSet presAssocID="{248B709F-21A3-496E-911E-53CDAE19B3BF}" presName="linV" presStyleCnt="0"/>
      <dgm:spPr/>
    </dgm:pt>
    <dgm:pt modelId="{E87BF9AC-54D1-44C2-A62F-18B453327FE9}" type="pres">
      <dgm:prSet presAssocID="{248B709F-21A3-496E-911E-53CDAE19B3BF}" presName="spVertical1" presStyleCnt="0"/>
      <dgm:spPr/>
    </dgm:pt>
    <dgm:pt modelId="{CB7F4157-9047-434C-B219-3D13A7DAECAF}" type="pres">
      <dgm:prSet presAssocID="{248B709F-21A3-496E-911E-53CDAE19B3BF}" presName="parTx" presStyleLbl="revTx" presStyleIdx="0" presStyleCnt="1">
        <dgm:presLayoutVars>
          <dgm:chMax val="0"/>
          <dgm:chPref val="0"/>
          <dgm:bulletEnabled val="1"/>
        </dgm:presLayoutVars>
      </dgm:prSet>
      <dgm:spPr/>
      <dgm:t>
        <a:bodyPr/>
        <a:lstStyle/>
        <a:p>
          <a:endParaRPr lang="en-US"/>
        </a:p>
      </dgm:t>
    </dgm:pt>
    <dgm:pt modelId="{7CA22F85-BB94-4677-950F-5EE46F53ADA5}" type="pres">
      <dgm:prSet presAssocID="{248B709F-21A3-496E-911E-53CDAE19B3BF}" presName="spVertical2" presStyleCnt="0"/>
      <dgm:spPr/>
    </dgm:pt>
    <dgm:pt modelId="{151F4217-456E-4C5A-8F55-AA338EF1CDBE}" type="pres">
      <dgm:prSet presAssocID="{248B709F-21A3-496E-911E-53CDAE19B3BF}" presName="spVertical3" presStyleCnt="0"/>
      <dgm:spPr/>
    </dgm:pt>
    <dgm:pt modelId="{135020A9-D422-4A99-917A-0454D9765CD4}" type="pres">
      <dgm:prSet presAssocID="{6EF7424F-4D25-48DD-969C-7C9E471ACB57}" presName="padding2" presStyleCnt="0"/>
      <dgm:spPr/>
    </dgm:pt>
    <dgm:pt modelId="{09E86F75-5E80-41CF-A392-DD74AA33AF1A}" type="pres">
      <dgm:prSet presAssocID="{6EF7424F-4D25-48DD-969C-7C9E471ACB57}" presName="negArrow" presStyleCnt="0"/>
      <dgm:spPr/>
    </dgm:pt>
    <dgm:pt modelId="{A567F377-4AA0-4A26-89B6-067DCFC4288C}" type="pres">
      <dgm:prSet presAssocID="{6EF7424F-4D25-48DD-969C-7C9E471ACB57}" presName="backgroundArrow" presStyleLbl="node1" presStyleIdx="0" presStyleCnt="1" custAng="0" custLinFactNeighborX="95178" custLinFactNeighborY="-9340"/>
      <dgm:spPr>
        <a:solidFill>
          <a:schemeClr val="accent2"/>
        </a:solidFill>
      </dgm:spPr>
    </dgm:pt>
  </dgm:ptLst>
  <dgm:cxnLst>
    <dgm:cxn modelId="{200C6496-5F2E-C648-9959-07C376D107FC}" type="presOf" srcId="{6EF7424F-4D25-48DD-969C-7C9E471ACB57}" destId="{01C3CA0D-595F-4531-AC42-4BCE6C84AA95}" srcOrd="0" destOrd="0" presId="urn:microsoft.com/office/officeart/2005/8/layout/hProcess3"/>
    <dgm:cxn modelId="{FD69DC4E-A796-4F15-AF89-C566F98B9EE9}" srcId="{6EF7424F-4D25-48DD-969C-7C9E471ACB57}" destId="{248B709F-21A3-496E-911E-53CDAE19B3BF}" srcOrd="0" destOrd="0" parTransId="{898674BB-9B06-4C50-A002-182A7B7B71C0}" sibTransId="{EA4997BF-BFF0-4A79-9E6D-1C5DC078F34C}"/>
    <dgm:cxn modelId="{4F9752B0-5F3C-FF42-B42F-30C4849CEA22}" type="presOf" srcId="{248B709F-21A3-496E-911E-53CDAE19B3BF}" destId="{CB7F4157-9047-434C-B219-3D13A7DAECAF}" srcOrd="0" destOrd="0" presId="urn:microsoft.com/office/officeart/2005/8/layout/hProcess3"/>
    <dgm:cxn modelId="{C2C94D30-E41F-E249-82D1-240AAEDABCD7}" type="presParOf" srcId="{01C3CA0D-595F-4531-AC42-4BCE6C84AA95}" destId="{85BAA476-3E8D-46C3-AF36-9963B7FAF380}" srcOrd="0" destOrd="0" presId="urn:microsoft.com/office/officeart/2005/8/layout/hProcess3"/>
    <dgm:cxn modelId="{BEA38E40-0D16-BC40-8365-E5E6A52E07CB}" type="presParOf" srcId="{01C3CA0D-595F-4531-AC42-4BCE6C84AA95}" destId="{296C5E58-627F-4705-B7D4-D45E7D1661E9}" srcOrd="1" destOrd="0" presId="urn:microsoft.com/office/officeart/2005/8/layout/hProcess3"/>
    <dgm:cxn modelId="{3397A841-4329-D247-A238-D33BDF5E5A68}" type="presParOf" srcId="{296C5E58-627F-4705-B7D4-D45E7D1661E9}" destId="{53EF16F2-3464-4203-B1EE-EF08604C5E01}" srcOrd="0" destOrd="0" presId="urn:microsoft.com/office/officeart/2005/8/layout/hProcess3"/>
    <dgm:cxn modelId="{08A8E194-DA52-5C4C-82BA-9D92000986AB}" type="presParOf" srcId="{296C5E58-627F-4705-B7D4-D45E7D1661E9}" destId="{6F194F8E-65AF-493F-9D85-136C3B35B50C}" srcOrd="1" destOrd="0" presId="urn:microsoft.com/office/officeart/2005/8/layout/hProcess3"/>
    <dgm:cxn modelId="{BBAC40B2-E7A4-734A-9BB5-686FCE059C23}" type="presParOf" srcId="{6F194F8E-65AF-493F-9D85-136C3B35B50C}" destId="{E87BF9AC-54D1-44C2-A62F-18B453327FE9}" srcOrd="0" destOrd="0" presId="urn:microsoft.com/office/officeart/2005/8/layout/hProcess3"/>
    <dgm:cxn modelId="{212AC90A-F433-4849-8DBD-91064E87037C}" type="presParOf" srcId="{6F194F8E-65AF-493F-9D85-136C3B35B50C}" destId="{CB7F4157-9047-434C-B219-3D13A7DAECAF}" srcOrd="1" destOrd="0" presId="urn:microsoft.com/office/officeart/2005/8/layout/hProcess3"/>
    <dgm:cxn modelId="{A1D5CA25-31E5-8D4E-9821-B826ADEDF4E1}" type="presParOf" srcId="{6F194F8E-65AF-493F-9D85-136C3B35B50C}" destId="{7CA22F85-BB94-4677-950F-5EE46F53ADA5}" srcOrd="2" destOrd="0" presId="urn:microsoft.com/office/officeart/2005/8/layout/hProcess3"/>
    <dgm:cxn modelId="{611E12CA-D306-2C48-B9E8-9D36613F7E4E}" type="presParOf" srcId="{6F194F8E-65AF-493F-9D85-136C3B35B50C}" destId="{151F4217-456E-4C5A-8F55-AA338EF1CDBE}" srcOrd="3" destOrd="0" presId="urn:microsoft.com/office/officeart/2005/8/layout/hProcess3"/>
    <dgm:cxn modelId="{B8B2601A-C805-474E-8FD6-EC81B3479E34}" type="presParOf" srcId="{296C5E58-627F-4705-B7D4-D45E7D1661E9}" destId="{135020A9-D422-4A99-917A-0454D9765CD4}" srcOrd="2" destOrd="0" presId="urn:microsoft.com/office/officeart/2005/8/layout/hProcess3"/>
    <dgm:cxn modelId="{26CA4EC0-C4B4-F948-9679-A46B516A647F}" type="presParOf" srcId="{296C5E58-627F-4705-B7D4-D45E7D1661E9}" destId="{09E86F75-5E80-41CF-A392-DD74AA33AF1A}" srcOrd="3" destOrd="0" presId="urn:microsoft.com/office/officeart/2005/8/layout/hProcess3"/>
    <dgm:cxn modelId="{88ED9CBC-12C8-434D-B76B-4D039E14A81B}" type="presParOf" srcId="{296C5E58-627F-4705-B7D4-D45E7D1661E9}" destId="{A567F377-4AA0-4A26-89B6-067DCFC4288C}" srcOrd="4" destOrd="0" presId="urn:microsoft.com/office/officeart/2005/8/layout/h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F7424F-4D25-48DD-969C-7C9E471ACB57}" type="doc">
      <dgm:prSet loTypeId="urn:microsoft.com/office/officeart/2005/8/layout/hProcess3" loCatId="process" qsTypeId="urn:microsoft.com/office/officeart/2005/8/quickstyle/simple1" qsCatId="simple" csTypeId="urn:microsoft.com/office/officeart/2005/8/colors/accent1_2" csCatId="accent1" phldr="1"/>
      <dgm:spPr/>
    </dgm:pt>
    <dgm:pt modelId="{248B709F-21A3-496E-911E-53CDAE19B3BF}">
      <dgm:prSet phldrT="[Text]" custT="1"/>
      <dgm:spPr/>
      <dgm:t>
        <a:bodyPr/>
        <a:lstStyle/>
        <a:p>
          <a:r>
            <a:rPr lang="en-US" sz="1000" dirty="0" smtClean="0">
              <a:solidFill>
                <a:schemeClr val="bg1"/>
              </a:solidFill>
            </a:rPr>
            <a:t>Info about the speaker’s career</a:t>
          </a:r>
          <a:endParaRPr lang="en-US" sz="1000" dirty="0">
            <a:solidFill>
              <a:schemeClr val="bg1"/>
            </a:solidFill>
          </a:endParaRPr>
        </a:p>
      </dgm:t>
    </dgm:pt>
    <dgm:pt modelId="{898674BB-9B06-4C50-A002-182A7B7B71C0}" type="parTrans" cxnId="{FD69DC4E-A796-4F15-AF89-C566F98B9EE9}">
      <dgm:prSet/>
      <dgm:spPr/>
      <dgm:t>
        <a:bodyPr/>
        <a:lstStyle/>
        <a:p>
          <a:endParaRPr lang="en-US"/>
        </a:p>
      </dgm:t>
    </dgm:pt>
    <dgm:pt modelId="{EA4997BF-BFF0-4A79-9E6D-1C5DC078F34C}" type="sibTrans" cxnId="{FD69DC4E-A796-4F15-AF89-C566F98B9EE9}">
      <dgm:prSet/>
      <dgm:spPr/>
      <dgm:t>
        <a:bodyPr/>
        <a:lstStyle/>
        <a:p>
          <a:endParaRPr lang="en-US"/>
        </a:p>
      </dgm:t>
    </dgm:pt>
    <dgm:pt modelId="{01C3CA0D-595F-4531-AC42-4BCE6C84AA95}" type="pres">
      <dgm:prSet presAssocID="{6EF7424F-4D25-48DD-969C-7C9E471ACB57}" presName="Name0" presStyleCnt="0">
        <dgm:presLayoutVars>
          <dgm:dir val="rev"/>
          <dgm:animLvl val="lvl"/>
          <dgm:resizeHandles val="exact"/>
        </dgm:presLayoutVars>
      </dgm:prSet>
      <dgm:spPr/>
    </dgm:pt>
    <dgm:pt modelId="{85BAA476-3E8D-46C3-AF36-9963B7FAF380}" type="pres">
      <dgm:prSet presAssocID="{6EF7424F-4D25-48DD-969C-7C9E471ACB57}" presName="dummy" presStyleCnt="0"/>
      <dgm:spPr/>
    </dgm:pt>
    <dgm:pt modelId="{296C5E58-627F-4705-B7D4-D45E7D1661E9}" type="pres">
      <dgm:prSet presAssocID="{6EF7424F-4D25-48DD-969C-7C9E471ACB57}" presName="linH" presStyleCnt="0"/>
      <dgm:spPr/>
    </dgm:pt>
    <dgm:pt modelId="{53EF16F2-3464-4203-B1EE-EF08604C5E01}" type="pres">
      <dgm:prSet presAssocID="{6EF7424F-4D25-48DD-969C-7C9E471ACB57}" presName="padding1" presStyleCnt="0"/>
      <dgm:spPr/>
    </dgm:pt>
    <dgm:pt modelId="{6F194F8E-65AF-493F-9D85-136C3B35B50C}" type="pres">
      <dgm:prSet presAssocID="{248B709F-21A3-496E-911E-53CDAE19B3BF}" presName="linV" presStyleCnt="0"/>
      <dgm:spPr/>
    </dgm:pt>
    <dgm:pt modelId="{E87BF9AC-54D1-44C2-A62F-18B453327FE9}" type="pres">
      <dgm:prSet presAssocID="{248B709F-21A3-496E-911E-53CDAE19B3BF}" presName="spVertical1" presStyleCnt="0"/>
      <dgm:spPr/>
    </dgm:pt>
    <dgm:pt modelId="{CB7F4157-9047-434C-B219-3D13A7DAECAF}" type="pres">
      <dgm:prSet presAssocID="{248B709F-21A3-496E-911E-53CDAE19B3BF}" presName="parTx" presStyleLbl="revTx" presStyleIdx="0" presStyleCnt="1" custScaleX="110891" custScaleY="147467" custLinFactNeighborX="1989" custLinFactNeighborY="17812">
        <dgm:presLayoutVars>
          <dgm:chMax val="0"/>
          <dgm:chPref val="0"/>
          <dgm:bulletEnabled val="1"/>
        </dgm:presLayoutVars>
      </dgm:prSet>
      <dgm:spPr/>
      <dgm:t>
        <a:bodyPr/>
        <a:lstStyle/>
        <a:p>
          <a:endParaRPr lang="en-US"/>
        </a:p>
      </dgm:t>
    </dgm:pt>
    <dgm:pt modelId="{7CA22F85-BB94-4677-950F-5EE46F53ADA5}" type="pres">
      <dgm:prSet presAssocID="{248B709F-21A3-496E-911E-53CDAE19B3BF}" presName="spVertical2" presStyleCnt="0"/>
      <dgm:spPr/>
    </dgm:pt>
    <dgm:pt modelId="{151F4217-456E-4C5A-8F55-AA338EF1CDBE}" type="pres">
      <dgm:prSet presAssocID="{248B709F-21A3-496E-911E-53CDAE19B3BF}" presName="spVertical3" presStyleCnt="0"/>
      <dgm:spPr/>
    </dgm:pt>
    <dgm:pt modelId="{135020A9-D422-4A99-917A-0454D9765CD4}" type="pres">
      <dgm:prSet presAssocID="{6EF7424F-4D25-48DD-969C-7C9E471ACB57}" presName="padding2" presStyleCnt="0"/>
      <dgm:spPr/>
    </dgm:pt>
    <dgm:pt modelId="{09E86F75-5E80-41CF-A392-DD74AA33AF1A}" type="pres">
      <dgm:prSet presAssocID="{6EF7424F-4D25-48DD-969C-7C9E471ACB57}" presName="negArrow" presStyleCnt="0"/>
      <dgm:spPr/>
    </dgm:pt>
    <dgm:pt modelId="{A567F377-4AA0-4A26-89B6-067DCFC4288C}" type="pres">
      <dgm:prSet presAssocID="{6EF7424F-4D25-48DD-969C-7C9E471ACB57}" presName="backgroundArrow" presStyleLbl="node1" presStyleIdx="0" presStyleCnt="1" custScaleX="91101" custScaleY="107837" custLinFactNeighborX="14" custLinFactNeighborY="8500"/>
      <dgm:spPr>
        <a:solidFill>
          <a:schemeClr val="accent2"/>
        </a:solidFill>
      </dgm:spPr>
      <dgm:t>
        <a:bodyPr/>
        <a:lstStyle/>
        <a:p>
          <a:endParaRPr lang="en-US"/>
        </a:p>
      </dgm:t>
    </dgm:pt>
  </dgm:ptLst>
  <dgm:cxnLst>
    <dgm:cxn modelId="{90DB3E11-DD28-0344-98FE-90E20A7FA590}" type="presOf" srcId="{248B709F-21A3-496E-911E-53CDAE19B3BF}" destId="{CB7F4157-9047-434C-B219-3D13A7DAECAF}" srcOrd="0" destOrd="0" presId="urn:microsoft.com/office/officeart/2005/8/layout/hProcess3"/>
    <dgm:cxn modelId="{FD69DC4E-A796-4F15-AF89-C566F98B9EE9}" srcId="{6EF7424F-4D25-48DD-969C-7C9E471ACB57}" destId="{248B709F-21A3-496E-911E-53CDAE19B3BF}" srcOrd="0" destOrd="0" parTransId="{898674BB-9B06-4C50-A002-182A7B7B71C0}" sibTransId="{EA4997BF-BFF0-4A79-9E6D-1C5DC078F34C}"/>
    <dgm:cxn modelId="{4043FC0C-784D-6448-9624-4B2AF2319288}" type="presOf" srcId="{6EF7424F-4D25-48DD-969C-7C9E471ACB57}" destId="{01C3CA0D-595F-4531-AC42-4BCE6C84AA95}" srcOrd="0" destOrd="0" presId="urn:microsoft.com/office/officeart/2005/8/layout/hProcess3"/>
    <dgm:cxn modelId="{FBD05338-911D-CD40-8B41-C99B1969663B}" type="presParOf" srcId="{01C3CA0D-595F-4531-AC42-4BCE6C84AA95}" destId="{85BAA476-3E8D-46C3-AF36-9963B7FAF380}" srcOrd="0" destOrd="0" presId="urn:microsoft.com/office/officeart/2005/8/layout/hProcess3"/>
    <dgm:cxn modelId="{08E3F701-383F-5546-B553-EA319AF58541}" type="presParOf" srcId="{01C3CA0D-595F-4531-AC42-4BCE6C84AA95}" destId="{296C5E58-627F-4705-B7D4-D45E7D1661E9}" srcOrd="1" destOrd="0" presId="urn:microsoft.com/office/officeart/2005/8/layout/hProcess3"/>
    <dgm:cxn modelId="{8143B2E2-ECD6-4249-A1DB-2E5762124F1C}" type="presParOf" srcId="{296C5E58-627F-4705-B7D4-D45E7D1661E9}" destId="{53EF16F2-3464-4203-B1EE-EF08604C5E01}" srcOrd="0" destOrd="0" presId="urn:microsoft.com/office/officeart/2005/8/layout/hProcess3"/>
    <dgm:cxn modelId="{BF2D90D3-5422-4C4D-A5BE-412E7433C8D3}" type="presParOf" srcId="{296C5E58-627F-4705-B7D4-D45E7D1661E9}" destId="{6F194F8E-65AF-493F-9D85-136C3B35B50C}" srcOrd="1" destOrd="0" presId="urn:microsoft.com/office/officeart/2005/8/layout/hProcess3"/>
    <dgm:cxn modelId="{0D3AD7FB-AC59-B04B-A8CD-D5A2FF665BB6}" type="presParOf" srcId="{6F194F8E-65AF-493F-9D85-136C3B35B50C}" destId="{E87BF9AC-54D1-44C2-A62F-18B453327FE9}" srcOrd="0" destOrd="0" presId="urn:microsoft.com/office/officeart/2005/8/layout/hProcess3"/>
    <dgm:cxn modelId="{8B793115-661E-994F-B8F2-214E500906B4}" type="presParOf" srcId="{6F194F8E-65AF-493F-9D85-136C3B35B50C}" destId="{CB7F4157-9047-434C-B219-3D13A7DAECAF}" srcOrd="1" destOrd="0" presId="urn:microsoft.com/office/officeart/2005/8/layout/hProcess3"/>
    <dgm:cxn modelId="{D637CD29-0E6C-904A-806E-C370DBCED5BD}" type="presParOf" srcId="{6F194F8E-65AF-493F-9D85-136C3B35B50C}" destId="{7CA22F85-BB94-4677-950F-5EE46F53ADA5}" srcOrd="2" destOrd="0" presId="urn:microsoft.com/office/officeart/2005/8/layout/hProcess3"/>
    <dgm:cxn modelId="{BF80F4D0-DC04-C54E-BDAF-7222ACF612F1}" type="presParOf" srcId="{6F194F8E-65AF-493F-9D85-136C3B35B50C}" destId="{151F4217-456E-4C5A-8F55-AA338EF1CDBE}" srcOrd="3" destOrd="0" presId="urn:microsoft.com/office/officeart/2005/8/layout/hProcess3"/>
    <dgm:cxn modelId="{C92AD536-84C9-A04A-A656-0984CA2FB19C}" type="presParOf" srcId="{296C5E58-627F-4705-B7D4-D45E7D1661E9}" destId="{135020A9-D422-4A99-917A-0454D9765CD4}" srcOrd="2" destOrd="0" presId="urn:microsoft.com/office/officeart/2005/8/layout/hProcess3"/>
    <dgm:cxn modelId="{273DF042-5BF2-CB4C-8808-1BEEF3202E1F}" type="presParOf" srcId="{296C5E58-627F-4705-B7D4-D45E7D1661E9}" destId="{09E86F75-5E80-41CF-A392-DD74AA33AF1A}" srcOrd="3" destOrd="0" presId="urn:microsoft.com/office/officeart/2005/8/layout/hProcess3"/>
    <dgm:cxn modelId="{1AB99EFE-9751-A14F-9E89-2F1AE99A1192}" type="presParOf" srcId="{296C5E58-627F-4705-B7D4-D45E7D1661E9}" destId="{A567F377-4AA0-4A26-89B6-067DCFC4288C}" srcOrd="4" destOrd="0" presId="urn:microsoft.com/office/officeart/2005/8/layout/hProcess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F7424F-4D25-48DD-969C-7C9E471ACB57}" type="doc">
      <dgm:prSet loTypeId="urn:microsoft.com/office/officeart/2005/8/layout/hProcess3" loCatId="process" qsTypeId="urn:microsoft.com/office/officeart/2005/8/quickstyle/simple1" qsCatId="simple" csTypeId="urn:microsoft.com/office/officeart/2005/8/colors/accent1_2" csCatId="accent1" phldr="1"/>
      <dgm:spPr/>
    </dgm:pt>
    <dgm:pt modelId="{248B709F-21A3-496E-911E-53CDAE19B3BF}">
      <dgm:prSet phldrT="[Text]"/>
      <dgm:spPr/>
      <dgm:t>
        <a:bodyPr/>
        <a:lstStyle/>
        <a:p>
          <a:r>
            <a:rPr lang="en-US" dirty="0" smtClean="0">
              <a:solidFill>
                <a:schemeClr val="bg1"/>
              </a:solidFill>
            </a:rPr>
            <a:t>Interest questions</a:t>
          </a:r>
          <a:endParaRPr lang="en-US" dirty="0">
            <a:solidFill>
              <a:schemeClr val="bg1"/>
            </a:solidFill>
          </a:endParaRPr>
        </a:p>
      </dgm:t>
    </dgm:pt>
    <dgm:pt modelId="{898674BB-9B06-4C50-A002-182A7B7B71C0}" type="parTrans" cxnId="{FD69DC4E-A796-4F15-AF89-C566F98B9EE9}">
      <dgm:prSet/>
      <dgm:spPr/>
      <dgm:t>
        <a:bodyPr/>
        <a:lstStyle/>
        <a:p>
          <a:endParaRPr lang="en-US"/>
        </a:p>
      </dgm:t>
    </dgm:pt>
    <dgm:pt modelId="{EA4997BF-BFF0-4A79-9E6D-1C5DC078F34C}" type="sibTrans" cxnId="{FD69DC4E-A796-4F15-AF89-C566F98B9EE9}">
      <dgm:prSet/>
      <dgm:spPr/>
      <dgm:t>
        <a:bodyPr/>
        <a:lstStyle/>
        <a:p>
          <a:endParaRPr lang="en-US"/>
        </a:p>
      </dgm:t>
    </dgm:pt>
    <dgm:pt modelId="{01C3CA0D-595F-4531-AC42-4BCE6C84AA95}" type="pres">
      <dgm:prSet presAssocID="{6EF7424F-4D25-48DD-969C-7C9E471ACB57}" presName="Name0" presStyleCnt="0">
        <dgm:presLayoutVars>
          <dgm:dir/>
          <dgm:animLvl val="lvl"/>
          <dgm:resizeHandles val="exact"/>
        </dgm:presLayoutVars>
      </dgm:prSet>
      <dgm:spPr/>
    </dgm:pt>
    <dgm:pt modelId="{85BAA476-3E8D-46C3-AF36-9963B7FAF380}" type="pres">
      <dgm:prSet presAssocID="{6EF7424F-4D25-48DD-969C-7C9E471ACB57}" presName="dummy" presStyleCnt="0"/>
      <dgm:spPr/>
    </dgm:pt>
    <dgm:pt modelId="{296C5E58-627F-4705-B7D4-D45E7D1661E9}" type="pres">
      <dgm:prSet presAssocID="{6EF7424F-4D25-48DD-969C-7C9E471ACB57}" presName="linH" presStyleCnt="0"/>
      <dgm:spPr/>
    </dgm:pt>
    <dgm:pt modelId="{53EF16F2-3464-4203-B1EE-EF08604C5E01}" type="pres">
      <dgm:prSet presAssocID="{6EF7424F-4D25-48DD-969C-7C9E471ACB57}" presName="padding1" presStyleCnt="0"/>
      <dgm:spPr/>
    </dgm:pt>
    <dgm:pt modelId="{6F194F8E-65AF-493F-9D85-136C3B35B50C}" type="pres">
      <dgm:prSet presAssocID="{248B709F-21A3-496E-911E-53CDAE19B3BF}" presName="linV" presStyleCnt="0"/>
      <dgm:spPr/>
    </dgm:pt>
    <dgm:pt modelId="{E87BF9AC-54D1-44C2-A62F-18B453327FE9}" type="pres">
      <dgm:prSet presAssocID="{248B709F-21A3-496E-911E-53CDAE19B3BF}" presName="spVertical1" presStyleCnt="0"/>
      <dgm:spPr/>
    </dgm:pt>
    <dgm:pt modelId="{CB7F4157-9047-434C-B219-3D13A7DAECAF}" type="pres">
      <dgm:prSet presAssocID="{248B709F-21A3-496E-911E-53CDAE19B3BF}" presName="parTx" presStyleLbl="revTx" presStyleIdx="0" presStyleCnt="1" custScaleX="104096" custScaleY="97219" custLinFactNeighborX="-4859" custLinFactNeighborY="-9765">
        <dgm:presLayoutVars>
          <dgm:chMax val="0"/>
          <dgm:chPref val="0"/>
          <dgm:bulletEnabled val="1"/>
        </dgm:presLayoutVars>
      </dgm:prSet>
      <dgm:spPr/>
      <dgm:t>
        <a:bodyPr/>
        <a:lstStyle/>
        <a:p>
          <a:endParaRPr lang="en-US"/>
        </a:p>
      </dgm:t>
    </dgm:pt>
    <dgm:pt modelId="{7CA22F85-BB94-4677-950F-5EE46F53ADA5}" type="pres">
      <dgm:prSet presAssocID="{248B709F-21A3-496E-911E-53CDAE19B3BF}" presName="spVertical2" presStyleCnt="0"/>
      <dgm:spPr/>
    </dgm:pt>
    <dgm:pt modelId="{151F4217-456E-4C5A-8F55-AA338EF1CDBE}" type="pres">
      <dgm:prSet presAssocID="{248B709F-21A3-496E-911E-53CDAE19B3BF}" presName="spVertical3" presStyleCnt="0"/>
      <dgm:spPr/>
    </dgm:pt>
    <dgm:pt modelId="{135020A9-D422-4A99-917A-0454D9765CD4}" type="pres">
      <dgm:prSet presAssocID="{6EF7424F-4D25-48DD-969C-7C9E471ACB57}" presName="padding2" presStyleCnt="0"/>
      <dgm:spPr/>
    </dgm:pt>
    <dgm:pt modelId="{09E86F75-5E80-41CF-A392-DD74AA33AF1A}" type="pres">
      <dgm:prSet presAssocID="{6EF7424F-4D25-48DD-969C-7C9E471ACB57}" presName="negArrow" presStyleCnt="0"/>
      <dgm:spPr/>
    </dgm:pt>
    <dgm:pt modelId="{A567F377-4AA0-4A26-89B6-067DCFC4288C}" type="pres">
      <dgm:prSet presAssocID="{6EF7424F-4D25-48DD-969C-7C9E471ACB57}" presName="backgroundArrow" presStyleLbl="node1" presStyleIdx="0" presStyleCnt="1" custLinFactNeighborX="-19298" custLinFactNeighborY="51568"/>
      <dgm:spPr>
        <a:solidFill>
          <a:schemeClr val="accent2"/>
        </a:solidFill>
      </dgm:spPr>
    </dgm:pt>
  </dgm:ptLst>
  <dgm:cxnLst>
    <dgm:cxn modelId="{025E970A-B5C2-7840-8358-6DA19602A4C7}" type="presOf" srcId="{248B709F-21A3-496E-911E-53CDAE19B3BF}" destId="{CB7F4157-9047-434C-B219-3D13A7DAECAF}" srcOrd="0" destOrd="0" presId="urn:microsoft.com/office/officeart/2005/8/layout/hProcess3"/>
    <dgm:cxn modelId="{FD69DC4E-A796-4F15-AF89-C566F98B9EE9}" srcId="{6EF7424F-4D25-48DD-969C-7C9E471ACB57}" destId="{248B709F-21A3-496E-911E-53CDAE19B3BF}" srcOrd="0" destOrd="0" parTransId="{898674BB-9B06-4C50-A002-182A7B7B71C0}" sibTransId="{EA4997BF-BFF0-4A79-9E6D-1C5DC078F34C}"/>
    <dgm:cxn modelId="{BAC43B34-FE54-554F-AF2A-017636FCB1A7}" type="presOf" srcId="{6EF7424F-4D25-48DD-969C-7C9E471ACB57}" destId="{01C3CA0D-595F-4531-AC42-4BCE6C84AA95}" srcOrd="0" destOrd="0" presId="urn:microsoft.com/office/officeart/2005/8/layout/hProcess3"/>
    <dgm:cxn modelId="{F6DCE6A2-3514-A64A-B1D4-C096FCD34768}" type="presParOf" srcId="{01C3CA0D-595F-4531-AC42-4BCE6C84AA95}" destId="{85BAA476-3E8D-46C3-AF36-9963B7FAF380}" srcOrd="0" destOrd="0" presId="urn:microsoft.com/office/officeart/2005/8/layout/hProcess3"/>
    <dgm:cxn modelId="{578AF3F6-1B40-2E45-A49E-9169FA97085F}" type="presParOf" srcId="{01C3CA0D-595F-4531-AC42-4BCE6C84AA95}" destId="{296C5E58-627F-4705-B7D4-D45E7D1661E9}" srcOrd="1" destOrd="0" presId="urn:microsoft.com/office/officeart/2005/8/layout/hProcess3"/>
    <dgm:cxn modelId="{5A265AB3-27F4-D344-8F75-0DB8F6C83596}" type="presParOf" srcId="{296C5E58-627F-4705-B7D4-D45E7D1661E9}" destId="{53EF16F2-3464-4203-B1EE-EF08604C5E01}" srcOrd="0" destOrd="0" presId="urn:microsoft.com/office/officeart/2005/8/layout/hProcess3"/>
    <dgm:cxn modelId="{BB025A1C-4CDA-C24E-A8D4-AF5ED1F08A0B}" type="presParOf" srcId="{296C5E58-627F-4705-B7D4-D45E7D1661E9}" destId="{6F194F8E-65AF-493F-9D85-136C3B35B50C}" srcOrd="1" destOrd="0" presId="urn:microsoft.com/office/officeart/2005/8/layout/hProcess3"/>
    <dgm:cxn modelId="{68EFE59B-35DF-7B45-A94C-030EA4429491}" type="presParOf" srcId="{6F194F8E-65AF-493F-9D85-136C3B35B50C}" destId="{E87BF9AC-54D1-44C2-A62F-18B453327FE9}" srcOrd="0" destOrd="0" presId="urn:microsoft.com/office/officeart/2005/8/layout/hProcess3"/>
    <dgm:cxn modelId="{90E23CCA-4094-2E4B-9EB7-ED93F2530CAF}" type="presParOf" srcId="{6F194F8E-65AF-493F-9D85-136C3B35B50C}" destId="{CB7F4157-9047-434C-B219-3D13A7DAECAF}" srcOrd="1" destOrd="0" presId="urn:microsoft.com/office/officeart/2005/8/layout/hProcess3"/>
    <dgm:cxn modelId="{BB882650-EC48-1342-BA7C-38FEB0AFA8CC}" type="presParOf" srcId="{6F194F8E-65AF-493F-9D85-136C3B35B50C}" destId="{7CA22F85-BB94-4677-950F-5EE46F53ADA5}" srcOrd="2" destOrd="0" presId="urn:microsoft.com/office/officeart/2005/8/layout/hProcess3"/>
    <dgm:cxn modelId="{7B48B881-3711-F24D-B267-B48FEE4972BD}" type="presParOf" srcId="{6F194F8E-65AF-493F-9D85-136C3B35B50C}" destId="{151F4217-456E-4C5A-8F55-AA338EF1CDBE}" srcOrd="3" destOrd="0" presId="urn:microsoft.com/office/officeart/2005/8/layout/hProcess3"/>
    <dgm:cxn modelId="{733E7536-F6A5-6241-B84C-11BE44166988}" type="presParOf" srcId="{296C5E58-627F-4705-B7D4-D45E7D1661E9}" destId="{135020A9-D422-4A99-917A-0454D9765CD4}" srcOrd="2" destOrd="0" presId="urn:microsoft.com/office/officeart/2005/8/layout/hProcess3"/>
    <dgm:cxn modelId="{DDC40830-BE4A-B54A-8217-6BE5C36AEB8F}" type="presParOf" srcId="{296C5E58-627F-4705-B7D4-D45E7D1661E9}" destId="{09E86F75-5E80-41CF-A392-DD74AA33AF1A}" srcOrd="3" destOrd="0" presId="urn:microsoft.com/office/officeart/2005/8/layout/hProcess3"/>
    <dgm:cxn modelId="{F84660FD-DD9C-7E49-9105-0E0464F7C9AD}" type="presParOf" srcId="{296C5E58-627F-4705-B7D4-D45E7D1661E9}" destId="{A567F377-4AA0-4A26-89B6-067DCFC4288C}" srcOrd="4" destOrd="0" presId="urn:microsoft.com/office/officeart/2005/8/layout/hProcess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4B9AB-92DF-2A4A-B609-ACA47BEEFF5D}" type="datetimeFigureOut">
              <a:rPr lang="en-US" smtClean="0"/>
              <a:t>9/12/2016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33F60-0E21-9746-A3FD-63B642BD53A1}" type="slidenum">
              <a:rPr lang="en-US" smtClean="0"/>
              <a:t>‹#›</a:t>
            </a:fld>
            <a:endParaRPr lang="en-US" dirty="0"/>
          </a:p>
        </p:txBody>
      </p:sp>
    </p:spTree>
    <p:extLst>
      <p:ext uri="{BB962C8B-B14F-4D97-AF65-F5344CB8AC3E}">
        <p14:creationId xmlns:p14="http://schemas.microsoft.com/office/powerpoint/2010/main" val="55889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will</a:t>
            </a:r>
            <a:r>
              <a:rPr lang="en-US" baseline="0" dirty="0" smtClean="0"/>
              <a:t> get into groups of four with others near them.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one sheet of paper they will create a list answering the question, “</a:t>
            </a:r>
            <a:r>
              <a:rPr lang="en-US" sz="1200" dirty="0" smtClean="0"/>
              <a:t>Why is it important to educate students about career diversity?”</a:t>
            </a:r>
            <a:r>
              <a:rPr lang="en-US" sz="1200" baseline="0" dirty="0" smtClean="0"/>
              <a:t> </a:t>
            </a:r>
            <a:r>
              <a:rPr lang="en-US" baseline="0" dirty="0" smtClean="0"/>
              <a:t>Provide a few minutes for participants to create their list.</a:t>
            </a:r>
          </a:p>
          <a:p>
            <a:endParaRPr lang="en-US" baseline="0" dirty="0" smtClean="0"/>
          </a:p>
          <a:p>
            <a:r>
              <a:rPr lang="en-US" baseline="0" dirty="0" smtClean="0"/>
              <a:t>After a few minutes instruct groups to pass their papers to the right. Providing another minute, groups may add to the new list anything they believe should be added.  </a:t>
            </a:r>
          </a:p>
          <a:p>
            <a:endParaRPr lang="en-US" baseline="0" dirty="0" smtClean="0"/>
          </a:p>
          <a:p>
            <a:r>
              <a:rPr lang="en-US" baseline="0" dirty="0" smtClean="0"/>
              <a:t>Once finished you may allow groups to pass again or share out if time is short.  </a:t>
            </a:r>
          </a:p>
          <a:p>
            <a:endParaRPr lang="en-US" baseline="0" dirty="0" smtClean="0"/>
          </a:p>
          <a:p>
            <a:r>
              <a:rPr lang="en-US" baseline="0" dirty="0" smtClean="0"/>
              <a:t>This stimulates prior knowledge and allows participants a chance to process their values of Career Knowledge and it’s important to young students.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C833F60-0E21-9746-A3FD-63B642BD53A1}" type="slidenum">
              <a:rPr lang="en-US" smtClean="0"/>
              <a:t>2</a:t>
            </a:fld>
            <a:endParaRPr lang="en-US" dirty="0"/>
          </a:p>
        </p:txBody>
      </p:sp>
    </p:spTree>
    <p:extLst>
      <p:ext uri="{BB962C8B-B14F-4D97-AF65-F5344CB8AC3E}">
        <p14:creationId xmlns:p14="http://schemas.microsoft.com/office/powerpoint/2010/main" val="20785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33F60-0E21-9746-A3FD-63B642BD53A1}" type="slidenum">
              <a:rPr lang="en-US" smtClean="0"/>
              <a:t>11</a:t>
            </a:fld>
            <a:endParaRPr lang="en-US" dirty="0"/>
          </a:p>
        </p:txBody>
      </p:sp>
    </p:spTree>
    <p:extLst>
      <p:ext uri="{BB962C8B-B14F-4D97-AF65-F5344CB8AC3E}">
        <p14:creationId xmlns:p14="http://schemas.microsoft.com/office/powerpoint/2010/main" val="34568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33F60-0E21-9746-A3FD-63B642BD53A1}" type="slidenum">
              <a:rPr lang="en-US" smtClean="0"/>
              <a:t>3</a:t>
            </a:fld>
            <a:endParaRPr lang="en-US" dirty="0"/>
          </a:p>
        </p:txBody>
      </p:sp>
    </p:spTree>
    <p:extLst>
      <p:ext uri="{BB962C8B-B14F-4D97-AF65-F5344CB8AC3E}">
        <p14:creationId xmlns:p14="http://schemas.microsoft.com/office/powerpoint/2010/main" val="71600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33F60-0E21-9746-A3FD-63B642BD53A1}" type="slidenum">
              <a:rPr lang="en-US" smtClean="0"/>
              <a:t>4</a:t>
            </a:fld>
            <a:endParaRPr lang="en-US" dirty="0"/>
          </a:p>
        </p:txBody>
      </p:sp>
    </p:spTree>
    <p:extLst>
      <p:ext uri="{BB962C8B-B14F-4D97-AF65-F5344CB8AC3E}">
        <p14:creationId xmlns:p14="http://schemas.microsoft.com/office/powerpoint/2010/main" val="82475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a:t>
            </a:r>
            <a:r>
              <a:rPr lang="en-US" baseline="0" dirty="0" smtClean="0"/>
              <a:t> down answers to these questions as the video plays. We will use an activity after the video to discuss and build on some of these questions.  </a:t>
            </a:r>
            <a:endParaRPr lang="en-US" dirty="0"/>
          </a:p>
        </p:txBody>
      </p:sp>
      <p:sp>
        <p:nvSpPr>
          <p:cNvPr id="4" name="Slide Number Placeholder 3"/>
          <p:cNvSpPr>
            <a:spLocks noGrp="1"/>
          </p:cNvSpPr>
          <p:nvPr>
            <p:ph type="sldNum" sz="quarter" idx="10"/>
          </p:nvPr>
        </p:nvSpPr>
        <p:spPr/>
        <p:txBody>
          <a:bodyPr/>
          <a:lstStyle/>
          <a:p>
            <a:fld id="{BC833F60-0E21-9746-A3FD-63B642BD53A1}" type="slidenum">
              <a:rPr lang="en-US" smtClean="0"/>
              <a:t>5</a:t>
            </a:fld>
            <a:endParaRPr lang="en-US" dirty="0"/>
          </a:p>
        </p:txBody>
      </p:sp>
    </p:spTree>
    <p:extLst>
      <p:ext uri="{BB962C8B-B14F-4D97-AF65-F5344CB8AC3E}">
        <p14:creationId xmlns:p14="http://schemas.microsoft.com/office/powerpoint/2010/main" val="752464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video after introducing</a:t>
            </a:r>
            <a:r>
              <a:rPr lang="en-US" baseline="0" dirty="0" smtClean="0"/>
              <a:t> guiding questions</a:t>
            </a:r>
            <a:endParaRPr lang="en-US" dirty="0"/>
          </a:p>
        </p:txBody>
      </p:sp>
      <p:sp>
        <p:nvSpPr>
          <p:cNvPr id="4" name="Slide Number Placeholder 3"/>
          <p:cNvSpPr>
            <a:spLocks noGrp="1"/>
          </p:cNvSpPr>
          <p:nvPr>
            <p:ph type="sldNum" sz="quarter" idx="10"/>
          </p:nvPr>
        </p:nvSpPr>
        <p:spPr/>
        <p:txBody>
          <a:bodyPr/>
          <a:lstStyle/>
          <a:p>
            <a:fld id="{BC833F60-0E21-9746-A3FD-63B642BD53A1}" type="slidenum">
              <a:rPr lang="en-US" smtClean="0"/>
              <a:t>6</a:t>
            </a:fld>
            <a:endParaRPr lang="en-US" dirty="0"/>
          </a:p>
        </p:txBody>
      </p:sp>
    </p:spTree>
    <p:extLst>
      <p:ext uri="{BB962C8B-B14F-4D97-AF65-F5344CB8AC3E}">
        <p14:creationId xmlns:p14="http://schemas.microsoft.com/office/powerpoint/2010/main" val="174313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Participants</a:t>
            </a:r>
            <a:r>
              <a:rPr lang="en-US" baseline="0" dirty="0" smtClean="0"/>
              <a:t> will think and reflect about the video and questions presented.</a:t>
            </a:r>
          </a:p>
          <a:p>
            <a:pPr marL="171450" indent="-171450">
              <a:buFont typeface="Arial" charset="0"/>
              <a:buChar char="•"/>
            </a:pPr>
            <a:r>
              <a:rPr lang="en-US" baseline="0" dirty="0" smtClean="0"/>
              <a:t>Participants will find an elbow partner to share their thoughts to the questions.</a:t>
            </a:r>
          </a:p>
          <a:p>
            <a:pPr marL="171450" indent="-171450">
              <a:buFont typeface="Arial" charset="0"/>
              <a:buChar char="•"/>
            </a:pPr>
            <a:r>
              <a:rPr lang="en-US" baseline="0" dirty="0" smtClean="0"/>
              <a:t>Participants will share out their thoughts with the whole group.</a:t>
            </a:r>
          </a:p>
          <a:p>
            <a:pPr marL="171450" indent="-171450">
              <a:buFont typeface="Arial" charset="0"/>
              <a:buChar char="•"/>
            </a:pPr>
            <a:endParaRPr lang="en-US" baseline="0" dirty="0" smtClean="0"/>
          </a:p>
          <a:p>
            <a:pPr marL="171450" indent="-171450">
              <a:buFont typeface="Arial" charset="0"/>
              <a:buChar char="•"/>
            </a:pPr>
            <a:r>
              <a:rPr lang="en-US" baseline="0" dirty="0" smtClean="0"/>
              <a:t>Possible answers are available on the LEARN PD</a:t>
            </a:r>
          </a:p>
        </p:txBody>
      </p:sp>
      <p:sp>
        <p:nvSpPr>
          <p:cNvPr id="4" name="Slide Number Placeholder 3"/>
          <p:cNvSpPr>
            <a:spLocks noGrp="1"/>
          </p:cNvSpPr>
          <p:nvPr>
            <p:ph type="sldNum" sz="quarter" idx="10"/>
          </p:nvPr>
        </p:nvSpPr>
        <p:spPr/>
        <p:txBody>
          <a:bodyPr/>
          <a:lstStyle/>
          <a:p>
            <a:fld id="{BC833F60-0E21-9746-A3FD-63B642BD53A1}" type="slidenum">
              <a:rPr lang="en-US" smtClean="0"/>
              <a:t>7</a:t>
            </a:fld>
            <a:endParaRPr lang="en-US" dirty="0"/>
          </a:p>
        </p:txBody>
      </p:sp>
    </p:spTree>
    <p:extLst>
      <p:ext uri="{BB962C8B-B14F-4D97-AF65-F5344CB8AC3E}">
        <p14:creationId xmlns:p14="http://schemas.microsoft.com/office/powerpoint/2010/main" val="105592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Other</a:t>
            </a:r>
            <a:r>
              <a:rPr lang="en-US" sz="1200" baseline="0" dirty="0" smtClean="0"/>
              <a:t> things students have said after attending a Career Café: </a:t>
            </a:r>
          </a:p>
          <a:p>
            <a:endParaRPr lang="en-US" sz="1200" baseline="0" dirty="0" smtClean="0"/>
          </a:p>
          <a:p>
            <a:r>
              <a:rPr lang="en-US" sz="1200" dirty="0" smtClean="0"/>
              <a:t>“If I have a goal then go for it.  Also the steps on how to get where I want to go.”</a:t>
            </a:r>
          </a:p>
          <a:p>
            <a:r>
              <a:rPr lang="en-US" sz="1200" dirty="0" smtClean="0"/>
              <a:t>“Keep Pushing forward and never give up. I really enjoyed my self today (thanks)”</a:t>
            </a:r>
          </a:p>
          <a:p>
            <a:r>
              <a:rPr lang="en-US" sz="1200" dirty="0" smtClean="0"/>
              <a:t>“That we are in charge of our own efforts or decisions and people can teach us all the things they know but it’s up to us to apply them.”</a:t>
            </a:r>
          </a:p>
          <a:p>
            <a:r>
              <a:rPr lang="en-US" sz="1200" dirty="0" smtClean="0"/>
              <a:t>“You must be on top of things to be on top.”</a:t>
            </a:r>
          </a:p>
          <a:p>
            <a:r>
              <a:rPr lang="en-US" sz="1200" dirty="0" smtClean="0"/>
              <a:t>“School is important and it can change your life completely.”</a:t>
            </a:r>
          </a:p>
          <a:p>
            <a:endParaRPr lang="en-US" sz="1200" dirty="0" smtClean="0"/>
          </a:p>
          <a:p>
            <a:r>
              <a:rPr lang="en-US" sz="1200" dirty="0" smtClean="0"/>
              <a:t>Ask: How</a:t>
            </a:r>
            <a:r>
              <a:rPr lang="en-US" sz="1200" baseline="0" dirty="0" smtClean="0"/>
              <a:t> do these things influence the goals and benefits?</a:t>
            </a:r>
          </a:p>
          <a:p>
            <a:endParaRPr lang="en-US" sz="1200" baseline="0" dirty="0" smtClean="0"/>
          </a:p>
          <a:p>
            <a:r>
              <a:rPr lang="en-US" sz="1200" baseline="0" dirty="0" smtClean="0"/>
              <a:t>Then show the 4 top influences and ask the question: Does this change anything about what you just said? How?</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C833F60-0E21-9746-A3FD-63B642BD53A1}" type="slidenum">
              <a:rPr lang="en-US" smtClean="0"/>
              <a:t>8</a:t>
            </a:fld>
            <a:endParaRPr lang="en-US" dirty="0"/>
          </a:p>
        </p:txBody>
      </p:sp>
    </p:spTree>
    <p:extLst>
      <p:ext uri="{BB962C8B-B14F-4D97-AF65-F5344CB8AC3E}">
        <p14:creationId xmlns:p14="http://schemas.microsoft.com/office/powerpoint/2010/main" val="131244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a Career</a:t>
            </a:r>
            <a:r>
              <a:rPr lang="en-US" baseline="0" dirty="0" smtClean="0"/>
              <a:t> Café look like? </a:t>
            </a:r>
          </a:p>
          <a:p>
            <a:pPr marL="171450" indent="-171450">
              <a:buFont typeface="Arial" charset="0"/>
              <a:buChar char="•"/>
            </a:pPr>
            <a:r>
              <a:rPr lang="en-US" dirty="0" smtClean="0"/>
              <a:t>Sites</a:t>
            </a:r>
            <a:r>
              <a:rPr lang="en-US" baseline="0" dirty="0" smtClean="0"/>
              <a:t> will need to evaluate their school and clientele with student surveys.</a:t>
            </a:r>
          </a:p>
          <a:p>
            <a:pPr marL="171450" indent="-171450">
              <a:buFont typeface="Arial" charset="0"/>
              <a:buChar char="•"/>
            </a:pPr>
            <a:r>
              <a:rPr lang="en-US" baseline="0" dirty="0" smtClean="0"/>
              <a:t>Find a time when students will be able to attend and serve food. Is this breakfast, lunch, after school snack? Just remember that before and after school students may have transportation issues and extracurricular activities that conflicts with attendance. This creates a relaxed environment for students to not feel intimidated.</a:t>
            </a:r>
          </a:p>
          <a:p>
            <a:pPr marL="171450" indent="-171450">
              <a:buFont typeface="Arial" charset="0"/>
              <a:buChar char="•"/>
            </a:pPr>
            <a:r>
              <a:rPr lang="en-US" baseline="0" dirty="0" smtClean="0"/>
              <a:t>Welcoming </a:t>
            </a:r>
          </a:p>
          <a:p>
            <a:pPr marL="171450" indent="-171450">
              <a:buFont typeface="Arial" charset="0"/>
              <a:buChar char="•"/>
            </a:pPr>
            <a:r>
              <a:rPr lang="en-US" baseline="0" dirty="0" smtClean="0"/>
              <a:t>Special </a:t>
            </a:r>
          </a:p>
          <a:p>
            <a:pPr marL="171450" indent="-171450">
              <a:buFont typeface="Arial" charset="0"/>
              <a:buChar char="•"/>
            </a:pPr>
            <a:r>
              <a:rPr lang="en-US" baseline="0" dirty="0" smtClean="0"/>
              <a:t>Small group of students who have a special interest in the presenter career </a:t>
            </a:r>
          </a:p>
          <a:p>
            <a:pPr marL="171450" indent="-171450">
              <a:buFont typeface="Arial" charset="0"/>
              <a:buChar char="•"/>
            </a:pPr>
            <a:r>
              <a:rPr lang="en-US" baseline="0" dirty="0" smtClean="0"/>
              <a:t>Creates a safe atmosphere where students can learn and speak directly with community members about careers and college planning.</a:t>
            </a:r>
          </a:p>
          <a:p>
            <a:pPr marL="0" indent="0">
              <a:buFont typeface="Arial" charset="0"/>
              <a:buNone/>
            </a:pPr>
            <a:r>
              <a:rPr lang="en-US" baseline="0" dirty="0" smtClean="0"/>
              <a:t>What steps do we need to take to implement a Career Café?</a:t>
            </a:r>
          </a:p>
          <a:p>
            <a:pPr marL="171450" indent="-171450">
              <a:buFont typeface="Arial" charset="0"/>
              <a:buChar char="•"/>
            </a:pPr>
            <a:r>
              <a:rPr lang="en-US" baseline="0" dirty="0" smtClean="0"/>
              <a:t>Find space, a faculty member to supervise, money for food (speak to PTA, PTO, businesses around the area to donate food, etc), </a:t>
            </a:r>
          </a:p>
          <a:p>
            <a:pPr marL="171450" indent="-171450">
              <a:buFont typeface="Arial" charset="0"/>
              <a:buChar char="•"/>
            </a:pPr>
            <a:r>
              <a:rPr lang="en-US" sz="1200" dirty="0" smtClean="0"/>
              <a:t>Developed a concept</a:t>
            </a:r>
          </a:p>
          <a:p>
            <a:pPr marL="171450" indent="-171450">
              <a:buFont typeface="Arial" charset="0"/>
              <a:buChar char="•"/>
            </a:pPr>
            <a:r>
              <a:rPr lang="en-US" sz="1200" dirty="0" smtClean="0"/>
              <a:t>Research</a:t>
            </a:r>
          </a:p>
          <a:p>
            <a:pPr marL="171450" indent="-171450">
              <a:buFont typeface="Arial" charset="0"/>
              <a:buChar char="•"/>
            </a:pPr>
            <a:r>
              <a:rPr lang="en-US" sz="1200" dirty="0" smtClean="0"/>
              <a:t>Introduced the concept to schools to get buy-in</a:t>
            </a:r>
          </a:p>
          <a:p>
            <a:pPr marL="171450" indent="-171450">
              <a:buFont typeface="Arial" charset="0"/>
              <a:buChar char="•"/>
            </a:pPr>
            <a:r>
              <a:rPr lang="en-US" sz="1200" dirty="0" smtClean="0"/>
              <a:t>Developed materials</a:t>
            </a:r>
          </a:p>
          <a:p>
            <a:pPr marL="171450" indent="-171450">
              <a:buFont typeface="Arial" charset="0"/>
              <a:buChar char="•"/>
            </a:pPr>
            <a:r>
              <a:rPr lang="en-US" sz="1200" dirty="0" smtClean="0"/>
              <a:t>Started with a small list of volunteers and provided training</a:t>
            </a:r>
          </a:p>
          <a:p>
            <a:pPr marL="171450" indent="-171450">
              <a:buFont typeface="Arial" charset="0"/>
              <a:buChar char="•"/>
            </a:pPr>
            <a:r>
              <a:rPr lang="en-US" sz="1200" dirty="0" smtClean="0"/>
              <a:t>Identified student need and interests </a:t>
            </a:r>
          </a:p>
          <a:p>
            <a:pPr marL="0" indent="0">
              <a:buFont typeface="Arial" charset="0"/>
              <a:buNone/>
            </a:pPr>
            <a:r>
              <a:rPr lang="en-US" sz="1200" dirty="0" smtClean="0"/>
              <a:t>How do we promote</a:t>
            </a:r>
            <a:r>
              <a:rPr lang="en-US" sz="1200" baseline="0" dirty="0" smtClean="0"/>
              <a:t> this to the community, students, &amp; staff?</a:t>
            </a:r>
          </a:p>
          <a:p>
            <a:pPr marL="171450" indent="-171450">
              <a:buFont typeface="Arial" charset="0"/>
              <a:buChar char="•"/>
            </a:pPr>
            <a:r>
              <a:rPr lang="en-US" sz="1200" baseline="0" dirty="0" smtClean="0"/>
              <a:t>Share with community leaders and organizations</a:t>
            </a:r>
          </a:p>
          <a:p>
            <a:pPr marL="171450" indent="-171450">
              <a:buFont typeface="Arial" charset="0"/>
              <a:buChar char="•"/>
            </a:pPr>
            <a:r>
              <a:rPr lang="en-US" sz="1200" baseline="0" dirty="0" smtClean="0"/>
              <a:t>post signs around the school</a:t>
            </a:r>
          </a:p>
          <a:p>
            <a:pPr marL="171450" indent="-171450">
              <a:buFont typeface="Arial" charset="0"/>
              <a:buChar char="•"/>
            </a:pPr>
            <a:r>
              <a:rPr lang="en-US" sz="1200" baseline="0" dirty="0" smtClean="0"/>
              <a:t>have a PD session with the staff and take note of those interested in helping support cafés</a:t>
            </a:r>
          </a:p>
          <a:p>
            <a:pPr marL="171450" indent="-171450">
              <a:buFont typeface="Arial" charset="0"/>
              <a:buChar char="•"/>
            </a:pPr>
            <a:r>
              <a:rPr lang="en-US" sz="1200" baseline="0" dirty="0" smtClean="0"/>
              <a:t>Send flyers home with students</a:t>
            </a:r>
          </a:p>
          <a:p>
            <a:pPr marL="171450" indent="-171450">
              <a:buFont typeface="Arial" charset="0"/>
              <a:buChar char="•"/>
            </a:pPr>
            <a:r>
              <a:rPr lang="en-US" sz="1200" baseline="0" dirty="0" smtClean="0"/>
              <a:t>Signup sheets for students to attend</a:t>
            </a:r>
          </a:p>
          <a:p>
            <a:pPr marL="171450" indent="-171450">
              <a:buFont typeface="Arial" charset="0"/>
              <a:buChar char="•"/>
            </a:pPr>
            <a:r>
              <a:rPr lang="en-US" sz="1200" baseline="0" dirty="0" smtClean="0"/>
              <a:t>Student interest survey</a:t>
            </a:r>
          </a:p>
          <a:p>
            <a:pPr marL="0" indent="0">
              <a:buFont typeface="Arial" charset="0"/>
              <a:buNone/>
            </a:pPr>
            <a:r>
              <a:rPr lang="en-US" sz="1200" baseline="0" dirty="0" smtClean="0"/>
              <a:t>What kind of speaker/job fields would our students want to hear about?</a:t>
            </a:r>
          </a:p>
          <a:p>
            <a:pPr marL="171450" indent="-171450">
              <a:buFont typeface="Arial" charset="0"/>
              <a:buChar char="•"/>
            </a:pPr>
            <a:r>
              <a:rPr lang="en-US" sz="1200" baseline="0" dirty="0" smtClean="0"/>
              <a:t>Engineers</a:t>
            </a:r>
          </a:p>
          <a:p>
            <a:pPr marL="171450" indent="-171450">
              <a:buFont typeface="Arial" charset="0"/>
              <a:buChar char="•"/>
            </a:pPr>
            <a:r>
              <a:rPr lang="en-US" sz="1200" baseline="0" dirty="0" smtClean="0"/>
              <a:t>Designers</a:t>
            </a:r>
          </a:p>
          <a:p>
            <a:pPr marL="171450" indent="-171450">
              <a:buFont typeface="Arial" charset="0"/>
              <a:buChar char="•"/>
            </a:pPr>
            <a:r>
              <a:rPr lang="en-US" sz="1200" baseline="0" dirty="0" smtClean="0"/>
              <a:t>Technology Specialist</a:t>
            </a:r>
          </a:p>
          <a:p>
            <a:pPr marL="171450" indent="-171450">
              <a:buFont typeface="Arial" charset="0"/>
              <a:buChar char="•"/>
            </a:pPr>
            <a:r>
              <a:rPr lang="en-US" sz="1200" baseline="0" dirty="0" smtClean="0"/>
              <a:t>Game Developers</a:t>
            </a:r>
          </a:p>
          <a:p>
            <a:pPr marL="171450" indent="-171450">
              <a:buFont typeface="Arial" charset="0"/>
              <a:buChar char="•"/>
            </a:pPr>
            <a:r>
              <a:rPr lang="en-US" sz="1200" baseline="0" dirty="0" smtClean="0"/>
              <a:t>Oil </a:t>
            </a:r>
          </a:p>
          <a:p>
            <a:pPr marL="171450" indent="-171450">
              <a:buFont typeface="Arial" charset="0"/>
              <a:buChar char="•"/>
            </a:pPr>
            <a:r>
              <a:rPr lang="en-US" sz="1200" baseline="0" dirty="0" smtClean="0"/>
              <a:t>Accountants</a:t>
            </a:r>
          </a:p>
          <a:p>
            <a:pPr marL="171450" indent="-171450">
              <a:buFont typeface="Arial" charset="0"/>
              <a:buChar char="•"/>
            </a:pPr>
            <a:r>
              <a:rPr lang="en-US" sz="1200" baseline="0" dirty="0" smtClean="0"/>
              <a:t>Lawyers</a:t>
            </a:r>
          </a:p>
          <a:p>
            <a:pPr marL="171450" indent="-171450">
              <a:buFont typeface="Arial" charset="0"/>
              <a:buChar char="•"/>
            </a:pPr>
            <a:r>
              <a:rPr lang="en-US" sz="1200" baseline="0" dirty="0" smtClean="0"/>
              <a:t>Etc.</a:t>
            </a:r>
          </a:p>
          <a:p>
            <a:pPr marL="171450" indent="-171450">
              <a:buFont typeface="Arial" charset="0"/>
              <a:buChar char="•"/>
            </a:pPr>
            <a:endParaRPr lang="en-US" sz="1200" baseline="0" dirty="0" smtClean="0"/>
          </a:p>
        </p:txBody>
      </p:sp>
      <p:sp>
        <p:nvSpPr>
          <p:cNvPr id="4" name="Slide Number Placeholder 3"/>
          <p:cNvSpPr>
            <a:spLocks noGrp="1"/>
          </p:cNvSpPr>
          <p:nvPr>
            <p:ph type="sldNum" sz="quarter" idx="10"/>
          </p:nvPr>
        </p:nvSpPr>
        <p:spPr/>
        <p:txBody>
          <a:bodyPr/>
          <a:lstStyle/>
          <a:p>
            <a:fld id="{BC833F60-0E21-9746-A3FD-63B642BD53A1}" type="slidenum">
              <a:rPr lang="en-US" smtClean="0"/>
              <a:t>9</a:t>
            </a:fld>
            <a:endParaRPr lang="en-US" dirty="0"/>
          </a:p>
        </p:txBody>
      </p:sp>
    </p:spTree>
    <p:extLst>
      <p:ext uri="{BB962C8B-B14F-4D97-AF65-F5344CB8AC3E}">
        <p14:creationId xmlns:p14="http://schemas.microsoft.com/office/powerpoint/2010/main" val="363580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Extend</a:t>
            </a:r>
            <a:r>
              <a:rPr lang="en-US" baseline="0" dirty="0" smtClean="0"/>
              <a:t>:</a:t>
            </a:r>
          </a:p>
          <a:p>
            <a:endParaRPr lang="en-US" baseline="0" dirty="0" smtClean="0"/>
          </a:p>
          <a:p>
            <a:r>
              <a:rPr lang="en-US" baseline="0" dirty="0" smtClean="0"/>
              <a:t>Have participants return to their seats. Pass out the Career Café Resource Handout and instruct participants to begin working in groups to create a plan for the career cafés they will be hosting in the near future.  Tell participants to use what they just talked about during the roundabout conversations and use the packet to help guide and organize a plan of action. </a:t>
            </a:r>
          </a:p>
          <a:p>
            <a:pPr marL="171450" indent="-171450">
              <a:buFont typeface="Arial" charset="0"/>
              <a:buChar char="•"/>
            </a:pPr>
            <a:r>
              <a:rPr lang="en-US" baseline="0" dirty="0" smtClean="0"/>
              <a:t>What are our next steps? </a:t>
            </a:r>
          </a:p>
          <a:p>
            <a:pPr marL="171450" indent="-171450">
              <a:buFont typeface="Arial" charset="0"/>
              <a:buChar char="•"/>
            </a:pPr>
            <a:r>
              <a:rPr lang="en-US" baseline="0" dirty="0" smtClean="0"/>
              <a:t>Who is going to be the main contact person? </a:t>
            </a:r>
          </a:p>
          <a:p>
            <a:pPr marL="171450" indent="-171450">
              <a:buFont typeface="Arial" charset="0"/>
              <a:buChar char="•"/>
            </a:pPr>
            <a:r>
              <a:rPr lang="en-US" baseline="0" dirty="0" smtClean="0"/>
              <a:t>Do we create a sign up sheet with dates that different teachers are in charge of planning and organizing? </a:t>
            </a:r>
          </a:p>
          <a:p>
            <a:pPr marL="171450" indent="-171450">
              <a:buFont typeface="Arial" charset="0"/>
              <a:buChar char="•"/>
            </a:pPr>
            <a:r>
              <a:rPr lang="en-US" baseline="0" dirty="0" smtClean="0"/>
              <a:t>Where are we going to host? Which room or area of the school? </a:t>
            </a:r>
          </a:p>
          <a:p>
            <a:pPr marL="171450" indent="-171450">
              <a:buFont typeface="Arial" charset="0"/>
              <a:buChar char="•"/>
            </a:pPr>
            <a:r>
              <a:rPr lang="en-US" baseline="0" dirty="0" smtClean="0"/>
              <a:t>How are we going to fund the food for the lunches? </a:t>
            </a:r>
          </a:p>
          <a:p>
            <a:pPr marL="171450" indent="-171450">
              <a:buFont typeface="Arial" charset="0"/>
              <a:buChar char="•"/>
            </a:pPr>
            <a:r>
              <a:rPr lang="en-US" baseline="0" dirty="0" smtClean="0"/>
              <a:t>How do we promote? </a:t>
            </a:r>
          </a:p>
          <a:p>
            <a:pPr marL="171450" indent="-171450">
              <a:buFont typeface="Arial" charset="0"/>
              <a:buChar char="•"/>
            </a:pPr>
            <a:r>
              <a:rPr lang="en-US" baseline="0" dirty="0" smtClean="0"/>
              <a:t>How many students are we going to allow to attend each time?</a:t>
            </a:r>
          </a:p>
          <a:p>
            <a:pPr marL="171450" indent="-171450">
              <a:buFont typeface="Arial" charset="0"/>
              <a:buChar char="•"/>
            </a:pPr>
            <a:r>
              <a:rPr lang="en-US" baseline="0" dirty="0" smtClean="0"/>
              <a:t>Do we need one or two sessions each time (use lunches to help determine this schedule)?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C833F60-0E21-9746-A3FD-63B642BD53A1}" type="slidenum">
              <a:rPr lang="en-US" smtClean="0"/>
              <a:t>10</a:t>
            </a:fld>
            <a:endParaRPr lang="en-US" dirty="0"/>
          </a:p>
        </p:txBody>
      </p:sp>
    </p:spTree>
    <p:extLst>
      <p:ext uri="{BB962C8B-B14F-4D97-AF65-F5344CB8AC3E}">
        <p14:creationId xmlns:p14="http://schemas.microsoft.com/office/powerpoint/2010/main" val="1243307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6"/>
            </a:gs>
            <a:gs pos="85000">
              <a:schemeClr val="accent1"/>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711200" y="1371600"/>
            <a:ext cx="10468864" cy="1828800"/>
          </a:xfrm>
          <a:ln>
            <a:noFill/>
          </a:ln>
        </p:spPr>
        <p:txBody>
          <a:bodyPr vert="horz" tIns="0" rIns="2600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25" b="0">
                <a:ln>
                  <a:noFill/>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26009"/>
          <a:lstStyle>
            <a:lvl1pPr marL="0" marR="45718" indent="0" algn="l">
              <a:buNone/>
              <a:defRPr>
                <a:solidFill>
                  <a:schemeClr val="tx1"/>
                </a:solidFill>
                <a:latin typeface="Calibri"/>
                <a:cs typeface="Calibri"/>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smtClean="0"/>
              <a:t>Click to edit Master subtitle style</a:t>
            </a:r>
            <a:endParaRPr kumimoji="0" lang="en-US" dirty="0"/>
          </a:p>
        </p:txBody>
      </p:sp>
      <p:sp>
        <p:nvSpPr>
          <p:cNvPr id="10" name="Rounded Rectangle 11"/>
          <p:cNvSpPr/>
          <p:nvPr userDrawn="1"/>
        </p:nvSpPr>
        <p:spPr>
          <a:xfrm>
            <a:off x="-1" y="4894229"/>
            <a:ext cx="5856358" cy="1611087"/>
          </a:xfrm>
          <a:custGeom>
            <a:avLst/>
            <a:gdLst>
              <a:gd name="connsiteX0" fmla="*/ 0 w 6183487"/>
              <a:gd name="connsiteY0" fmla="*/ 265617 h 1593669"/>
              <a:gd name="connsiteX1" fmla="*/ 265617 w 6183487"/>
              <a:gd name="connsiteY1" fmla="*/ 0 h 1593669"/>
              <a:gd name="connsiteX2" fmla="*/ 5917870 w 6183487"/>
              <a:gd name="connsiteY2" fmla="*/ 0 h 1593669"/>
              <a:gd name="connsiteX3" fmla="*/ 6183487 w 6183487"/>
              <a:gd name="connsiteY3" fmla="*/ 265617 h 1593669"/>
              <a:gd name="connsiteX4" fmla="*/ 6183487 w 6183487"/>
              <a:gd name="connsiteY4" fmla="*/ 1328052 h 1593669"/>
              <a:gd name="connsiteX5" fmla="*/ 5917870 w 6183487"/>
              <a:gd name="connsiteY5" fmla="*/ 1593669 h 1593669"/>
              <a:gd name="connsiteX6" fmla="*/ 265617 w 6183487"/>
              <a:gd name="connsiteY6" fmla="*/ 1593669 h 1593669"/>
              <a:gd name="connsiteX7" fmla="*/ 0 w 6183487"/>
              <a:gd name="connsiteY7" fmla="*/ 1328052 h 1593669"/>
              <a:gd name="connsiteX8" fmla="*/ 0 w 6183487"/>
              <a:gd name="connsiteY8" fmla="*/ 265617 h 1593669"/>
              <a:gd name="connsiteX0" fmla="*/ 0 w 6183487"/>
              <a:gd name="connsiteY0" fmla="*/ 265617 h 1593669"/>
              <a:gd name="connsiteX1" fmla="*/ 265617 w 6183487"/>
              <a:gd name="connsiteY1" fmla="*/ 0 h 1593669"/>
              <a:gd name="connsiteX2" fmla="*/ 5917870 w 6183487"/>
              <a:gd name="connsiteY2" fmla="*/ 0 h 1593669"/>
              <a:gd name="connsiteX3" fmla="*/ 6183487 w 6183487"/>
              <a:gd name="connsiteY3" fmla="*/ 265617 h 1593669"/>
              <a:gd name="connsiteX4" fmla="*/ 6183487 w 6183487"/>
              <a:gd name="connsiteY4" fmla="*/ 1328052 h 1593669"/>
              <a:gd name="connsiteX5" fmla="*/ 5917870 w 6183487"/>
              <a:gd name="connsiteY5" fmla="*/ 1593669 h 1593669"/>
              <a:gd name="connsiteX6" fmla="*/ 265617 w 6183487"/>
              <a:gd name="connsiteY6" fmla="*/ 1593669 h 1593669"/>
              <a:gd name="connsiteX7" fmla="*/ 0 w 6183487"/>
              <a:gd name="connsiteY7" fmla="*/ 1328052 h 1593669"/>
              <a:gd name="connsiteX8" fmla="*/ 0 w 6183487"/>
              <a:gd name="connsiteY8" fmla="*/ 265617 h 1593669"/>
              <a:gd name="connsiteX0" fmla="*/ 269966 w 6183487"/>
              <a:gd name="connsiteY0" fmla="*/ 439788 h 1593669"/>
              <a:gd name="connsiteX1" fmla="*/ 265617 w 6183487"/>
              <a:gd name="connsiteY1" fmla="*/ 0 h 1593669"/>
              <a:gd name="connsiteX2" fmla="*/ 5917870 w 6183487"/>
              <a:gd name="connsiteY2" fmla="*/ 0 h 1593669"/>
              <a:gd name="connsiteX3" fmla="*/ 6183487 w 6183487"/>
              <a:gd name="connsiteY3" fmla="*/ 265617 h 1593669"/>
              <a:gd name="connsiteX4" fmla="*/ 6183487 w 6183487"/>
              <a:gd name="connsiteY4" fmla="*/ 1328052 h 1593669"/>
              <a:gd name="connsiteX5" fmla="*/ 5917870 w 6183487"/>
              <a:gd name="connsiteY5" fmla="*/ 1593669 h 1593669"/>
              <a:gd name="connsiteX6" fmla="*/ 265617 w 6183487"/>
              <a:gd name="connsiteY6" fmla="*/ 1593669 h 1593669"/>
              <a:gd name="connsiteX7" fmla="*/ 0 w 6183487"/>
              <a:gd name="connsiteY7" fmla="*/ 1328052 h 1593669"/>
              <a:gd name="connsiteX8" fmla="*/ 269966 w 6183487"/>
              <a:gd name="connsiteY8" fmla="*/ 439788 h 1593669"/>
              <a:gd name="connsiteX0" fmla="*/ 261258 w 6183487"/>
              <a:gd name="connsiteY0" fmla="*/ 439788 h 1593669"/>
              <a:gd name="connsiteX1" fmla="*/ 265617 w 6183487"/>
              <a:gd name="connsiteY1" fmla="*/ 0 h 1593669"/>
              <a:gd name="connsiteX2" fmla="*/ 5917870 w 6183487"/>
              <a:gd name="connsiteY2" fmla="*/ 0 h 1593669"/>
              <a:gd name="connsiteX3" fmla="*/ 6183487 w 6183487"/>
              <a:gd name="connsiteY3" fmla="*/ 265617 h 1593669"/>
              <a:gd name="connsiteX4" fmla="*/ 6183487 w 6183487"/>
              <a:gd name="connsiteY4" fmla="*/ 1328052 h 1593669"/>
              <a:gd name="connsiteX5" fmla="*/ 5917870 w 6183487"/>
              <a:gd name="connsiteY5" fmla="*/ 1593669 h 1593669"/>
              <a:gd name="connsiteX6" fmla="*/ 265617 w 6183487"/>
              <a:gd name="connsiteY6" fmla="*/ 1593669 h 1593669"/>
              <a:gd name="connsiteX7" fmla="*/ 0 w 6183487"/>
              <a:gd name="connsiteY7" fmla="*/ 1328052 h 1593669"/>
              <a:gd name="connsiteX8" fmla="*/ 261258 w 6183487"/>
              <a:gd name="connsiteY8" fmla="*/ 439788 h 1593669"/>
              <a:gd name="connsiteX0" fmla="*/ 61990 w 5984219"/>
              <a:gd name="connsiteY0" fmla="*/ 439788 h 1593669"/>
              <a:gd name="connsiteX1" fmla="*/ 66349 w 5984219"/>
              <a:gd name="connsiteY1" fmla="*/ 0 h 1593669"/>
              <a:gd name="connsiteX2" fmla="*/ 5718602 w 5984219"/>
              <a:gd name="connsiteY2" fmla="*/ 0 h 1593669"/>
              <a:gd name="connsiteX3" fmla="*/ 5984219 w 5984219"/>
              <a:gd name="connsiteY3" fmla="*/ 265617 h 1593669"/>
              <a:gd name="connsiteX4" fmla="*/ 5984219 w 5984219"/>
              <a:gd name="connsiteY4" fmla="*/ 1328052 h 1593669"/>
              <a:gd name="connsiteX5" fmla="*/ 5718602 w 5984219"/>
              <a:gd name="connsiteY5" fmla="*/ 1593669 h 1593669"/>
              <a:gd name="connsiteX6" fmla="*/ 66349 w 5984219"/>
              <a:gd name="connsiteY6" fmla="*/ 1593669 h 1593669"/>
              <a:gd name="connsiteX7" fmla="*/ 61989 w 5984219"/>
              <a:gd name="connsiteY7" fmla="*/ 1223549 h 1593669"/>
              <a:gd name="connsiteX8" fmla="*/ 61990 w 5984219"/>
              <a:gd name="connsiteY8" fmla="*/ 439788 h 1593669"/>
              <a:gd name="connsiteX0" fmla="*/ 606 w 5922835"/>
              <a:gd name="connsiteY0" fmla="*/ 439788 h 1593669"/>
              <a:gd name="connsiteX1" fmla="*/ 4965 w 5922835"/>
              <a:gd name="connsiteY1" fmla="*/ 0 h 1593669"/>
              <a:gd name="connsiteX2" fmla="*/ 5657218 w 5922835"/>
              <a:gd name="connsiteY2" fmla="*/ 0 h 1593669"/>
              <a:gd name="connsiteX3" fmla="*/ 5922835 w 5922835"/>
              <a:gd name="connsiteY3" fmla="*/ 265617 h 1593669"/>
              <a:gd name="connsiteX4" fmla="*/ 5922835 w 5922835"/>
              <a:gd name="connsiteY4" fmla="*/ 1328052 h 1593669"/>
              <a:gd name="connsiteX5" fmla="*/ 5657218 w 5922835"/>
              <a:gd name="connsiteY5" fmla="*/ 1593669 h 1593669"/>
              <a:gd name="connsiteX6" fmla="*/ 4965 w 5922835"/>
              <a:gd name="connsiteY6" fmla="*/ 1593669 h 1593669"/>
              <a:gd name="connsiteX7" fmla="*/ 605 w 5922835"/>
              <a:gd name="connsiteY7" fmla="*/ 1223549 h 1593669"/>
              <a:gd name="connsiteX8" fmla="*/ 606 w 5922835"/>
              <a:gd name="connsiteY8" fmla="*/ 439788 h 1593669"/>
              <a:gd name="connsiteX0" fmla="*/ 606 w 5922835"/>
              <a:gd name="connsiteY0" fmla="*/ 439788 h 1593669"/>
              <a:gd name="connsiteX1" fmla="*/ 4965 w 5922835"/>
              <a:gd name="connsiteY1" fmla="*/ 0 h 1593669"/>
              <a:gd name="connsiteX2" fmla="*/ 5657218 w 5922835"/>
              <a:gd name="connsiteY2" fmla="*/ 0 h 1593669"/>
              <a:gd name="connsiteX3" fmla="*/ 5922835 w 5922835"/>
              <a:gd name="connsiteY3" fmla="*/ 265617 h 1593669"/>
              <a:gd name="connsiteX4" fmla="*/ 5922835 w 5922835"/>
              <a:gd name="connsiteY4" fmla="*/ 1328052 h 1593669"/>
              <a:gd name="connsiteX5" fmla="*/ 5657218 w 5922835"/>
              <a:gd name="connsiteY5" fmla="*/ 1593669 h 1593669"/>
              <a:gd name="connsiteX6" fmla="*/ 4965 w 5922835"/>
              <a:gd name="connsiteY6" fmla="*/ 1593669 h 1593669"/>
              <a:gd name="connsiteX7" fmla="*/ 605 w 5922835"/>
              <a:gd name="connsiteY7" fmla="*/ 1223549 h 1593669"/>
              <a:gd name="connsiteX8" fmla="*/ 606 w 5922835"/>
              <a:gd name="connsiteY8" fmla="*/ 439788 h 1593669"/>
              <a:gd name="connsiteX0" fmla="*/ 606 w 5922835"/>
              <a:gd name="connsiteY0" fmla="*/ 439788 h 1593669"/>
              <a:gd name="connsiteX1" fmla="*/ 4965 w 5922835"/>
              <a:gd name="connsiteY1" fmla="*/ 0 h 1593669"/>
              <a:gd name="connsiteX2" fmla="*/ 5657218 w 5922835"/>
              <a:gd name="connsiteY2" fmla="*/ 0 h 1593669"/>
              <a:gd name="connsiteX3" fmla="*/ 5922835 w 5922835"/>
              <a:gd name="connsiteY3" fmla="*/ 265617 h 1593669"/>
              <a:gd name="connsiteX4" fmla="*/ 5922835 w 5922835"/>
              <a:gd name="connsiteY4" fmla="*/ 1328052 h 1593669"/>
              <a:gd name="connsiteX5" fmla="*/ 5657218 w 5922835"/>
              <a:gd name="connsiteY5" fmla="*/ 1593669 h 1593669"/>
              <a:gd name="connsiteX6" fmla="*/ 4965 w 5922835"/>
              <a:gd name="connsiteY6" fmla="*/ 1593669 h 1593669"/>
              <a:gd name="connsiteX7" fmla="*/ 18022 w 5922835"/>
              <a:gd name="connsiteY7" fmla="*/ 1110338 h 1593669"/>
              <a:gd name="connsiteX8" fmla="*/ 606 w 5922835"/>
              <a:gd name="connsiteY8" fmla="*/ 439788 h 1593669"/>
              <a:gd name="connsiteX0" fmla="*/ 606 w 5922835"/>
              <a:gd name="connsiteY0" fmla="*/ 439788 h 1593669"/>
              <a:gd name="connsiteX1" fmla="*/ 4965 w 5922835"/>
              <a:gd name="connsiteY1" fmla="*/ 0 h 1593669"/>
              <a:gd name="connsiteX2" fmla="*/ 5657218 w 5922835"/>
              <a:gd name="connsiteY2" fmla="*/ 0 h 1593669"/>
              <a:gd name="connsiteX3" fmla="*/ 5922835 w 5922835"/>
              <a:gd name="connsiteY3" fmla="*/ 265617 h 1593669"/>
              <a:gd name="connsiteX4" fmla="*/ 5922835 w 5922835"/>
              <a:gd name="connsiteY4" fmla="*/ 1328052 h 1593669"/>
              <a:gd name="connsiteX5" fmla="*/ 5657218 w 5922835"/>
              <a:gd name="connsiteY5" fmla="*/ 1593669 h 1593669"/>
              <a:gd name="connsiteX6" fmla="*/ 4965 w 5922835"/>
              <a:gd name="connsiteY6" fmla="*/ 1593669 h 1593669"/>
              <a:gd name="connsiteX7" fmla="*/ 9314 w 5922835"/>
              <a:gd name="connsiteY7" fmla="*/ 1084212 h 1593669"/>
              <a:gd name="connsiteX8" fmla="*/ 606 w 5922835"/>
              <a:gd name="connsiteY8" fmla="*/ 439788 h 1593669"/>
              <a:gd name="connsiteX0" fmla="*/ 8892 w 5931121"/>
              <a:gd name="connsiteY0" fmla="*/ 439788 h 1593669"/>
              <a:gd name="connsiteX1" fmla="*/ 13251 w 5931121"/>
              <a:gd name="connsiteY1" fmla="*/ 0 h 1593669"/>
              <a:gd name="connsiteX2" fmla="*/ 5665504 w 5931121"/>
              <a:gd name="connsiteY2" fmla="*/ 0 h 1593669"/>
              <a:gd name="connsiteX3" fmla="*/ 5931121 w 5931121"/>
              <a:gd name="connsiteY3" fmla="*/ 265617 h 1593669"/>
              <a:gd name="connsiteX4" fmla="*/ 5931121 w 5931121"/>
              <a:gd name="connsiteY4" fmla="*/ 1328052 h 1593669"/>
              <a:gd name="connsiteX5" fmla="*/ 5665504 w 5931121"/>
              <a:gd name="connsiteY5" fmla="*/ 1593669 h 1593669"/>
              <a:gd name="connsiteX6" fmla="*/ 13251 w 5931121"/>
              <a:gd name="connsiteY6" fmla="*/ 1593669 h 1593669"/>
              <a:gd name="connsiteX7" fmla="*/ 0 w 5931121"/>
              <a:gd name="connsiteY7" fmla="*/ 1023252 h 1593669"/>
              <a:gd name="connsiteX8" fmla="*/ 8892 w 5931121"/>
              <a:gd name="connsiteY8" fmla="*/ 439788 h 1593669"/>
              <a:gd name="connsiteX0" fmla="*/ 13242 w 5935471"/>
              <a:gd name="connsiteY0" fmla="*/ 439788 h 1602378"/>
              <a:gd name="connsiteX1" fmla="*/ 17601 w 5935471"/>
              <a:gd name="connsiteY1" fmla="*/ 0 h 1602378"/>
              <a:gd name="connsiteX2" fmla="*/ 5669854 w 5935471"/>
              <a:gd name="connsiteY2" fmla="*/ 0 h 1602378"/>
              <a:gd name="connsiteX3" fmla="*/ 5935471 w 5935471"/>
              <a:gd name="connsiteY3" fmla="*/ 265617 h 1602378"/>
              <a:gd name="connsiteX4" fmla="*/ 5935471 w 5935471"/>
              <a:gd name="connsiteY4" fmla="*/ 1328052 h 1602378"/>
              <a:gd name="connsiteX5" fmla="*/ 5669854 w 5935471"/>
              <a:gd name="connsiteY5" fmla="*/ 1593669 h 1602378"/>
              <a:gd name="connsiteX6" fmla="*/ 0 w 5935471"/>
              <a:gd name="connsiteY6" fmla="*/ 1602378 h 1602378"/>
              <a:gd name="connsiteX7" fmla="*/ 4350 w 5935471"/>
              <a:gd name="connsiteY7" fmla="*/ 1023252 h 1602378"/>
              <a:gd name="connsiteX8" fmla="*/ 13242 w 5935471"/>
              <a:gd name="connsiteY8" fmla="*/ 439788 h 1602378"/>
              <a:gd name="connsiteX0" fmla="*/ 8892 w 5931121"/>
              <a:gd name="connsiteY0" fmla="*/ 439788 h 1611087"/>
              <a:gd name="connsiteX1" fmla="*/ 13251 w 5931121"/>
              <a:gd name="connsiteY1" fmla="*/ 0 h 1611087"/>
              <a:gd name="connsiteX2" fmla="*/ 5665504 w 5931121"/>
              <a:gd name="connsiteY2" fmla="*/ 0 h 1611087"/>
              <a:gd name="connsiteX3" fmla="*/ 5931121 w 5931121"/>
              <a:gd name="connsiteY3" fmla="*/ 265617 h 1611087"/>
              <a:gd name="connsiteX4" fmla="*/ 5931121 w 5931121"/>
              <a:gd name="connsiteY4" fmla="*/ 1328052 h 1611087"/>
              <a:gd name="connsiteX5" fmla="*/ 5665504 w 5931121"/>
              <a:gd name="connsiteY5" fmla="*/ 1593669 h 1611087"/>
              <a:gd name="connsiteX6" fmla="*/ 13250 w 5931121"/>
              <a:gd name="connsiteY6" fmla="*/ 1611087 h 1611087"/>
              <a:gd name="connsiteX7" fmla="*/ 0 w 5931121"/>
              <a:gd name="connsiteY7" fmla="*/ 1023252 h 1611087"/>
              <a:gd name="connsiteX8" fmla="*/ 8892 w 5931121"/>
              <a:gd name="connsiteY8" fmla="*/ 439788 h 1611087"/>
              <a:gd name="connsiteX0" fmla="*/ 606 w 5922835"/>
              <a:gd name="connsiteY0" fmla="*/ 439788 h 1611087"/>
              <a:gd name="connsiteX1" fmla="*/ 4965 w 5922835"/>
              <a:gd name="connsiteY1" fmla="*/ 0 h 1611087"/>
              <a:gd name="connsiteX2" fmla="*/ 5657218 w 5922835"/>
              <a:gd name="connsiteY2" fmla="*/ 0 h 1611087"/>
              <a:gd name="connsiteX3" fmla="*/ 5922835 w 5922835"/>
              <a:gd name="connsiteY3" fmla="*/ 265617 h 1611087"/>
              <a:gd name="connsiteX4" fmla="*/ 5922835 w 5922835"/>
              <a:gd name="connsiteY4" fmla="*/ 1328052 h 1611087"/>
              <a:gd name="connsiteX5" fmla="*/ 5657218 w 5922835"/>
              <a:gd name="connsiteY5" fmla="*/ 1593669 h 1611087"/>
              <a:gd name="connsiteX6" fmla="*/ 4964 w 5922835"/>
              <a:gd name="connsiteY6" fmla="*/ 1611087 h 1611087"/>
              <a:gd name="connsiteX7" fmla="*/ 9314 w 5922835"/>
              <a:gd name="connsiteY7" fmla="*/ 1092921 h 1611087"/>
              <a:gd name="connsiteX8" fmla="*/ 606 w 5922835"/>
              <a:gd name="connsiteY8" fmla="*/ 439788 h 1611087"/>
              <a:gd name="connsiteX0" fmla="*/ 6856 w 5920285"/>
              <a:gd name="connsiteY0" fmla="*/ 457205 h 1611087"/>
              <a:gd name="connsiteX1" fmla="*/ 2415 w 5920285"/>
              <a:gd name="connsiteY1" fmla="*/ 0 h 1611087"/>
              <a:gd name="connsiteX2" fmla="*/ 5654668 w 5920285"/>
              <a:gd name="connsiteY2" fmla="*/ 0 h 1611087"/>
              <a:gd name="connsiteX3" fmla="*/ 5920285 w 5920285"/>
              <a:gd name="connsiteY3" fmla="*/ 265617 h 1611087"/>
              <a:gd name="connsiteX4" fmla="*/ 5920285 w 5920285"/>
              <a:gd name="connsiteY4" fmla="*/ 1328052 h 1611087"/>
              <a:gd name="connsiteX5" fmla="*/ 5654668 w 5920285"/>
              <a:gd name="connsiteY5" fmla="*/ 1593669 h 1611087"/>
              <a:gd name="connsiteX6" fmla="*/ 2414 w 5920285"/>
              <a:gd name="connsiteY6" fmla="*/ 1611087 h 1611087"/>
              <a:gd name="connsiteX7" fmla="*/ 6764 w 5920285"/>
              <a:gd name="connsiteY7" fmla="*/ 1092921 h 1611087"/>
              <a:gd name="connsiteX8" fmla="*/ 6856 w 5920285"/>
              <a:gd name="connsiteY8" fmla="*/ 457205 h 1611087"/>
              <a:gd name="connsiteX0" fmla="*/ 4442 w 5917871"/>
              <a:gd name="connsiteY0" fmla="*/ 457205 h 1611087"/>
              <a:gd name="connsiteX1" fmla="*/ 17601 w 5917871"/>
              <a:gd name="connsiteY1" fmla="*/ 8708 h 1611087"/>
              <a:gd name="connsiteX2" fmla="*/ 5652254 w 5917871"/>
              <a:gd name="connsiteY2" fmla="*/ 0 h 1611087"/>
              <a:gd name="connsiteX3" fmla="*/ 5917871 w 5917871"/>
              <a:gd name="connsiteY3" fmla="*/ 265617 h 1611087"/>
              <a:gd name="connsiteX4" fmla="*/ 5917871 w 5917871"/>
              <a:gd name="connsiteY4" fmla="*/ 1328052 h 1611087"/>
              <a:gd name="connsiteX5" fmla="*/ 5652254 w 5917871"/>
              <a:gd name="connsiteY5" fmla="*/ 1593669 h 1611087"/>
              <a:gd name="connsiteX6" fmla="*/ 0 w 5917871"/>
              <a:gd name="connsiteY6" fmla="*/ 1611087 h 1611087"/>
              <a:gd name="connsiteX7" fmla="*/ 4350 w 5917871"/>
              <a:gd name="connsiteY7" fmla="*/ 1092921 h 1611087"/>
              <a:gd name="connsiteX8" fmla="*/ 4442 w 5917871"/>
              <a:gd name="connsiteY8" fmla="*/ 457205 h 1611087"/>
              <a:gd name="connsiteX0" fmla="*/ 4442 w 5917871"/>
              <a:gd name="connsiteY0" fmla="*/ 457205 h 1611087"/>
              <a:gd name="connsiteX1" fmla="*/ 8800 w 5917871"/>
              <a:gd name="connsiteY1" fmla="*/ 8708 h 1611087"/>
              <a:gd name="connsiteX2" fmla="*/ 5652254 w 5917871"/>
              <a:gd name="connsiteY2" fmla="*/ 0 h 1611087"/>
              <a:gd name="connsiteX3" fmla="*/ 5917871 w 5917871"/>
              <a:gd name="connsiteY3" fmla="*/ 265617 h 1611087"/>
              <a:gd name="connsiteX4" fmla="*/ 5917871 w 5917871"/>
              <a:gd name="connsiteY4" fmla="*/ 1328052 h 1611087"/>
              <a:gd name="connsiteX5" fmla="*/ 5652254 w 5917871"/>
              <a:gd name="connsiteY5" fmla="*/ 1593669 h 1611087"/>
              <a:gd name="connsiteX6" fmla="*/ 0 w 5917871"/>
              <a:gd name="connsiteY6" fmla="*/ 1611087 h 1611087"/>
              <a:gd name="connsiteX7" fmla="*/ 4350 w 5917871"/>
              <a:gd name="connsiteY7" fmla="*/ 1092921 h 1611087"/>
              <a:gd name="connsiteX8" fmla="*/ 4442 w 5917871"/>
              <a:gd name="connsiteY8" fmla="*/ 457205 h 161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871" h="1611087">
                <a:moveTo>
                  <a:pt x="4442" y="457205"/>
                </a:moveTo>
                <a:cubicBezTo>
                  <a:pt x="4442" y="310509"/>
                  <a:pt x="1441" y="478970"/>
                  <a:pt x="8800" y="8708"/>
                </a:cubicBezTo>
                <a:lnTo>
                  <a:pt x="5652254" y="0"/>
                </a:lnTo>
                <a:cubicBezTo>
                  <a:pt x="5798950" y="0"/>
                  <a:pt x="5917871" y="118921"/>
                  <a:pt x="5917871" y="265617"/>
                </a:cubicBezTo>
                <a:lnTo>
                  <a:pt x="5917871" y="1328052"/>
                </a:lnTo>
                <a:cubicBezTo>
                  <a:pt x="5917871" y="1474748"/>
                  <a:pt x="5798950" y="1593669"/>
                  <a:pt x="5652254" y="1593669"/>
                </a:cubicBezTo>
                <a:lnTo>
                  <a:pt x="0" y="1611087"/>
                </a:lnTo>
                <a:cubicBezTo>
                  <a:pt x="1350" y="923110"/>
                  <a:pt x="4350" y="1239617"/>
                  <a:pt x="4350" y="1092921"/>
                </a:cubicBezTo>
                <a:cubicBezTo>
                  <a:pt x="4350" y="831667"/>
                  <a:pt x="4442" y="718459"/>
                  <a:pt x="4442" y="457205"/>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723" y="5122885"/>
            <a:ext cx="4852911" cy="1153777"/>
          </a:xfrm>
          <a:prstGeom prst="rect">
            <a:avLst/>
          </a:prstGeom>
        </p:spPr>
      </p:pic>
    </p:spTree>
    <p:extLst>
      <p:ext uri="{BB962C8B-B14F-4D97-AF65-F5344CB8AC3E}">
        <p14:creationId xmlns:p14="http://schemas.microsoft.com/office/powerpoint/2010/main" val="1946570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609600" y="274637"/>
            <a:ext cx="10972800" cy="1143000"/>
          </a:xfrm>
          <a:prstGeom prst="rect">
            <a:avLst/>
          </a:prstGeom>
          <a:noFill/>
          <a:ln>
            <a:noFill/>
          </a:ln>
        </p:spPr>
        <p:txBody>
          <a:bodyPr lIns="130025" tIns="130025" rIns="130025" bIns="130025" anchor="ctr" anchorCtr="0"/>
          <a:lstStyle>
            <a:lvl1pPr algn="l" rtl="0">
              <a:spcBef>
                <a:spcPts val="0"/>
              </a:spcBef>
              <a:buSzPct val="100000"/>
              <a:buFont typeface="Georgia"/>
              <a:buNone/>
              <a:defRPr sz="4781" b="0">
                <a:solidFill>
                  <a:srgbClr val="991B1E"/>
                </a:solidFill>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smtClean="0"/>
              <a:t>Click to edit Master title style</a:t>
            </a:r>
            <a:endParaRPr lang="en-US" dirty="0"/>
          </a:p>
        </p:txBody>
      </p:sp>
      <p:sp>
        <p:nvSpPr>
          <p:cNvPr id="23" name="Shape 23"/>
          <p:cNvSpPr txBox="1">
            <a:spLocks noGrp="1"/>
          </p:cNvSpPr>
          <p:nvPr>
            <p:ph type="body" idx="1"/>
          </p:nvPr>
        </p:nvSpPr>
        <p:spPr>
          <a:xfrm>
            <a:off x="609600" y="1600200"/>
            <a:ext cx="53260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smtClean="0"/>
              <a:t>Click to edit Master text styles</a:t>
            </a:r>
          </a:p>
        </p:txBody>
      </p:sp>
      <p:sp>
        <p:nvSpPr>
          <p:cNvPr id="25" name="Shape 25"/>
          <p:cNvSpPr txBox="1">
            <a:spLocks noGrp="1"/>
          </p:cNvSpPr>
          <p:nvPr>
            <p:ph type="body" idx="2"/>
          </p:nvPr>
        </p:nvSpPr>
        <p:spPr>
          <a:xfrm>
            <a:off x="6256365" y="1600200"/>
            <a:ext cx="53260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smtClean="0"/>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8222" y="6318734"/>
            <a:ext cx="475556" cy="475556"/>
          </a:xfrm>
          <a:prstGeom prst="rect">
            <a:avLst/>
          </a:prstGeom>
          <a:noFill/>
        </p:spPr>
      </p:pic>
    </p:spTree>
    <p:extLst>
      <p:ext uri="{BB962C8B-B14F-4D97-AF65-F5344CB8AC3E}">
        <p14:creationId xmlns:p14="http://schemas.microsoft.com/office/powerpoint/2010/main" val="733073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8222" y="6318734"/>
            <a:ext cx="475556" cy="475556"/>
          </a:xfrm>
          <a:prstGeom prst="rect">
            <a:avLst/>
          </a:prstGeom>
          <a:noFill/>
        </p:spPr>
      </p:pic>
    </p:spTree>
    <p:extLst>
      <p:ext uri="{BB962C8B-B14F-4D97-AF65-F5344CB8AC3E}">
        <p14:creationId xmlns:p14="http://schemas.microsoft.com/office/powerpoint/2010/main" val="652177872"/>
      </p:ext>
    </p:extLst>
  </p:cSld>
  <p:clrMapOvr>
    <a:masterClrMapping/>
  </p:clrMapOvr>
  <p:transition spd="med"/>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8222" y="6318734"/>
            <a:ext cx="475556" cy="475556"/>
          </a:xfrm>
          <a:prstGeom prst="rect">
            <a:avLst/>
          </a:prstGeom>
          <a:noFill/>
        </p:spPr>
      </p:pic>
    </p:spTree>
    <p:extLst>
      <p:ext uri="{BB962C8B-B14F-4D97-AF65-F5344CB8AC3E}">
        <p14:creationId xmlns:p14="http://schemas.microsoft.com/office/powerpoint/2010/main" val="12515908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625" b="0" cap="none" baseline="0" dirty="0">
                <a:ln w="635">
                  <a:noFill/>
                </a:ln>
                <a:solidFill>
                  <a:srgbClr val="FFFFFF"/>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07136" y="2704664"/>
            <a:ext cx="10363200" cy="1509712"/>
          </a:xfrm>
        </p:spPr>
        <p:txBody>
          <a:bodyPr lIns="65023" rIns="65023" anchor="t"/>
          <a:lstStyle>
            <a:lvl1pPr marL="0" indent="0">
              <a:buNone/>
              <a:defRPr sz="2180">
                <a:solidFill>
                  <a:schemeClr val="tx1"/>
                </a:solidFill>
              </a:defRPr>
            </a:lvl1pPr>
            <a:lvl2pPr>
              <a:buNone/>
              <a:defRPr sz="1828">
                <a:solidFill>
                  <a:schemeClr val="tx1">
                    <a:tint val="75000"/>
                  </a:schemeClr>
                </a:solidFill>
              </a:defRPr>
            </a:lvl2pPr>
            <a:lvl3pPr>
              <a:buNone/>
              <a:defRPr sz="1617">
                <a:solidFill>
                  <a:schemeClr val="tx1">
                    <a:tint val="75000"/>
                  </a:schemeClr>
                </a:solidFill>
              </a:defRPr>
            </a:lvl3pPr>
            <a:lvl4pPr>
              <a:buNone/>
              <a:defRPr sz="1406">
                <a:solidFill>
                  <a:schemeClr val="tx1">
                    <a:tint val="75000"/>
                  </a:schemeClr>
                </a:solidFill>
              </a:defRPr>
            </a:lvl4pPr>
            <a:lvl5pPr>
              <a:buNone/>
              <a:defRPr sz="1406">
                <a:solidFill>
                  <a:schemeClr val="tx1">
                    <a:tint val="75000"/>
                  </a:schemeClr>
                </a:solidFill>
              </a:defRPr>
            </a:lvl5pPr>
          </a:lstStyle>
          <a:p>
            <a:pPr lvl="0" eaLnBrk="1" latinLnBrk="0" hangingPunct="1"/>
            <a:r>
              <a:rPr kumimoji="0" lang="en-US" smtClean="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8222" y="6318734"/>
            <a:ext cx="475556" cy="475556"/>
          </a:xfrm>
          <a:prstGeom prst="rect">
            <a:avLst/>
          </a:prstGeom>
          <a:noFill/>
        </p:spPr>
      </p:pic>
    </p:spTree>
    <p:extLst>
      <p:ext uri="{BB962C8B-B14F-4D97-AF65-F5344CB8AC3E}">
        <p14:creationId xmlns:p14="http://schemas.microsoft.com/office/powerpoint/2010/main" val="8850767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609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8222" y="6318734"/>
            <a:ext cx="475556" cy="475556"/>
          </a:xfrm>
          <a:prstGeom prst="rect">
            <a:avLst/>
          </a:prstGeom>
          <a:noFill/>
        </p:spPr>
      </p:pic>
    </p:spTree>
    <p:extLst>
      <p:ext uri="{BB962C8B-B14F-4D97-AF65-F5344CB8AC3E}">
        <p14:creationId xmlns:p14="http://schemas.microsoft.com/office/powerpoint/2010/main" val="2013668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tIns="65023" anchor="b"/>
          <a:lstStyle>
            <a:lvl1pPr>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609600" y="1855248"/>
            <a:ext cx="5386917" cy="659352"/>
          </a:xfrm>
        </p:spPr>
        <p:txBody>
          <a:bodyPr lIns="65023" tIns="0" rIns="65023" bIns="0" anchor="ctr">
            <a:noAutofit/>
          </a:bodyP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1859759"/>
            <a:ext cx="5389033" cy="654843"/>
          </a:xfrm>
        </p:spPr>
        <p:txBody>
          <a:bodyPr lIns="65023" tIns="0" rIns="65023" bIns="0" anchor="ct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9" y="2514600"/>
            <a:ext cx="5389033"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8222" y="6318734"/>
            <a:ext cx="475556" cy="475556"/>
          </a:xfrm>
          <a:prstGeom prst="rect">
            <a:avLst/>
          </a:prstGeom>
          <a:noFill/>
        </p:spPr>
      </p:pic>
    </p:spTree>
    <p:extLst>
      <p:ext uri="{BB962C8B-B14F-4D97-AF65-F5344CB8AC3E}">
        <p14:creationId xmlns:p14="http://schemas.microsoft.com/office/powerpoint/2010/main" val="15354511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1074400" cy="1143000"/>
          </a:xfrm>
        </p:spPr>
        <p:txBody>
          <a:bodyPr vert="horz" tIns="6502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92" b="0">
                <a:ln>
                  <a:noFill/>
                </a:ln>
                <a:solidFill>
                  <a:schemeClr val="tx2"/>
                </a:solidFill>
                <a:effectLst/>
                <a:latin typeface="+mj-lt"/>
                <a:ea typeface="+mj-ea"/>
                <a:cs typeface="+mj-cs"/>
              </a:defRPr>
            </a:lvl1pPr>
          </a:lstStyle>
          <a:p>
            <a:r>
              <a:rPr kumimoji="0" lang="en-US" dirty="0" smtClean="0"/>
              <a:t>CLICK TO EDIT MASTER TITLE STYLE</a:t>
            </a:r>
            <a:endParaRPr kumimoji="0"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8222" y="6318734"/>
            <a:ext cx="475556" cy="475556"/>
          </a:xfrm>
          <a:prstGeom prst="rect">
            <a:avLst/>
          </a:prstGeom>
          <a:noFill/>
        </p:spPr>
      </p:pic>
    </p:spTree>
    <p:extLst>
      <p:ext uri="{BB962C8B-B14F-4D97-AF65-F5344CB8AC3E}">
        <p14:creationId xmlns:p14="http://schemas.microsoft.com/office/powerpoint/2010/main" val="172483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8222" y="6318734"/>
            <a:ext cx="475556" cy="475556"/>
          </a:xfrm>
          <a:prstGeom prst="rect">
            <a:avLst/>
          </a:prstGeom>
          <a:noFill/>
        </p:spPr>
      </p:pic>
    </p:spTree>
    <p:extLst>
      <p:ext uri="{BB962C8B-B14F-4D97-AF65-F5344CB8AC3E}">
        <p14:creationId xmlns:p14="http://schemas.microsoft.com/office/powerpoint/2010/main" val="21304786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4766733" y="1905000"/>
            <a:ext cx="6815667" cy="4343400"/>
          </a:xfrm>
        </p:spPr>
        <p:txBody>
          <a:bodyPr tIns="0"/>
          <a:lstStyle>
            <a:lvl1pPr marL="0" indent="0">
              <a:buNone/>
              <a:defRPr sz="2812" baseline="0"/>
            </a:lvl1pPr>
            <a:lvl2pPr>
              <a:defRPr sz="2601"/>
            </a:lvl2pPr>
            <a:lvl3pPr>
              <a:defRPr sz="2391"/>
            </a:lvl3pPr>
            <a:lvl4pPr>
              <a:defRPr sz="1969"/>
            </a:lvl4pPr>
            <a:lvl5pPr>
              <a:defRPr sz="1828"/>
            </a:lvl5pPr>
          </a:lstStyle>
          <a:p>
            <a:pPr lvl="0" eaLnBrk="1" latinLnBrk="0" hangingPunct="1"/>
            <a:r>
              <a:rPr kumimoji="0" lang="en-US" dirty="0" smtClean="0"/>
              <a:t>[place photo or chart here]</a:t>
            </a:r>
            <a:endParaRPr kumimoji="0" lang="en-US" dirty="0"/>
          </a:p>
        </p:txBody>
      </p:sp>
      <p:sp>
        <p:nvSpPr>
          <p:cNvPr id="8" name="Title 1"/>
          <p:cNvSpPr>
            <a:spLocks noGrp="1"/>
          </p:cNvSpPr>
          <p:nvPr>
            <p:ph type="title" hasCustomPrompt="1"/>
          </p:nvPr>
        </p:nvSpPr>
        <p:spPr>
          <a:xfrm>
            <a:off x="609600" y="704088"/>
            <a:ext cx="10972800" cy="1143000"/>
          </a:xfrm>
        </p:spPr>
        <p:txBody>
          <a:bodyPr tIns="65023" anchor="b"/>
          <a:lstStyle>
            <a:lvl1pPr>
              <a:defRPr/>
            </a:lvl1pPr>
          </a:lstStyle>
          <a:p>
            <a:r>
              <a:rPr kumimoji="0" lang="en-US" dirty="0" smtClean="0"/>
              <a:t>CLICK TO EDIT MASTER TITLE STYLE</a:t>
            </a:r>
            <a:endParaRPr kumimoji="0" lang="en-US" dirty="0"/>
          </a:p>
        </p:txBody>
      </p:sp>
      <p:sp>
        <p:nvSpPr>
          <p:cNvPr id="9" name="Content Placeholder 4"/>
          <p:cNvSpPr>
            <a:spLocks noGrp="1"/>
          </p:cNvSpPr>
          <p:nvPr>
            <p:ph sz="quarter" idx="2"/>
          </p:nvPr>
        </p:nvSpPr>
        <p:spPr>
          <a:xfrm>
            <a:off x="609600" y="1905000"/>
            <a:ext cx="4165600" cy="434340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8222" y="6318734"/>
            <a:ext cx="475556" cy="475556"/>
          </a:xfrm>
          <a:prstGeom prst="rect">
            <a:avLst/>
          </a:prstGeom>
          <a:noFill/>
        </p:spPr>
      </p:pic>
    </p:spTree>
    <p:extLst>
      <p:ext uri="{BB962C8B-B14F-4D97-AF65-F5344CB8AC3E}">
        <p14:creationId xmlns:p14="http://schemas.microsoft.com/office/powerpoint/2010/main" val="19600594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sp>
        <p:nvSpPr>
          <p:cNvPr id="17" name="Shape 17"/>
          <p:cNvSpPr txBox="1">
            <a:spLocks noGrp="1"/>
          </p:cNvSpPr>
          <p:nvPr>
            <p:ph type="title"/>
          </p:nvPr>
        </p:nvSpPr>
        <p:spPr>
          <a:xfrm>
            <a:off x="609600" y="274637"/>
            <a:ext cx="10972800" cy="1143000"/>
          </a:xfrm>
          <a:prstGeom prst="rect">
            <a:avLst/>
          </a:prstGeom>
          <a:noFill/>
          <a:ln>
            <a:noFill/>
          </a:ln>
        </p:spPr>
        <p:txBody>
          <a:bodyPr lIns="130025" tIns="130025" rIns="130025" bIns="130025" anchor="ctr" anchorCtr="0"/>
          <a:lstStyle>
            <a:lvl1pPr algn="l" rtl="0">
              <a:spcBef>
                <a:spcPts val="0"/>
              </a:spcBef>
              <a:buSzPct val="100000"/>
              <a:buFont typeface="Georgia"/>
              <a:buNone/>
              <a:defRPr sz="4781" b="0">
                <a:solidFill>
                  <a:schemeClr val="accent1"/>
                </a:solidFill>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smtClean="0"/>
              <a:t>Click to edit Master title style</a:t>
            </a:r>
            <a:endParaRPr lang="en-US" dirty="0"/>
          </a:p>
        </p:txBody>
      </p:sp>
      <p:sp>
        <p:nvSpPr>
          <p:cNvPr id="18" name="Shape 18"/>
          <p:cNvSpPr txBox="1">
            <a:spLocks noGrp="1"/>
          </p:cNvSpPr>
          <p:nvPr>
            <p:ph type="body" idx="1"/>
          </p:nvPr>
        </p:nvSpPr>
        <p:spPr>
          <a:xfrm>
            <a:off x="609600" y="1600200"/>
            <a:ext cx="10972800" cy="4967700"/>
          </a:xfrm>
          <a:prstGeom prst="rect">
            <a:avLst/>
          </a:prstGeom>
          <a:noFill/>
          <a:ln>
            <a:noFill/>
          </a:ln>
        </p:spPr>
        <p:txBody>
          <a:bodyPr lIns="130025" tIns="130025" rIns="130025" bIns="130025" anchor="t" anchorCtr="0"/>
          <a:lstStyle>
            <a:lvl1pPr rtl="0">
              <a:defRPr/>
            </a:lvl1pPr>
            <a:lvl2pPr rtl="0">
              <a:defRPr/>
            </a:lvl2pPr>
            <a:lvl3pPr rtl="0">
              <a:defRPr/>
            </a:lvl3pPr>
            <a:lvl4pPr rtl="0">
              <a:defRPr/>
            </a:lvl4pPr>
            <a:lvl5pPr rtl="0">
              <a:defRPr sz="1828"/>
            </a:lvl5pPr>
            <a:lvl6pPr rtl="0">
              <a:defRPr sz="1828"/>
            </a:lvl6pPr>
            <a:lvl7pPr rtl="0">
              <a:defRPr sz="1828"/>
            </a:lvl7pPr>
            <a:lvl8pPr rtl="0">
              <a:defRPr sz="1828"/>
            </a:lvl8pPr>
            <a:lvl9pPr rtl="0">
              <a:defRPr sz="1828"/>
            </a:lvl9pPr>
          </a:lstStyle>
          <a:p>
            <a:pPr lvl="0"/>
            <a:r>
              <a:rPr lang="en-US" smtClean="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8222" y="6318734"/>
            <a:ext cx="475556" cy="475556"/>
          </a:xfrm>
          <a:prstGeom prst="rect">
            <a:avLst/>
          </a:prstGeom>
          <a:noFill/>
        </p:spPr>
      </p:pic>
    </p:spTree>
    <p:extLst>
      <p:ext uri="{BB962C8B-B14F-4D97-AF65-F5344CB8AC3E}">
        <p14:creationId xmlns:p14="http://schemas.microsoft.com/office/powerpoint/2010/main" val="3194765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tIns="65023"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lIns="130046" tIns="65023" rIns="130046" bIns="6502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630722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992" b="0" kern="1200">
          <a:ln>
            <a:noFill/>
          </a:ln>
          <a:solidFill>
            <a:schemeClr val="accent1"/>
          </a:solidFill>
          <a:effectLst/>
          <a:latin typeface="+mj-lt"/>
          <a:ea typeface="+mj-ea"/>
          <a:cs typeface="+mj-cs"/>
        </a:defRPr>
      </a:lvl1pPr>
    </p:titleStyle>
    <p:body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1.emf"/><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9.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0B-eb2OtmJGKOUEdpS3c2Mjk3eXc/vie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7136" y="3467300"/>
            <a:ext cx="10472928" cy="1979342"/>
          </a:xfrm>
        </p:spPr>
        <p:txBody>
          <a:bodyPr>
            <a:normAutofit/>
          </a:bodyPr>
          <a:lstStyle/>
          <a:p>
            <a:r>
              <a:rPr lang="en-US" sz="4800" dirty="0" smtClean="0">
                <a:latin typeface="Segoe Script" charset="0"/>
                <a:ea typeface="Segoe Script" charset="0"/>
                <a:cs typeface="Segoe Script" charset="0"/>
              </a:rPr>
              <a:t>A </a:t>
            </a:r>
            <a:r>
              <a:rPr lang="en-US" sz="4800" smtClean="0">
                <a:latin typeface="Segoe Script" charset="0"/>
                <a:ea typeface="Segoe Script" charset="0"/>
                <a:cs typeface="Segoe Script" charset="0"/>
              </a:rPr>
              <a:t>Recipe </a:t>
            </a:r>
            <a:r>
              <a:rPr lang="en-US" sz="4800" smtClean="0">
                <a:latin typeface="Segoe Script" charset="0"/>
                <a:ea typeface="Segoe Script" charset="0"/>
                <a:cs typeface="Segoe Script" charset="0"/>
              </a:rPr>
              <a:t>for</a:t>
            </a:r>
            <a:r>
              <a:rPr lang="en-US" sz="4800" smtClean="0">
                <a:latin typeface="Segoe Script" charset="0"/>
                <a:ea typeface="Segoe Script" charset="0"/>
                <a:cs typeface="Segoe Script" charset="0"/>
              </a:rPr>
              <a:t> </a:t>
            </a:r>
            <a:r>
              <a:rPr lang="en-US" sz="4800" dirty="0" smtClean="0">
                <a:latin typeface="Segoe Script" charset="0"/>
                <a:ea typeface="Segoe Script" charset="0"/>
                <a:cs typeface="Segoe Script" charset="0"/>
              </a:rPr>
              <a:t>Student Success</a:t>
            </a:r>
            <a:endParaRPr lang="en-US" sz="4800" dirty="0">
              <a:latin typeface="Segoe Script" charset="0"/>
              <a:ea typeface="Segoe Script" charset="0"/>
              <a:cs typeface="Segoe Script" charset="0"/>
            </a:endParaRPr>
          </a:p>
        </p:txBody>
      </p:sp>
      <p:sp>
        <p:nvSpPr>
          <p:cNvPr id="6" name="Rounded Rectangle 5"/>
          <p:cNvSpPr/>
          <p:nvPr/>
        </p:nvSpPr>
        <p:spPr>
          <a:xfrm>
            <a:off x="472836" y="998152"/>
            <a:ext cx="10078279" cy="232575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35" y="1141542"/>
            <a:ext cx="9609682" cy="2038979"/>
          </a:xfrm>
          <a:prstGeom prst="rect">
            <a:avLst/>
          </a:prstGeom>
        </p:spPr>
      </p:pic>
    </p:spTree>
    <p:extLst>
      <p:ext uri="{BB962C8B-B14F-4D97-AF65-F5344CB8AC3E}">
        <p14:creationId xmlns:p14="http://schemas.microsoft.com/office/powerpoint/2010/main" val="4208899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stretch>
            <a:fillRect/>
          </a:stretch>
        </p:blipFill>
        <p:spPr>
          <a:xfrm>
            <a:off x="3257374" y="-15941"/>
            <a:ext cx="5583288" cy="6873942"/>
          </a:xfrm>
          <a:prstGeom prst="rect">
            <a:avLst/>
          </a:prstGeom>
        </p:spPr>
      </p:pic>
      <p:graphicFrame>
        <p:nvGraphicFramePr>
          <p:cNvPr id="6" name="Diagram 5"/>
          <p:cNvGraphicFramePr/>
          <p:nvPr>
            <p:extLst>
              <p:ext uri="{D42A27DB-BD31-4B8C-83A1-F6EECF244321}">
                <p14:modId xmlns:p14="http://schemas.microsoft.com/office/powerpoint/2010/main" val="939750508"/>
              </p:ext>
            </p:extLst>
          </p:nvPr>
        </p:nvGraphicFramePr>
        <p:xfrm>
          <a:off x="1652810" y="605055"/>
          <a:ext cx="1944806" cy="934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1004014010"/>
              </p:ext>
            </p:extLst>
          </p:nvPr>
        </p:nvGraphicFramePr>
        <p:xfrm>
          <a:off x="7410125" y="1299196"/>
          <a:ext cx="1821073" cy="8338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p:cNvGraphicFramePr/>
          <p:nvPr>
            <p:extLst>
              <p:ext uri="{D42A27DB-BD31-4B8C-83A1-F6EECF244321}">
                <p14:modId xmlns:p14="http://schemas.microsoft.com/office/powerpoint/2010/main" val="1353935938"/>
              </p:ext>
            </p:extLst>
          </p:nvPr>
        </p:nvGraphicFramePr>
        <p:xfrm>
          <a:off x="6648058" y="2542783"/>
          <a:ext cx="2060625" cy="106639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9" name="Diagram 8"/>
          <p:cNvGraphicFramePr/>
          <p:nvPr>
            <p:extLst>
              <p:ext uri="{D42A27DB-BD31-4B8C-83A1-F6EECF244321}">
                <p14:modId xmlns:p14="http://schemas.microsoft.com/office/powerpoint/2010/main" val="816658289"/>
              </p:ext>
            </p:extLst>
          </p:nvPr>
        </p:nvGraphicFramePr>
        <p:xfrm>
          <a:off x="1652810" y="4714791"/>
          <a:ext cx="1944806" cy="93420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12390331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3-2-1</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31877" cy="6147084"/>
          </a:xfrm>
          <a:prstGeom prst="rect">
            <a:avLst/>
          </a:prstGeom>
        </p:spPr>
      </p:pic>
      <p:sp>
        <p:nvSpPr>
          <p:cNvPr id="3" name="Content Placeholder 2"/>
          <p:cNvSpPr>
            <a:spLocks noGrp="1"/>
          </p:cNvSpPr>
          <p:nvPr>
            <p:ph idx="1"/>
          </p:nvPr>
        </p:nvSpPr>
        <p:spPr>
          <a:xfrm>
            <a:off x="5040922" y="2907324"/>
            <a:ext cx="7151077" cy="3779022"/>
          </a:xfrm>
        </p:spPr>
        <p:txBody>
          <a:bodyPr/>
          <a:lstStyle/>
          <a:p>
            <a:pPr marL="0" indent="0">
              <a:buNone/>
            </a:pPr>
            <a:r>
              <a:rPr lang="en-US" dirty="0" smtClean="0"/>
              <a:t>On a sticky note write</a:t>
            </a:r>
            <a:r>
              <a:rPr lang="is-IS" dirty="0" smtClean="0"/>
              <a:t>…</a:t>
            </a:r>
            <a:endParaRPr lang="en-US" dirty="0" smtClean="0"/>
          </a:p>
          <a:p>
            <a:r>
              <a:rPr lang="en-US" dirty="0" smtClean="0"/>
              <a:t>3 items learned from today’s Career Café session</a:t>
            </a:r>
          </a:p>
          <a:p>
            <a:r>
              <a:rPr lang="en-US" dirty="0" smtClean="0"/>
              <a:t>2 actions you plan to do next to help implement the Career Café at your site</a:t>
            </a:r>
          </a:p>
          <a:p>
            <a:r>
              <a:rPr lang="en-US" dirty="0" smtClean="0"/>
              <a:t>1 question you still have about Career Cafés</a:t>
            </a:r>
            <a:endParaRPr lang="en-US" dirty="0"/>
          </a:p>
        </p:txBody>
      </p:sp>
    </p:spTree>
    <p:extLst>
      <p:ext uri="{BB962C8B-B14F-4D97-AF65-F5344CB8AC3E}">
        <p14:creationId xmlns:p14="http://schemas.microsoft.com/office/powerpoint/2010/main" val="21375169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1" y="1847088"/>
            <a:ext cx="5671930" cy="4343400"/>
          </a:xfrm>
        </p:spPr>
        <p:txBody>
          <a:bodyPr>
            <a:normAutofit lnSpcReduction="10000"/>
          </a:bodyPr>
          <a:lstStyle/>
          <a:p>
            <a:r>
              <a:rPr lang="en-US" sz="6000" dirty="0" smtClean="0"/>
              <a:t>Why is it important to educate students about career diversity? </a:t>
            </a:r>
            <a:endParaRPr lang="en-US" sz="6000" dirty="0"/>
          </a:p>
        </p:txBody>
      </p:sp>
      <p:sp>
        <p:nvSpPr>
          <p:cNvPr id="3" name="Title 2"/>
          <p:cNvSpPr>
            <a:spLocks noGrp="1"/>
          </p:cNvSpPr>
          <p:nvPr>
            <p:ph type="title"/>
          </p:nvPr>
        </p:nvSpPr>
        <p:spPr/>
        <p:txBody>
          <a:bodyPr>
            <a:normAutofit/>
          </a:bodyPr>
          <a:lstStyle/>
          <a:p>
            <a:r>
              <a:rPr lang="en-US" sz="6000" dirty="0" smtClean="0"/>
              <a:t>Chain Notes</a:t>
            </a:r>
            <a:endParaRPr lang="en-US" sz="6000" dirty="0"/>
          </a:p>
        </p:txBody>
      </p:sp>
      <p:sp>
        <p:nvSpPr>
          <p:cNvPr id="4" name="Content Placeholder 3"/>
          <p:cNvSpPr>
            <a:spLocks noGrp="1"/>
          </p:cNvSpPr>
          <p:nvPr>
            <p:ph sz="quarter" idx="2"/>
          </p:nvPr>
        </p:nvSpPr>
        <p:spPr>
          <a:xfrm>
            <a:off x="6281531" y="1883531"/>
            <a:ext cx="5300869" cy="4343400"/>
          </a:xfrm>
        </p:spPr>
        <p:txBody>
          <a:bodyPr>
            <a:normAutofit/>
          </a:bodyPr>
          <a:lstStyle/>
          <a:p>
            <a:r>
              <a:rPr lang="en-US" sz="3200" dirty="0"/>
              <a:t>Create groups of four </a:t>
            </a:r>
            <a:endParaRPr lang="en-US" sz="3200" dirty="0" smtClean="0"/>
          </a:p>
          <a:p>
            <a:r>
              <a:rPr lang="en-US" sz="3200" dirty="0" smtClean="0"/>
              <a:t>Using </a:t>
            </a:r>
            <a:r>
              <a:rPr lang="en-US" sz="3200" dirty="0"/>
              <a:t>one sheet of paper per group, make a list using the given </a:t>
            </a:r>
            <a:r>
              <a:rPr lang="en-US" sz="3200" dirty="0" smtClean="0"/>
              <a:t>question</a:t>
            </a:r>
          </a:p>
          <a:p>
            <a:r>
              <a:rPr lang="en-US" sz="3200" dirty="0" smtClean="0"/>
              <a:t>Pass papers to the group on the right</a:t>
            </a:r>
          </a:p>
          <a:p>
            <a:r>
              <a:rPr lang="en-US" sz="3200" dirty="0" smtClean="0"/>
              <a:t>Read that info and then add any additional information </a:t>
            </a:r>
          </a:p>
          <a:p>
            <a:endParaRPr lang="en-US" dirty="0"/>
          </a:p>
        </p:txBody>
      </p:sp>
    </p:spTree>
    <p:extLst>
      <p:ext uri="{BB962C8B-B14F-4D97-AF65-F5344CB8AC3E}">
        <p14:creationId xmlns:p14="http://schemas.microsoft.com/office/powerpoint/2010/main" val="9847880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Earnings and unemployment rates by educational attai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99" y="177934"/>
            <a:ext cx="7930103" cy="44056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7930" y="1044115"/>
            <a:ext cx="3637721" cy="3539430"/>
          </a:xfrm>
          <a:prstGeom prst="rect">
            <a:avLst/>
          </a:prstGeom>
          <a:noFill/>
        </p:spPr>
        <p:txBody>
          <a:bodyPr wrap="square" rtlCol="0">
            <a:spAutoFit/>
          </a:bodyPr>
          <a:lstStyle/>
          <a:p>
            <a:r>
              <a:rPr lang="en-US" sz="2800" dirty="0">
                <a:latin typeface="+mj-lt"/>
              </a:rPr>
              <a:t>A study published in 2011 found that “</a:t>
            </a:r>
            <a:r>
              <a:rPr lang="en-US" sz="2800" i="1" dirty="0">
                <a:latin typeface="+mj-lt"/>
              </a:rPr>
              <a:t>roughly half of college students in engineering made that decision while still in high school, making this a critical time period.” </a:t>
            </a:r>
          </a:p>
        </p:txBody>
      </p:sp>
      <p:sp>
        <p:nvSpPr>
          <p:cNvPr id="4" name="Rectangle 3"/>
          <p:cNvSpPr/>
          <p:nvPr/>
        </p:nvSpPr>
        <p:spPr>
          <a:xfrm>
            <a:off x="4114799" y="4845154"/>
            <a:ext cx="7930103" cy="1200329"/>
          </a:xfrm>
          <a:prstGeom prst="rect">
            <a:avLst/>
          </a:prstGeom>
        </p:spPr>
        <p:txBody>
          <a:bodyPr wrap="square">
            <a:spAutoFit/>
          </a:bodyPr>
          <a:lstStyle/>
          <a:p>
            <a:r>
              <a:rPr lang="en-US" sz="2400" dirty="0">
                <a:latin typeface="+mj-lt"/>
              </a:rPr>
              <a:t>Research also shows that</a:t>
            </a:r>
            <a:r>
              <a:rPr lang="en-US" sz="2400" i="1" dirty="0">
                <a:latin typeface="+mj-lt"/>
              </a:rPr>
              <a:t> “students who demonstrate a strong talent and interest in STEM are most influenced to become interested in STEM through extracurricular experiences</a:t>
            </a:r>
            <a:r>
              <a:rPr lang="en-US" sz="2400" dirty="0">
                <a:latin typeface="+mj-lt"/>
              </a:rPr>
              <a:t>”. </a:t>
            </a:r>
          </a:p>
        </p:txBody>
      </p:sp>
      <p:sp>
        <p:nvSpPr>
          <p:cNvPr id="5" name="TextBox 4"/>
          <p:cNvSpPr txBox="1"/>
          <p:nvPr/>
        </p:nvSpPr>
        <p:spPr>
          <a:xfrm>
            <a:off x="337930" y="5949301"/>
            <a:ext cx="4227407" cy="400110"/>
          </a:xfrm>
          <a:prstGeom prst="rect">
            <a:avLst/>
          </a:prstGeom>
          <a:noFill/>
        </p:spPr>
        <p:txBody>
          <a:bodyPr wrap="square" rtlCol="0">
            <a:spAutoFit/>
          </a:bodyPr>
          <a:lstStyle/>
          <a:p>
            <a:pPr algn="just"/>
            <a:r>
              <a:rPr lang="en-US" sz="1000" i="1" dirty="0">
                <a:solidFill>
                  <a:schemeClr val="accent3">
                    <a:lumMod val="50000"/>
                  </a:schemeClr>
                </a:solidFill>
                <a:latin typeface="+mj-lt"/>
              </a:rPr>
              <a:t>Hall C, Dickerson J, Batts D, Kauffmann P, Bosse M (2011</a:t>
            </a:r>
            <a:r>
              <a:rPr lang="en-US" sz="1000" i="1" dirty="0" smtClean="0">
                <a:solidFill>
                  <a:schemeClr val="accent3">
                    <a:lumMod val="50000"/>
                  </a:schemeClr>
                </a:solidFill>
                <a:latin typeface="+mj-lt"/>
              </a:rPr>
              <a:t>).</a:t>
            </a:r>
          </a:p>
          <a:p>
            <a:pPr algn="just"/>
            <a:r>
              <a:rPr lang="en-US" sz="1000" i="1" dirty="0" smtClean="0">
                <a:solidFill>
                  <a:schemeClr val="accent3">
                    <a:lumMod val="50000"/>
                  </a:schemeClr>
                </a:solidFill>
                <a:latin typeface="+mj-lt"/>
              </a:rPr>
              <a:t>U.S. Bureau of Labor Statistics (March, 15, 2016)</a:t>
            </a:r>
            <a:endParaRPr lang="en-US" sz="1000" i="1" dirty="0">
              <a:solidFill>
                <a:schemeClr val="accent3">
                  <a:lumMod val="50000"/>
                </a:schemeClr>
              </a:solidFill>
              <a:latin typeface="+mj-lt"/>
            </a:endParaRPr>
          </a:p>
        </p:txBody>
      </p:sp>
    </p:spTree>
    <p:extLst>
      <p:ext uri="{BB962C8B-B14F-4D97-AF65-F5344CB8AC3E}">
        <p14:creationId xmlns:p14="http://schemas.microsoft.com/office/powerpoint/2010/main" val="13644376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61065" y="1986788"/>
            <a:ext cx="6146800" cy="4179824"/>
          </a:xfrm>
        </p:spPr>
      </p:pic>
      <p:sp>
        <p:nvSpPr>
          <p:cNvPr id="3" name="Title 2"/>
          <p:cNvSpPr>
            <a:spLocks noGrp="1"/>
          </p:cNvSpPr>
          <p:nvPr>
            <p:ph type="title"/>
          </p:nvPr>
        </p:nvSpPr>
        <p:spPr/>
        <p:txBody>
          <a:bodyPr/>
          <a:lstStyle/>
          <a:p>
            <a:r>
              <a:rPr lang="en-US" dirty="0" smtClean="0"/>
              <a:t>Session Goals</a:t>
            </a:r>
            <a:endParaRPr lang="en-US" dirty="0"/>
          </a:p>
        </p:txBody>
      </p:sp>
      <p:sp>
        <p:nvSpPr>
          <p:cNvPr id="4" name="Content Placeholder 3"/>
          <p:cNvSpPr>
            <a:spLocks noGrp="1"/>
          </p:cNvSpPr>
          <p:nvPr>
            <p:ph sz="quarter" idx="2"/>
          </p:nvPr>
        </p:nvSpPr>
        <p:spPr/>
        <p:txBody>
          <a:bodyPr>
            <a:noAutofit/>
          </a:bodyPr>
          <a:lstStyle/>
          <a:p>
            <a:r>
              <a:rPr lang="en-US" sz="3200" dirty="0" smtClean="0"/>
              <a:t>I will learn about a Career Café.</a:t>
            </a:r>
          </a:p>
          <a:p>
            <a:r>
              <a:rPr lang="en-US" sz="3200" dirty="0" smtClean="0"/>
              <a:t>I will learn the importance of a Career Café.</a:t>
            </a:r>
          </a:p>
          <a:p>
            <a:r>
              <a:rPr lang="en-US" sz="3200" dirty="0" smtClean="0"/>
              <a:t>I will learn how to implement and host a Career </a:t>
            </a:r>
            <a:r>
              <a:rPr lang="en-US" sz="3200" dirty="0"/>
              <a:t>C</a:t>
            </a:r>
            <a:r>
              <a:rPr lang="en-US" sz="3200" dirty="0" smtClean="0"/>
              <a:t>afé.</a:t>
            </a:r>
            <a:endParaRPr lang="en-US" sz="3200" dirty="0"/>
          </a:p>
        </p:txBody>
      </p:sp>
    </p:spTree>
    <p:extLst>
      <p:ext uri="{BB962C8B-B14F-4D97-AF65-F5344CB8AC3E}">
        <p14:creationId xmlns:p14="http://schemas.microsoft.com/office/powerpoint/2010/main" val="53572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idx="1"/>
          </p:nvPr>
        </p:nvSpPr>
        <p:spPr>
          <a:xfrm>
            <a:off x="609600" y="1935480"/>
            <a:ext cx="5387439" cy="4389120"/>
          </a:xfrm>
        </p:spPr>
        <p:txBody>
          <a:bodyPr>
            <a:normAutofit/>
          </a:bodyPr>
          <a:lstStyle/>
          <a:p>
            <a:r>
              <a:rPr lang="en-US" sz="3200" dirty="0" smtClean="0"/>
              <a:t>What are the goals of a Career Café?</a:t>
            </a:r>
          </a:p>
          <a:p>
            <a:r>
              <a:rPr lang="en-US" sz="3200" dirty="0" smtClean="0"/>
              <a:t>What are the benefits and purpose of a Career Café?</a:t>
            </a:r>
          </a:p>
          <a:p>
            <a:r>
              <a:rPr lang="en-US" sz="3200" dirty="0"/>
              <a:t>What do you believe are the differences between a Career Café and a Career Day/Fair?</a:t>
            </a:r>
          </a:p>
          <a:p>
            <a:endParaRPr lang="en-US" sz="32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96" y="2351315"/>
            <a:ext cx="5954634" cy="3356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51033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hlinkClick r:id="rId3"/>
          </p:cNvPr>
          <p:cNvSpPr/>
          <p:nvPr/>
        </p:nvSpPr>
        <p:spPr>
          <a:xfrm>
            <a:off x="3003823" y="959225"/>
            <a:ext cx="8355106" cy="5002306"/>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iangle 4">
            <a:hlinkClick r:id="rId3"/>
          </p:cNvPr>
          <p:cNvSpPr/>
          <p:nvPr/>
        </p:nvSpPr>
        <p:spPr>
          <a:xfrm rot="5400000">
            <a:off x="6598670" y="2832201"/>
            <a:ext cx="1434356" cy="1256353"/>
          </a:xfrm>
          <a:prstGeom prst="triangle">
            <a:avLst>
              <a:gd name="adj" fmla="val 50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nut 6">
            <a:hlinkClick r:id="rId3"/>
          </p:cNvPr>
          <p:cNvSpPr/>
          <p:nvPr/>
        </p:nvSpPr>
        <p:spPr>
          <a:xfrm>
            <a:off x="5738058" y="2106707"/>
            <a:ext cx="2886635" cy="2707341"/>
          </a:xfrm>
          <a:prstGeom prst="donut">
            <a:avLst>
              <a:gd name="adj" fmla="val 51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340658" y="-71718"/>
            <a:ext cx="10524566" cy="1030942"/>
          </a:xfrm>
        </p:spPr>
        <p:txBody>
          <a:bodyPr>
            <a:normAutofit/>
          </a:bodyPr>
          <a:lstStyle/>
          <a:p>
            <a:r>
              <a:rPr lang="en-US" dirty="0" smtClean="0"/>
              <a:t>Video: Career Cafés </a:t>
            </a:r>
            <a:endParaRPr lang="en-US" dirty="0"/>
          </a:p>
        </p:txBody>
      </p:sp>
    </p:spTree>
    <p:extLst>
      <p:ext uri="{BB962C8B-B14F-4D97-AF65-F5344CB8AC3E}">
        <p14:creationId xmlns:p14="http://schemas.microsoft.com/office/powerpoint/2010/main" val="8030339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404" r="404" b="7778"/>
          <a:stretch/>
        </p:blipFill>
        <p:spPr>
          <a:xfrm>
            <a:off x="0" y="0"/>
            <a:ext cx="12192000" cy="6860467"/>
          </a:xfrm>
          <a:prstGeom prst="rect">
            <a:avLst/>
          </a:prstGeom>
        </p:spPr>
      </p:pic>
      <p:sp>
        <p:nvSpPr>
          <p:cNvPr id="2" name="Title 1"/>
          <p:cNvSpPr>
            <a:spLocks noGrp="1"/>
          </p:cNvSpPr>
          <p:nvPr>
            <p:ph type="title"/>
          </p:nvPr>
        </p:nvSpPr>
        <p:spPr>
          <a:xfrm>
            <a:off x="609600" y="704088"/>
            <a:ext cx="4512365" cy="1403008"/>
          </a:xfrm>
        </p:spPr>
        <p:txBody>
          <a:bodyPr/>
          <a:lstStyle/>
          <a:p>
            <a:r>
              <a:rPr lang="en-US" dirty="0" smtClean="0"/>
              <a:t>Think-Pair-Share</a:t>
            </a:r>
            <a:endParaRPr lang="en-US" dirty="0"/>
          </a:p>
        </p:txBody>
      </p:sp>
      <p:sp>
        <p:nvSpPr>
          <p:cNvPr id="6" name="TextBox 5"/>
          <p:cNvSpPr txBox="1"/>
          <p:nvPr/>
        </p:nvSpPr>
        <p:spPr>
          <a:xfrm>
            <a:off x="5903843" y="4234069"/>
            <a:ext cx="5678557" cy="369332"/>
          </a:xfrm>
          <a:prstGeom prst="rect">
            <a:avLst/>
          </a:prstGeom>
          <a:noFill/>
        </p:spPr>
        <p:txBody>
          <a:bodyPr wrap="square" rtlCol="0">
            <a:spAutoFit/>
          </a:bodyPr>
          <a:lstStyle/>
          <a:p>
            <a:pPr marL="285750" indent="-285750">
              <a:buClr>
                <a:schemeClr val="accent1"/>
              </a:buClr>
              <a:buFont typeface="Wingdings" charset="2"/>
              <a:buChar char="v"/>
            </a:pPr>
            <a:endParaRPr lang="en-US" dirty="0"/>
          </a:p>
        </p:txBody>
      </p:sp>
      <p:sp>
        <p:nvSpPr>
          <p:cNvPr id="7" name="TextBox 6"/>
          <p:cNvSpPr txBox="1"/>
          <p:nvPr/>
        </p:nvSpPr>
        <p:spPr>
          <a:xfrm>
            <a:off x="5988875" y="4418735"/>
            <a:ext cx="5678557" cy="2062103"/>
          </a:xfrm>
          <a:prstGeom prst="rect">
            <a:avLst/>
          </a:prstGeom>
          <a:noFill/>
        </p:spPr>
        <p:txBody>
          <a:bodyPr wrap="square" rtlCol="0">
            <a:spAutoFit/>
          </a:bodyPr>
          <a:lstStyle/>
          <a:p>
            <a:pPr marL="285750" indent="-285750">
              <a:buClr>
                <a:schemeClr val="accent1"/>
              </a:buClr>
              <a:buFont typeface="Wingdings" charset="2"/>
              <a:buChar char="v"/>
            </a:pPr>
            <a:r>
              <a:rPr lang="en-US" sz="3200" dirty="0" smtClean="0">
                <a:latin typeface="+mj-lt"/>
              </a:rPr>
              <a:t>Reflect on the video</a:t>
            </a:r>
          </a:p>
          <a:p>
            <a:pPr marL="285750" indent="-285750">
              <a:buClr>
                <a:schemeClr val="accent1"/>
              </a:buClr>
              <a:buFont typeface="Wingdings" charset="2"/>
              <a:buChar char="v"/>
            </a:pPr>
            <a:r>
              <a:rPr lang="en-US" sz="3200" dirty="0" smtClean="0">
                <a:latin typeface="+mj-lt"/>
              </a:rPr>
              <a:t>Turn to an elbow partner and share your thoughts from the guiding questions.</a:t>
            </a:r>
            <a:endParaRPr lang="en-US" sz="3200" dirty="0">
              <a:latin typeface="+mj-lt"/>
            </a:endParaRPr>
          </a:p>
        </p:txBody>
      </p:sp>
      <p:sp>
        <p:nvSpPr>
          <p:cNvPr id="8" name="TextBox 7"/>
          <p:cNvSpPr txBox="1"/>
          <p:nvPr/>
        </p:nvSpPr>
        <p:spPr>
          <a:xfrm rot="619907">
            <a:off x="6377609" y="1102637"/>
            <a:ext cx="4731026" cy="3170099"/>
          </a:xfrm>
          <a:prstGeom prst="rect">
            <a:avLst/>
          </a:prstGeom>
          <a:noFill/>
        </p:spPr>
        <p:txBody>
          <a:bodyPr wrap="square" rtlCol="0">
            <a:spAutoFit/>
          </a:bodyPr>
          <a:lstStyle/>
          <a:p>
            <a:pPr marL="342900" indent="-342900">
              <a:buClr>
                <a:schemeClr val="accent1"/>
              </a:buClr>
              <a:buFont typeface="+mj-lt"/>
              <a:buAutoNum type="arabicPeriod"/>
            </a:pPr>
            <a:r>
              <a:rPr lang="en-US" sz="2800" dirty="0" smtClean="0">
                <a:latin typeface="+mj-lt"/>
              </a:rPr>
              <a:t>Goals of </a:t>
            </a:r>
            <a:r>
              <a:rPr lang="en-US" sz="2800" dirty="0">
                <a:latin typeface="+mj-lt"/>
              </a:rPr>
              <a:t>a Career </a:t>
            </a:r>
            <a:r>
              <a:rPr lang="en-US" sz="2800" dirty="0" smtClean="0">
                <a:latin typeface="+mj-lt"/>
              </a:rPr>
              <a:t>Café?</a:t>
            </a:r>
          </a:p>
          <a:p>
            <a:pPr marL="342900" indent="-342900">
              <a:buClr>
                <a:schemeClr val="accent1"/>
              </a:buClr>
              <a:buFont typeface="+mj-lt"/>
              <a:buAutoNum type="arabicPeriod"/>
            </a:pPr>
            <a:r>
              <a:rPr lang="en-US" sz="2800" dirty="0" smtClean="0">
                <a:latin typeface="+mj-lt"/>
              </a:rPr>
              <a:t>Benefits and purpose of </a:t>
            </a:r>
            <a:r>
              <a:rPr lang="en-US" sz="2800" dirty="0">
                <a:latin typeface="+mj-lt"/>
              </a:rPr>
              <a:t>a Career Café</a:t>
            </a:r>
            <a:r>
              <a:rPr lang="en-US" sz="2800" dirty="0" smtClean="0">
                <a:latin typeface="+mj-lt"/>
              </a:rPr>
              <a:t>?</a:t>
            </a:r>
          </a:p>
          <a:p>
            <a:pPr marL="342900" indent="-342900">
              <a:buClr>
                <a:schemeClr val="accent1"/>
              </a:buClr>
              <a:buFont typeface="+mj-lt"/>
              <a:buAutoNum type="arabicPeriod"/>
            </a:pPr>
            <a:r>
              <a:rPr lang="en-US" sz="2800" dirty="0">
                <a:latin typeface="+mj-lt"/>
              </a:rPr>
              <a:t>Differences between Career Café and Career Day?</a:t>
            </a:r>
          </a:p>
          <a:p>
            <a:pPr marL="342900" indent="-342900">
              <a:buClr>
                <a:schemeClr val="accent1"/>
              </a:buClr>
              <a:buFont typeface="+mj-lt"/>
              <a:buAutoNum type="arabicPeriod"/>
            </a:pPr>
            <a:endParaRPr lang="en-US" sz="2800" dirty="0">
              <a:latin typeface="+mj-lt"/>
            </a:endParaRPr>
          </a:p>
          <a:p>
            <a:pPr marL="342900" indent="-342900">
              <a:buClr>
                <a:schemeClr val="accent1"/>
              </a:buClr>
              <a:buFont typeface="+mj-lt"/>
              <a:buAutoNum type="arabicPeriod"/>
            </a:pPr>
            <a:endParaRPr lang="en-US" sz="3200" dirty="0">
              <a:latin typeface="+mj-lt"/>
            </a:endParaRPr>
          </a:p>
        </p:txBody>
      </p:sp>
      <p:sp>
        <p:nvSpPr>
          <p:cNvPr id="9" name="Rectangle 8"/>
          <p:cNvSpPr/>
          <p:nvPr/>
        </p:nvSpPr>
        <p:spPr>
          <a:xfrm rot="572518">
            <a:off x="7398500" y="648998"/>
            <a:ext cx="2859309" cy="523220"/>
          </a:xfrm>
          <a:prstGeom prst="rect">
            <a:avLst/>
          </a:prstGeom>
          <a:noFill/>
        </p:spPr>
        <p:txBody>
          <a:bodyPr wrap="none" lIns="91440" tIns="45720" rIns="91440" bIns="45720">
            <a:spAutoFit/>
          </a:bodyPr>
          <a:lstStyle/>
          <a:p>
            <a:pPr algn="ctr"/>
            <a:r>
              <a:rPr lang="en-US" sz="2800" b="0" cap="none" spc="0" dirty="0" smtClean="0">
                <a:ln w="0"/>
                <a:solidFill>
                  <a:schemeClr val="accent1"/>
                </a:solidFill>
                <a:effectLst>
                  <a:outerShdw blurRad="38100" dist="25400" dir="5400000" algn="ctr" rotWithShape="0">
                    <a:srgbClr val="6E747A">
                      <a:alpha val="43000"/>
                    </a:srgbClr>
                  </a:outerShdw>
                </a:effectLst>
                <a:latin typeface="+mj-lt"/>
              </a:rPr>
              <a:t>Guiding Questions</a:t>
            </a:r>
            <a:endParaRPr lang="en-US" sz="2800" b="0" cap="none" spc="0" dirty="0">
              <a:ln w="0"/>
              <a:solidFill>
                <a:schemeClr val="accent1"/>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14270917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Student Say About Career Cafés</a:t>
            </a:r>
            <a:endParaRPr lang="en-US" dirty="0"/>
          </a:p>
        </p:txBody>
      </p:sp>
      <p:sp>
        <p:nvSpPr>
          <p:cNvPr id="3" name="Content Placeholder 2"/>
          <p:cNvSpPr>
            <a:spLocks noGrp="1"/>
          </p:cNvSpPr>
          <p:nvPr>
            <p:ph idx="1"/>
          </p:nvPr>
        </p:nvSpPr>
        <p:spPr>
          <a:xfrm>
            <a:off x="609600" y="1935480"/>
            <a:ext cx="6919356" cy="4120936"/>
          </a:xfrm>
        </p:spPr>
        <p:txBody>
          <a:bodyPr>
            <a:normAutofit fontScale="77500" lnSpcReduction="20000"/>
          </a:bodyPr>
          <a:lstStyle/>
          <a:p>
            <a:r>
              <a:rPr lang="en-US" sz="2800" dirty="0"/>
              <a:t>“I learned that no matter where you work if you are interested in your job you will always be good at it.”</a:t>
            </a:r>
          </a:p>
          <a:p>
            <a:r>
              <a:rPr lang="en-US" sz="2800" dirty="0"/>
              <a:t>“That you do have to work hard to get what you want and you have to stay focused in school.”</a:t>
            </a:r>
          </a:p>
          <a:p>
            <a:r>
              <a:rPr lang="en-US" sz="2800" dirty="0"/>
              <a:t>“Know the skills you’re good at. It'll help you </a:t>
            </a:r>
            <a:r>
              <a:rPr lang="en-US" sz="2800" dirty="0" smtClean="0"/>
              <a:t>make career focused decisions for study in college or  technical school.”</a:t>
            </a:r>
            <a:endParaRPr lang="en-US" sz="2800" dirty="0"/>
          </a:p>
          <a:p>
            <a:r>
              <a:rPr lang="en-US" sz="2800" dirty="0"/>
              <a:t>“</a:t>
            </a:r>
            <a:r>
              <a:rPr lang="en-US" sz="2800" dirty="0" smtClean="0"/>
              <a:t>There </a:t>
            </a:r>
            <a:r>
              <a:rPr lang="en-US" sz="2800" dirty="0"/>
              <a:t>are a lot of opportunities in this field. I also learned the difference between </a:t>
            </a:r>
            <a:r>
              <a:rPr lang="en-US" sz="2800" dirty="0" smtClean="0"/>
              <a:t>freelance </a:t>
            </a:r>
            <a:r>
              <a:rPr lang="en-US" sz="2800" dirty="0"/>
              <a:t>and working for a major company.”</a:t>
            </a:r>
          </a:p>
          <a:p>
            <a:r>
              <a:rPr lang="en-US" sz="2800" dirty="0"/>
              <a:t>“Law firms do more than I thought they did.”</a:t>
            </a:r>
          </a:p>
          <a:p>
            <a:r>
              <a:rPr lang="en-US" sz="2800" dirty="0"/>
              <a:t>“My field is </a:t>
            </a:r>
            <a:r>
              <a:rPr lang="en-US" sz="2800" dirty="0" smtClean="0"/>
              <a:t>going to </a:t>
            </a:r>
            <a:r>
              <a:rPr lang="en-US" sz="2800" dirty="0"/>
              <a:t>take a lot of </a:t>
            </a:r>
            <a:r>
              <a:rPr lang="en-US" sz="2800" dirty="0" smtClean="0"/>
              <a:t>work. </a:t>
            </a:r>
            <a:r>
              <a:rPr lang="en-US" sz="2800" dirty="0"/>
              <a:t>B</a:t>
            </a:r>
            <a:r>
              <a:rPr lang="en-US" sz="2800" dirty="0" smtClean="0"/>
              <a:t>ut </a:t>
            </a:r>
            <a:r>
              <a:rPr lang="en-US" sz="2800" dirty="0"/>
              <a:t>I am still </a:t>
            </a:r>
            <a:r>
              <a:rPr lang="en-US" sz="2800" dirty="0" smtClean="0"/>
              <a:t>going to </a:t>
            </a:r>
            <a:r>
              <a:rPr lang="en-US" sz="2800" dirty="0"/>
              <a:t>for it.”</a:t>
            </a:r>
          </a:p>
          <a:p>
            <a:endParaRPr lang="en-US" dirty="0"/>
          </a:p>
        </p:txBody>
      </p:sp>
      <p:sp>
        <p:nvSpPr>
          <p:cNvPr id="4" name="Cloud 3"/>
          <p:cNvSpPr/>
          <p:nvPr/>
        </p:nvSpPr>
        <p:spPr>
          <a:xfrm>
            <a:off x="7386452" y="1935480"/>
            <a:ext cx="4805548" cy="46434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269184" y="3195376"/>
            <a:ext cx="3040083" cy="2123658"/>
          </a:xfrm>
          <a:prstGeom prst="rect">
            <a:avLst/>
          </a:prstGeom>
          <a:noFill/>
        </p:spPr>
        <p:txBody>
          <a:bodyPr wrap="square" rtlCol="0">
            <a:spAutoFit/>
          </a:bodyPr>
          <a:lstStyle/>
          <a:p>
            <a:r>
              <a:rPr lang="en-US" sz="2000" b="1" dirty="0" smtClean="0">
                <a:solidFill>
                  <a:schemeClr val="bg1"/>
                </a:solidFill>
              </a:rPr>
              <a:t>Top Four Influences on Career Choice Reported by Students:</a:t>
            </a:r>
          </a:p>
          <a:p>
            <a:pPr marL="800100" lvl="1" indent="-342900" algn="just">
              <a:buClr>
                <a:schemeClr val="bg1"/>
              </a:buClr>
              <a:buFont typeface="+mj-lt"/>
              <a:buAutoNum type="arabicPeriod"/>
            </a:pPr>
            <a:r>
              <a:rPr lang="en-US" dirty="0" smtClean="0">
                <a:solidFill>
                  <a:schemeClr val="bg1"/>
                </a:solidFill>
              </a:rPr>
              <a:t>Personal Interest</a:t>
            </a:r>
          </a:p>
          <a:p>
            <a:pPr marL="800100" lvl="1" indent="-342900" algn="just">
              <a:buClr>
                <a:schemeClr val="bg1"/>
              </a:buClr>
              <a:buFont typeface="+mj-lt"/>
              <a:buAutoNum type="arabicPeriod"/>
            </a:pPr>
            <a:r>
              <a:rPr lang="en-US" dirty="0" smtClean="0">
                <a:solidFill>
                  <a:schemeClr val="bg1"/>
                </a:solidFill>
              </a:rPr>
              <a:t>Parents</a:t>
            </a:r>
          </a:p>
          <a:p>
            <a:pPr marL="800100" lvl="1" indent="-342900" algn="just">
              <a:buClr>
                <a:schemeClr val="bg1"/>
              </a:buClr>
              <a:buFont typeface="+mj-lt"/>
              <a:buAutoNum type="arabicPeriod"/>
            </a:pPr>
            <a:r>
              <a:rPr lang="en-US" dirty="0" smtClean="0">
                <a:solidFill>
                  <a:schemeClr val="bg1"/>
                </a:solidFill>
              </a:rPr>
              <a:t>Earning Potential</a:t>
            </a:r>
          </a:p>
          <a:p>
            <a:pPr marL="800100" lvl="1" indent="-342900" algn="just">
              <a:buClr>
                <a:schemeClr val="bg1"/>
              </a:buClr>
              <a:buFont typeface="+mj-lt"/>
              <a:buAutoNum type="arabicPeriod"/>
            </a:pPr>
            <a:r>
              <a:rPr lang="en-US" dirty="0" smtClean="0">
                <a:solidFill>
                  <a:schemeClr val="bg1"/>
                </a:solidFill>
              </a:rPr>
              <a:t>Teachers</a:t>
            </a:r>
          </a:p>
        </p:txBody>
      </p:sp>
    </p:spTree>
    <p:extLst>
      <p:ext uri="{BB962C8B-B14F-4D97-AF65-F5344CB8AC3E}">
        <p14:creationId xmlns:p14="http://schemas.microsoft.com/office/powerpoint/2010/main" val="1840239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Career Café </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sz="3200" dirty="0" smtClean="0"/>
              <a:t>What does a Career Café look like?</a:t>
            </a:r>
            <a:br>
              <a:rPr lang="en-US" sz="3200" dirty="0" smtClean="0"/>
            </a:br>
            <a:endParaRPr lang="en-US" sz="3200" dirty="0" smtClean="0"/>
          </a:p>
          <a:p>
            <a:pPr marL="514350" indent="-514350">
              <a:buFont typeface="+mj-lt"/>
              <a:buAutoNum type="arabicPeriod"/>
            </a:pPr>
            <a:r>
              <a:rPr lang="en-US" sz="3200" dirty="0" smtClean="0"/>
              <a:t>What steps do we need to take to implement a Career Café?</a:t>
            </a:r>
          </a:p>
          <a:p>
            <a:pPr marL="514350" indent="-514350">
              <a:buFont typeface="+mj-lt"/>
              <a:buAutoNum type="arabicPeriod"/>
            </a:pPr>
            <a:endParaRPr lang="en-US" sz="3200" dirty="0"/>
          </a:p>
          <a:p>
            <a:pPr marL="514350" indent="-514350">
              <a:buFont typeface="+mj-lt"/>
              <a:buAutoNum type="arabicPeriod"/>
            </a:pPr>
            <a:r>
              <a:rPr lang="en-US" sz="3200" dirty="0" smtClean="0"/>
              <a:t>How do we promote this to the community, students, &amp; staff?</a:t>
            </a:r>
          </a:p>
          <a:p>
            <a:pPr marL="514350" indent="-514350">
              <a:buFont typeface="+mj-lt"/>
              <a:buAutoNum type="arabicPeriod"/>
            </a:pPr>
            <a:endParaRPr lang="en-US" sz="3200" dirty="0"/>
          </a:p>
          <a:p>
            <a:pPr marL="514350" indent="-514350">
              <a:buFont typeface="+mj-lt"/>
              <a:buAutoNum type="arabicPeriod"/>
            </a:pPr>
            <a:r>
              <a:rPr lang="en-US" sz="3200" dirty="0" smtClean="0"/>
              <a:t>What kind of speakers/job fields would our students want to hear about?</a:t>
            </a:r>
            <a:endParaRPr lang="en-US" sz="32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18" y="168915"/>
            <a:ext cx="4162567" cy="2775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5209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20 PD">
  <a:themeElements>
    <a:clrScheme name="Custom 1">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K20 PD" id="{C1D5037F-F599-FF42-BB61-5526DE484013}" vid="{71454E28-2CA8-2343-BA2F-DC617D87EF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K20 PD</Template>
  <TotalTime>6099</TotalTime>
  <Words>1259</Words>
  <Application>Microsoft Office PowerPoint</Application>
  <PresentationFormat>Widescreen</PresentationFormat>
  <Paragraphs>134</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Constantia</vt:lpstr>
      <vt:lpstr>Georgia</vt:lpstr>
      <vt:lpstr>Lucida Grande</vt:lpstr>
      <vt:lpstr>Segoe Script</vt:lpstr>
      <vt:lpstr>Wingdings</vt:lpstr>
      <vt:lpstr>Wingdings 2</vt:lpstr>
      <vt:lpstr>K20 PD</vt:lpstr>
      <vt:lpstr>PowerPoint Presentation</vt:lpstr>
      <vt:lpstr>Chain Notes</vt:lpstr>
      <vt:lpstr>PowerPoint Presentation</vt:lpstr>
      <vt:lpstr>Session Goals</vt:lpstr>
      <vt:lpstr>Guiding Questions</vt:lpstr>
      <vt:lpstr>Video: Career Cafés </vt:lpstr>
      <vt:lpstr>Think-Pair-Share</vt:lpstr>
      <vt:lpstr>What Student Say About Career Cafés</vt:lpstr>
      <vt:lpstr>Creating a Career Café </vt:lpstr>
      <vt:lpstr>PowerPoint Presentation</vt:lpstr>
      <vt:lpstr>3-2-1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Hawkins, Lindsay M.</dc:creator>
  <cp:lastModifiedBy>K20 Center</cp:lastModifiedBy>
  <cp:revision>59</cp:revision>
  <dcterms:created xsi:type="dcterms:W3CDTF">2016-07-18T15:11:16Z</dcterms:created>
  <dcterms:modified xsi:type="dcterms:W3CDTF">2016-09-12T18:39:36Z</dcterms:modified>
</cp:coreProperties>
</file>